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336" r:id="rId2"/>
    <p:sldId id="391" r:id="rId3"/>
    <p:sldId id="392" r:id="rId4"/>
    <p:sldId id="393" r:id="rId5"/>
    <p:sldId id="489" r:id="rId6"/>
    <p:sldId id="395" r:id="rId7"/>
    <p:sldId id="396" r:id="rId8"/>
    <p:sldId id="397" r:id="rId9"/>
    <p:sldId id="431" r:id="rId10"/>
    <p:sldId id="419" r:id="rId11"/>
    <p:sldId id="421" r:id="rId12"/>
    <p:sldId id="423" r:id="rId13"/>
    <p:sldId id="424" r:id="rId14"/>
    <p:sldId id="502" r:id="rId15"/>
    <p:sldId id="426" r:id="rId16"/>
    <p:sldId id="427" r:id="rId17"/>
    <p:sldId id="428" r:id="rId18"/>
    <p:sldId id="481" r:id="rId19"/>
    <p:sldId id="429" r:id="rId20"/>
    <p:sldId id="430" r:id="rId21"/>
    <p:sldId id="436" r:id="rId22"/>
    <p:sldId id="492" r:id="rId23"/>
    <p:sldId id="440" r:id="rId24"/>
    <p:sldId id="498" r:id="rId25"/>
    <p:sldId id="499" r:id="rId26"/>
    <p:sldId id="493" r:id="rId27"/>
    <p:sldId id="453" r:id="rId28"/>
    <p:sldId id="466" r:id="rId29"/>
    <p:sldId id="460" r:id="rId30"/>
    <p:sldId id="471" r:id="rId31"/>
    <p:sldId id="441" r:id="rId32"/>
    <p:sldId id="448" r:id="rId33"/>
    <p:sldId id="500" r:id="rId34"/>
    <p:sldId id="439" r:id="rId35"/>
    <p:sldId id="445" r:id="rId36"/>
    <p:sldId id="447" r:id="rId37"/>
    <p:sldId id="446" r:id="rId38"/>
    <p:sldId id="484" r:id="rId39"/>
    <p:sldId id="482" r:id="rId40"/>
    <p:sldId id="483" r:id="rId41"/>
    <p:sldId id="485" r:id="rId42"/>
  </p:sldIdLst>
  <p:sldSz cx="9144000" cy="6858000" type="screen4x3"/>
  <p:notesSz cx="6799263" cy="9929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F21"/>
    <a:srgbClr val="00FFFF"/>
    <a:srgbClr val="0000FF"/>
    <a:srgbClr val="FF00FF"/>
    <a:srgbClr val="0066FF"/>
    <a:srgbClr val="D838D8"/>
    <a:srgbClr val="10605E"/>
    <a:srgbClr val="0E5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9" autoAdjust="0"/>
    <p:restoredTop sz="77295" autoAdjust="0"/>
  </p:normalViewPr>
  <p:slideViewPr>
    <p:cSldViewPr snapToGrid="0">
      <p:cViewPr>
        <p:scale>
          <a:sx n="100" d="100"/>
          <a:sy n="100" d="100"/>
        </p:scale>
        <p:origin x="-3870" y="-11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1D511894-58FB-41D8-BD26-6F0BE6518AF5}" type="datetimeFigureOut">
              <a:rPr kumimoji="1" lang="ja-JP" altLang="en-US" smtClean="0"/>
              <a:t>2014/6/16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2C3F9360-4B1E-442A-8030-7B76833516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968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/>
          <a:lstStyle>
            <a:lvl1pPr algn="r">
              <a:defRPr sz="1200"/>
            </a:lvl1pPr>
          </a:lstStyle>
          <a:p>
            <a:fld id="{32D13C5B-F091-4395-8643-4D07DBC59F15}" type="datetimeFigureOut">
              <a:rPr kumimoji="1" lang="ja-JP" altLang="en-US" smtClean="0"/>
              <a:t>2014/6/16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35" tIns="46067" rIns="92135" bIns="46067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927" y="4716662"/>
            <a:ext cx="5439410" cy="4468416"/>
          </a:xfrm>
          <a:prstGeom prst="rect">
            <a:avLst/>
          </a:prstGeom>
        </p:spPr>
        <p:txBody>
          <a:bodyPr vert="horz" lIns="92135" tIns="46067" rIns="92135" bIns="46067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8" cy="496491"/>
          </a:xfrm>
          <a:prstGeom prst="rect">
            <a:avLst/>
          </a:prstGeom>
        </p:spPr>
        <p:txBody>
          <a:bodyPr vert="horz" lIns="92135" tIns="46067" rIns="92135" bIns="46067" rtlCol="0" anchor="b"/>
          <a:lstStyle>
            <a:lvl1pPr algn="r">
              <a:defRPr sz="1200"/>
            </a:lvl1pPr>
          </a:lstStyle>
          <a:p>
            <a:fld id="{BE812606-E9BB-4714-BC4D-77220AA24B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79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are going to present contour-based volume segmentation technique.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28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We consider an image manifold.</a:t>
            </a:r>
          </a:p>
          <a:p>
            <a:r>
              <a:rPr kumimoji="1" lang="en-US" altLang="ja-JP" dirty="0" smtClean="0"/>
              <a:t>In the 2D </a:t>
            </a:r>
            <a:r>
              <a:rPr kumimoji="1" lang="en-US" altLang="ja-JP" baseline="0" dirty="0" smtClean="0"/>
              <a:t>image, </a:t>
            </a:r>
          </a:p>
          <a:p>
            <a:r>
              <a:rPr kumimoji="1" lang="en-US" altLang="ja-JP" baseline="0" dirty="0" smtClean="0"/>
              <a:t> - all grid pixels are arranged in the </a:t>
            </a:r>
            <a:r>
              <a:rPr kumimoji="1" lang="en-US" altLang="ja-JP" baseline="0" dirty="0" err="1" smtClean="0"/>
              <a:t>uv</a:t>
            </a:r>
            <a:r>
              <a:rPr kumimoji="1" lang="en-US" altLang="ja-JP" baseline="0" dirty="0" smtClean="0"/>
              <a:t> “spatial domain”.</a:t>
            </a:r>
          </a:p>
          <a:p>
            <a:r>
              <a:rPr kumimoji="1" lang="en-US" altLang="ja-JP" baseline="0" dirty="0" smtClean="0"/>
              <a:t> - each pixel has intensity value in “range domain”.</a:t>
            </a:r>
          </a:p>
          <a:p>
            <a:r>
              <a:rPr kumimoji="1" lang="en-US" altLang="ja-JP" baseline="0" dirty="0" smtClean="0"/>
              <a:t>We joint the spatial domain and the range domain to obtain 3D bilateral domain.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14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We c</a:t>
            </a:r>
            <a:r>
              <a:rPr kumimoji="1" lang="en-US" altLang="ja-JP" dirty="0" smtClean="0"/>
              <a:t>onsider the image</a:t>
            </a:r>
            <a:r>
              <a:rPr kumimoji="1" lang="en-US" altLang="ja-JP" baseline="0" dirty="0" smtClean="0"/>
              <a:t> intensity I(x) at point x as height. </a:t>
            </a:r>
          </a:p>
          <a:p>
            <a:r>
              <a:rPr kumimoji="1" lang="en-US" altLang="ja-JP" baseline="0" dirty="0" smtClean="0"/>
              <a:t>Then we obtain a height surface r(x). This surface is called as “image manifold”.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Image edge becomes steep slope in the image manifold.</a:t>
            </a:r>
          </a:p>
          <a:p>
            <a:r>
              <a:rPr kumimoji="1" lang="en-US" altLang="ja-JP" baseline="0" dirty="0" smtClean="0"/>
              <a:t>There is a important parameter </a:t>
            </a:r>
            <a:r>
              <a:rPr kumimoji="1" lang="en-US" altLang="ja-JP" baseline="0" dirty="0" err="1" smtClean="0"/>
              <a:t>wc</a:t>
            </a:r>
            <a:r>
              <a:rPr kumimoji="1" lang="en-US" altLang="ja-JP" baseline="0" dirty="0" smtClean="0"/>
              <a:t>. </a:t>
            </a:r>
            <a:r>
              <a:rPr kumimoji="1" lang="en-US" altLang="ja-JP" baseline="0" dirty="0" err="1" smtClean="0"/>
              <a:t>wc</a:t>
            </a:r>
            <a:r>
              <a:rPr kumimoji="1" lang="en-US" altLang="ja-JP" baseline="0" dirty="0" smtClean="0"/>
              <a:t> scales the height of image manifold and then it controls the influence of image features.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081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map all these constraint</a:t>
            </a:r>
            <a:r>
              <a:rPr kumimoji="1" lang="en-US" altLang="ja-JP" baseline="0" dirty="0" smtClean="0"/>
              <a:t> points and normals in the spatial domain to the bilateral domain.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each point is mapped on the image manifold.</a:t>
            </a:r>
          </a:p>
          <a:p>
            <a:r>
              <a:rPr kumimoji="1" lang="en-US" altLang="ja-JP" baseline="0" dirty="0" smtClean="0"/>
              <a:t>each normal is on the tangent plane of the image manifold.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765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Next, we compute a signed</a:t>
            </a:r>
            <a:r>
              <a:rPr kumimoji="1" lang="en-US" altLang="ja-JP" baseline="0" dirty="0" smtClean="0"/>
              <a:t> scalar field f(x) in the bilateral domain,</a:t>
            </a:r>
          </a:p>
          <a:p>
            <a:r>
              <a:rPr kumimoji="1" lang="en-US" altLang="ja-JP" baseline="0" dirty="0" smtClean="0"/>
              <a:t>so that </a:t>
            </a:r>
          </a:p>
          <a:p>
            <a:r>
              <a:rPr kumimoji="1" lang="en-US" altLang="ja-JP" baseline="0" dirty="0" smtClean="0"/>
              <a:t>it has zero value at all constraint points, </a:t>
            </a:r>
          </a:p>
          <a:p>
            <a:r>
              <a:rPr kumimoji="1" lang="en-US" altLang="ja-JP" baseline="0" dirty="0" smtClean="0"/>
              <a:t>and </a:t>
            </a:r>
          </a:p>
          <a:p>
            <a:r>
              <a:rPr kumimoji="1" lang="en-US" altLang="ja-JP" baseline="0" dirty="0" smtClean="0"/>
              <a:t>it’s gradient at each point is equal to the normal constraint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adopt hermit radial basis function interpolation to obtain smooth scalar field.</a:t>
            </a:r>
          </a:p>
          <a:p>
            <a:r>
              <a:rPr kumimoji="1" lang="en-US" altLang="ja-JP" baseline="0" dirty="0" smtClean="0"/>
              <a:t>We call this scalar field in the bilateral domain as Bilateral </a:t>
            </a:r>
            <a:r>
              <a:rPr kumimoji="1" lang="en-US" altLang="ja-JP" baseline="0" dirty="0" err="1" smtClean="0"/>
              <a:t>Hermite</a:t>
            </a:r>
            <a:r>
              <a:rPr kumimoji="1" lang="en-US" altLang="ja-JP" baseline="0" dirty="0" smtClean="0"/>
              <a:t> radial basis function, B-HRBF</a:t>
            </a:r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46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experiments suggested these</a:t>
            </a:r>
            <a:r>
              <a:rPr kumimoji="1" lang="en-US" altLang="ja-JP" baseline="0" dirty="0" smtClean="0"/>
              <a:t> kernels.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46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extract zero-level-set</a:t>
            </a:r>
            <a:r>
              <a:rPr kumimoji="1" lang="en-US" altLang="ja-JP" baseline="0" dirty="0" smtClean="0"/>
              <a:t> as B-HRBF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335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13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</a:t>
            </a:r>
            <a:r>
              <a:rPr kumimoji="1" lang="en-US" altLang="ja-JP" baseline="0" dirty="0" smtClean="0"/>
              <a:t> we define the boundary surface as the intersection between the zero level set of the scalar field and image manifold.</a:t>
            </a:r>
          </a:p>
          <a:p>
            <a:r>
              <a:rPr kumimoji="1" lang="en-US" altLang="ja-JP" baseline="0" dirty="0" smtClean="0"/>
              <a:t>This is a 2D visualization.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There</a:t>
            </a:r>
            <a:r>
              <a:rPr kumimoji="1" lang="en-US" altLang="ja-JP" baseline="0" dirty="0" smtClean="0"/>
              <a:t> are several unnecessary intersections highlighted with the red curves.</a:t>
            </a:r>
          </a:p>
          <a:p>
            <a:r>
              <a:rPr kumimoji="1" lang="en-US" altLang="ja-JP" baseline="0" dirty="0" smtClean="0"/>
              <a:t>We ignore them in the computational process and obtain segmentation boundary.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80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</a:t>
            </a:r>
            <a:r>
              <a:rPr kumimoji="1" lang="en-US" altLang="ja-JP" baseline="0" dirty="0" smtClean="0"/>
              <a:t> this method, we obtain smoothing effect in blurred image area..</a:t>
            </a:r>
          </a:p>
          <a:p>
            <a:r>
              <a:rPr kumimoji="1" lang="en-US" altLang="ja-JP" baseline="0" dirty="0" smtClean="0"/>
              <a:t>Blurred image area forms flat shape in image manifold.</a:t>
            </a:r>
          </a:p>
          <a:p>
            <a:r>
              <a:rPr kumimoji="1" lang="en-US" altLang="ja-JP" baseline="0" dirty="0" smtClean="0"/>
              <a:t>In such region, the smooth ness of zero-set is dominant.  </a:t>
            </a:r>
          </a:p>
          <a:p>
            <a:r>
              <a:rPr kumimoji="1" lang="en-US" altLang="ja-JP" baseline="0" dirty="0" smtClean="0"/>
              <a:t>Then we obtain smooth boundary around blurred </a:t>
            </a:r>
            <a:r>
              <a:rPr kumimoji="1" lang="en-US" altLang="ja-JP" baseline="0" smtClean="0"/>
              <a:t>image area.</a:t>
            </a:r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1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</a:t>
            </a:r>
            <a:r>
              <a:rPr kumimoji="1" lang="en-US" altLang="ja-JP" baseline="0" dirty="0" smtClean="0"/>
              <a:t> this method, we obtain image fitting effect.</a:t>
            </a:r>
          </a:p>
          <a:p>
            <a:r>
              <a:rPr kumimoji="1" lang="en-US" altLang="ja-JP" baseline="0" dirty="0" smtClean="0"/>
              <a:t>Image edge forms steep slopes of the image manifold.</a:t>
            </a:r>
          </a:p>
          <a:p>
            <a:r>
              <a:rPr kumimoji="1" lang="en-US" altLang="ja-JP" baseline="0" dirty="0" smtClean="0"/>
              <a:t>In such region, the intersection between the zero-set and image manifold often occur.  </a:t>
            </a:r>
          </a:p>
          <a:p>
            <a:r>
              <a:rPr kumimoji="1" lang="en-US" altLang="ja-JP" baseline="0" dirty="0" smtClean="0"/>
              <a:t>As a result, boundary fits to image edges.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51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Introduction.</a:t>
            </a:r>
            <a:r>
              <a:rPr kumimoji="1" lang="en-US" altLang="ja-JP" baseline="0" dirty="0" smtClean="0"/>
              <a:t>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Volume segmentation is fundamental process to extract various information and to construct simulation models from volume images.</a:t>
            </a:r>
          </a:p>
          <a:p>
            <a:r>
              <a:rPr kumimoji="1" lang="en-US" altLang="ja-JP" baseline="0" dirty="0" smtClean="0"/>
              <a:t>In bio-medical fields, it is often necessary to segment ambiguous regions, such as tumors in CT, muscles in MRI, or organs in color volumes. </a:t>
            </a:r>
          </a:p>
          <a:p>
            <a:r>
              <a:rPr kumimoji="1" lang="en-US" altLang="ja-JP" baseline="0" dirty="0" smtClean="0"/>
              <a:t>Only experts can recognize these ambiguous regions.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Then user interaction is indispensable to segment these ambiguous regions</a:t>
            </a:r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394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 compute</a:t>
            </a:r>
            <a:r>
              <a:rPr kumimoji="1" lang="en-US" altLang="ja-JP" baseline="0" dirty="0" smtClean="0"/>
              <a:t> intersections of two surfaces is time consuming and is not necessary.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dirty="0" smtClean="0"/>
              <a:t>What we have to do is </a:t>
            </a:r>
          </a:p>
          <a:p>
            <a:r>
              <a:rPr kumimoji="1" lang="en-US" altLang="ja-JP" dirty="0" smtClean="0"/>
              <a:t>to</a:t>
            </a:r>
            <a:r>
              <a:rPr kumimoji="1" lang="en-US" altLang="ja-JP" baseline="0" dirty="0" smtClean="0"/>
              <a:t> resample the scalar field on the image manifold. </a:t>
            </a:r>
          </a:p>
          <a:p>
            <a:r>
              <a:rPr kumimoji="1" lang="en-US" altLang="ja-JP" baseline="0" dirty="0" smtClean="0"/>
              <a:t>Extract zero-level set of the scalar field on the image manifold.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This is a 2D visualization of the scalar field.</a:t>
            </a:r>
          </a:p>
          <a:p>
            <a:r>
              <a:rPr kumimoji="1" lang="en-US" altLang="ja-JP" baseline="0" dirty="0" smtClean="0"/>
              <a:t>We extract zero level set of this 2D scalar field.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apply surface tracking marching cubes method </a:t>
            </a:r>
          </a:p>
          <a:p>
            <a:r>
              <a:rPr kumimoji="1" lang="en-US" altLang="ja-JP" baseline="0" dirty="0" smtClean="0"/>
              <a:t>to accelerate the computation and ignore unnecessary zero-set;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8065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technique </a:t>
            </a:r>
            <a:r>
              <a:rPr kumimoji="1" lang="en-US" altLang="ja-JP" baseline="0" dirty="0" smtClean="0"/>
              <a:t>can be generalized s-dimensional r-channel images.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For 2D grayscale image, we consider 2-image-manifold in 3D bilateral domain.</a:t>
            </a:r>
          </a:p>
          <a:p>
            <a:r>
              <a:rPr kumimoji="1" lang="en-US" altLang="ja-JP" baseline="0" dirty="0" smtClean="0"/>
              <a:t>For 3D grayscale </a:t>
            </a:r>
            <a:r>
              <a:rPr kumimoji="1" lang="en-US" altLang="ja-JP" baseline="0" dirty="0" err="1" smtClean="0"/>
              <a:t>volue</a:t>
            </a:r>
            <a:r>
              <a:rPr kumimoji="1" lang="en-US" altLang="ja-JP" baseline="0" dirty="0" smtClean="0"/>
              <a:t>, we simply consider 3-image-manifold in 4D bilateral domain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For 3D color volume , we consider 3-image-manifold in 6D bilateral domain</a:t>
            </a:r>
          </a:p>
          <a:p>
            <a:endParaRPr kumimoji="1" lang="en-US" altLang="ja-JP" baseline="0" dirty="0" smtClean="0"/>
          </a:p>
          <a:p>
            <a:pPr defTabSz="921349">
              <a:defRPr/>
            </a:pPr>
            <a:r>
              <a:rPr kumimoji="1" lang="en-US" altLang="ja-JP" baseline="0" dirty="0" smtClean="0"/>
              <a:t>Please see the paper for the general definition.</a:t>
            </a:r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42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Next, we explain</a:t>
            </a:r>
            <a:r>
              <a:rPr kumimoji="1" lang="en-US" altLang="ja-JP" baseline="0" dirty="0" smtClean="0"/>
              <a:t> how to specify the gradient constraint of B-HRBF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465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a 2D illustration of the bilateral domain. </a:t>
            </a:r>
          </a:p>
          <a:p>
            <a:r>
              <a:rPr kumimoji="1" lang="en-US" altLang="ja-JP" baseline="0" dirty="0" smtClean="0"/>
              <a:t>This curve is the image manifold.</a:t>
            </a:r>
          </a:p>
          <a:p>
            <a:r>
              <a:rPr kumimoji="1" lang="en-US" altLang="ja-JP" baseline="0" dirty="0" smtClean="0"/>
              <a:t>The use specify points and normals on the image.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dirty="0" smtClean="0"/>
              <a:t>As</a:t>
            </a:r>
            <a:r>
              <a:rPr kumimoji="1" lang="en-US" altLang="ja-JP" baseline="0" dirty="0" smtClean="0"/>
              <a:t> I mentioned, we map each points on the image manifold </a:t>
            </a:r>
          </a:p>
          <a:p>
            <a:r>
              <a:rPr kumimoji="1" lang="en-US" altLang="ja-JP" baseline="0" dirty="0" smtClean="0"/>
              <a:t>We map each normal onto the tangent plane of the image manifold by using Jacobian J of image manifold.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If we use this normal for gradient constraint, the zero level set become near orthogonal to steep slopes of image manifold. This is a 3D visualization. </a:t>
            </a:r>
          </a:p>
          <a:p>
            <a:r>
              <a:rPr kumimoji="1" lang="en-US" altLang="ja-JP" baseline="0" dirty="0" smtClean="0"/>
              <a:t>In this case, the intersection between zero-level-set and steep slopes often occur.</a:t>
            </a:r>
          </a:p>
          <a:p>
            <a:r>
              <a:rPr kumimoji="1" lang="en-US" altLang="ja-JP" baseline="0" dirty="0" smtClean="0"/>
              <a:t>As a result, this normal constraint enhance edge fitting effect.</a:t>
            </a:r>
          </a:p>
          <a:p>
            <a:r>
              <a:rPr kumimoji="1" lang="en-US" altLang="ja-JP" baseline="0" dirty="0" smtClean="0"/>
              <a:t>Sometimes the edge fitting effect is too strong to generate false positive region.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24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Next we consider</a:t>
            </a:r>
            <a:r>
              <a:rPr kumimoji="1" lang="en-US" altLang="ja-JP" baseline="0" dirty="0" smtClean="0"/>
              <a:t> this formulation.</a:t>
            </a:r>
          </a:p>
          <a:p>
            <a:r>
              <a:rPr kumimoji="1" lang="en-US" altLang="ja-JP" baseline="0" dirty="0" smtClean="0"/>
              <a:t>We simply translate the spatial domain normals into bilateral domain.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With this gradient constraint, the zero-level-set become near orthogonal to spatial domain. </a:t>
            </a:r>
          </a:p>
          <a:p>
            <a:r>
              <a:rPr kumimoji="1" lang="en-US" altLang="ja-JP" baseline="0" dirty="0" smtClean="0"/>
              <a:t>In this case, the shape of image manifold is not very important.</a:t>
            </a:r>
          </a:p>
          <a:p>
            <a:r>
              <a:rPr kumimoji="1" lang="en-US" altLang="ja-JP" baseline="0" dirty="0" smtClean="0"/>
              <a:t>This formulation enhance the smoothing effect.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But, the smoothing effect is too strong, and the boundary dose not fit to image edges.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e</a:t>
            </a:r>
            <a:r>
              <a:rPr kumimoji="1" lang="en-US" altLang="ja-JP" baseline="0" dirty="0" smtClean="0"/>
              <a:t> blend the two normals. </a:t>
            </a:r>
            <a:r>
              <a:rPr kumimoji="1" lang="en-US" altLang="ja-JP" dirty="0" smtClean="0"/>
              <a:t>This is our final formulation. 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a segmentation result.</a:t>
            </a:r>
          </a:p>
          <a:p>
            <a:r>
              <a:rPr kumimoji="1" lang="en-US" altLang="ja-JP" baseline="0" dirty="0" smtClean="0"/>
              <a:t>With this blended normal, we can balance smoothing and edge fitting effect and achieve desired segmentation boundary.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624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are</a:t>
            </a:r>
            <a:r>
              <a:rPr kumimoji="1" lang="en-US" altLang="ja-JP" baseline="0" dirty="0" smtClean="0"/>
              <a:t> going to show our method.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465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</a:t>
            </a:r>
            <a:r>
              <a:rPr kumimoji="1" lang="en-US" altLang="ja-JP" baseline="0" dirty="0" smtClean="0"/>
              <a:t> is an artificial spherical volume.</a:t>
            </a:r>
          </a:p>
          <a:p>
            <a:r>
              <a:rPr kumimoji="1" lang="en-US" altLang="ja-JP" baseline="0" dirty="0" smtClean="0"/>
              <a:t>0) The user place a cross section and contour on it.</a:t>
            </a:r>
          </a:p>
          <a:p>
            <a:r>
              <a:rPr kumimoji="1" lang="en-US" altLang="ja-JP" baseline="0" dirty="0" smtClean="0"/>
              <a:t>1) We first resample the contour to obtain constraint points. </a:t>
            </a:r>
          </a:p>
          <a:p>
            <a:r>
              <a:rPr kumimoji="1" lang="en-US" altLang="ja-JP" dirty="0" smtClean="0"/>
              <a:t>2) We next compute a base normal as</a:t>
            </a:r>
            <a:r>
              <a:rPr kumimoji="1" lang="en-US" altLang="ja-JP" baseline="0" dirty="0" smtClean="0"/>
              <a:t> the cross product of the tangent vector of the contour and the normal of the cross section.</a:t>
            </a:r>
          </a:p>
          <a:p>
            <a:r>
              <a:rPr kumimoji="1" lang="en-US" altLang="ja-JP" baseline="0" dirty="0" smtClean="0"/>
              <a:t>    we compute the base normal at all points.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123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This base normal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is always on the cross section and then it has problem.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When contours are orthogonally to the target region.      It works well.</a:t>
            </a:r>
          </a:p>
          <a:p>
            <a:r>
              <a:rPr kumimoji="1" lang="en-US" altLang="ja-JP" baseline="0" dirty="0" smtClean="0"/>
              <a:t>However, </a:t>
            </a:r>
          </a:p>
          <a:p>
            <a:r>
              <a:rPr kumimoji="1" lang="en-US" altLang="ja-JP" baseline="0" dirty="0" smtClean="0"/>
              <a:t>the contours are slanted to the target region.  It cause artifact.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65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Then, we </a:t>
            </a:r>
            <a:r>
              <a:rPr kumimoji="1" lang="en-US" altLang="ja-JP" baseline="0" dirty="0" smtClean="0"/>
              <a:t>modify the base normals.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introduce two heuristic approaches approaches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first approach uses image intensity gradient at each point.</a:t>
            </a:r>
          </a:p>
          <a:p>
            <a:r>
              <a:rPr kumimoji="1" lang="en-US" altLang="ja-JP" baseline="0" dirty="0" smtClean="0"/>
              <a:t>We align the base normals into the gradient direction.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second approach uses intersection information of specified contours. </a:t>
            </a:r>
          </a:p>
          <a:p>
            <a:r>
              <a:rPr kumimoji="1" lang="en-US" altLang="ja-JP" baseline="0" dirty="0" smtClean="0"/>
              <a:t>At each intersection, a desired normal is obtained by cross product of tangent vectors of intersecting contours.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Please see the paper for detail. 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7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There are several interactive segmentation approaches.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simplest way is full manual, slice-by-slice, segmentation.  </a:t>
            </a:r>
          </a:p>
          <a:p>
            <a:r>
              <a:rPr kumimoji="1" lang="en-US" altLang="ja-JP" baseline="0" dirty="0" smtClean="0"/>
              <a:t>With this approach, accurate segmentation is possible, but it is time consuming.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In contrast, some researchers presented seed-based segmentation, such as region growing or graph cut. </a:t>
            </a:r>
          </a:p>
          <a:p>
            <a:r>
              <a:rPr kumimoji="1" lang="en-US" altLang="ja-JP" baseline="0" dirty="0" smtClean="0"/>
              <a:t>This method supports easy and quick segmentation; </a:t>
            </a:r>
          </a:p>
          <a:p>
            <a:r>
              <a:rPr kumimoji="1" lang="en-US" altLang="ja-JP" baseline="0" dirty="0" smtClean="0"/>
              <a:t>however it may cause errors for ambiguous regions, because the seeds have rough inside/outside information.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present a intermediate, contour-based segmentation. This is a CT volume of stuffed bear. </a:t>
            </a:r>
          </a:p>
          <a:p>
            <a:r>
              <a:rPr kumimoji="1" lang="en-US" altLang="ja-JP" baseline="0" dirty="0" smtClean="0"/>
              <a:t>The user specifies several contours on the target region and the system computes boundary surface.</a:t>
            </a:r>
          </a:p>
          <a:p>
            <a:r>
              <a:rPr kumimoji="1" lang="en-US" altLang="ja-JP" baseline="0" dirty="0" smtClean="0"/>
              <a:t>User interaction time is much smaller the slice-by-slice method.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Also, an accurate segmentation is possible because the user can specify contours directly on the ambiguous area.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662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With this modified normals, we obtain desired segmentation results even if the contours are slant to the target region.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376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Finally,</a:t>
            </a:r>
            <a:r>
              <a:rPr kumimoji="1" lang="en-US" altLang="ja-JP" baseline="0" dirty="0" smtClean="0"/>
              <a:t> we show several segmentation results.</a:t>
            </a:r>
          </a:p>
          <a:p>
            <a:r>
              <a:rPr kumimoji="1" lang="en-US" altLang="ja-JP" dirty="0" smtClean="0"/>
              <a:t>We</a:t>
            </a:r>
            <a:r>
              <a:rPr kumimoji="1" lang="en-US" altLang="ja-JP" baseline="0" dirty="0" smtClean="0"/>
              <a:t> applied our segmentation technique to biomedical image</a:t>
            </a:r>
          </a:p>
          <a:p>
            <a:r>
              <a:rPr kumimoji="1" lang="en-US" altLang="ja-JP" baseline="0" dirty="0" smtClean="0"/>
              <a:t>All segmentation results were evaluated from exports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59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is a thigh segmentation</a:t>
            </a:r>
            <a:r>
              <a:rPr kumimoji="1" lang="en-US" altLang="ja-JP" baseline="0" dirty="0" smtClean="0"/>
              <a:t> example.</a:t>
            </a:r>
          </a:p>
          <a:p>
            <a:r>
              <a:rPr kumimoji="1" lang="en-US" altLang="ja-JP" dirty="0" smtClean="0"/>
              <a:t>We segment 5 bones and 9 muscles</a:t>
            </a:r>
            <a:r>
              <a:rPr kumimoji="1" lang="en-US" altLang="ja-JP" baseline="0" dirty="0" smtClean="0"/>
              <a:t> from CT volume.</a:t>
            </a:r>
            <a:r>
              <a:rPr kumimoji="1" lang="ja-JP" altLang="en-US" baseline="0" dirty="0" smtClean="0"/>
              <a:t>　</a:t>
            </a:r>
            <a:endParaRPr kumimoji="1" lang="en-US" altLang="ja-JP" baseline="0" dirty="0" smtClean="0"/>
          </a:p>
          <a:p>
            <a:r>
              <a:rPr kumimoji="1" lang="en-US" altLang="ja-JP" dirty="0" smtClean="0"/>
              <a:t>It</a:t>
            </a:r>
            <a:r>
              <a:rPr kumimoji="1" lang="en-US" altLang="ja-JP" baseline="0" dirty="0" smtClean="0"/>
              <a:t> took less than 30 minutes to segment each region.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As in this cross section, contacting muscles have ambiguous boundary. </a:t>
            </a:r>
          </a:p>
          <a:p>
            <a:r>
              <a:rPr kumimoji="1" lang="en-US" altLang="ja-JP" baseline="0" dirty="0" smtClean="0"/>
              <a:t>But our method allows the user to achieve accurate segmentation.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782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slide show the comparison with previous</a:t>
            </a:r>
            <a:r>
              <a:rPr kumimoji="1" lang="en-US" altLang="ja-JP" baseline="0" dirty="0" smtClean="0"/>
              <a:t> seed-based methods.</a:t>
            </a:r>
          </a:p>
          <a:p>
            <a:r>
              <a:rPr kumimoji="1" lang="en-US" altLang="ja-JP" dirty="0" smtClean="0"/>
              <a:t>We</a:t>
            </a:r>
            <a:r>
              <a:rPr kumimoji="1" lang="en-US" altLang="ja-JP" baseline="0" dirty="0" smtClean="0"/>
              <a:t> segmented muscle region from 2D CT image.  These are the ground truth.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tried to generate same segmentation boundary with three methods, such as graph cut region growing and our </a:t>
            </a:r>
            <a:r>
              <a:rPr kumimoji="1" lang="en-US" altLang="ja-JP" baseline="0" dirty="0" err="1" smtClean="0"/>
              <a:t>metho</a:t>
            </a:r>
            <a:r>
              <a:rPr kumimoji="1" lang="en-US" altLang="ja-JP" baseline="0" dirty="0" smtClean="0"/>
              <a:t>.</a:t>
            </a:r>
          </a:p>
          <a:p>
            <a:r>
              <a:rPr kumimoji="1" lang="en-US" altLang="ja-JP" baseline="0" dirty="0" smtClean="0"/>
              <a:t>When the target region has clear boundary as in the top row, all methods work well.</a:t>
            </a:r>
          </a:p>
          <a:p>
            <a:r>
              <a:rPr kumimoji="1" lang="en-US" altLang="ja-JP" baseline="0" dirty="0" smtClean="0"/>
              <a:t>But when the target region has blurred boundary as in the bottom row, fails to generate desired boundary.</a:t>
            </a:r>
          </a:p>
          <a:p>
            <a:r>
              <a:rPr kumimoji="1" lang="en-US" altLang="ja-JP" baseline="0" dirty="0" smtClean="0"/>
              <a:t>Because the user specified seeds only have rough inside-outside </a:t>
            </a:r>
            <a:r>
              <a:rPr kumimoji="1" lang="en-US" altLang="ja-JP" baseline="0" dirty="0" err="1" smtClean="0"/>
              <a:t>informaton</a:t>
            </a:r>
            <a:r>
              <a:rPr kumimoji="1" lang="en-US" altLang="ja-JP" baseline="0" dirty="0" smtClean="0"/>
              <a:t>.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315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slide shows</a:t>
            </a:r>
            <a:r>
              <a:rPr kumimoji="1" lang="en-US" altLang="ja-JP" baseline="0" dirty="0" smtClean="0"/>
              <a:t> a comparison with previous contour-based method.</a:t>
            </a:r>
          </a:p>
          <a:p>
            <a:r>
              <a:rPr kumimoji="1" lang="en-US" altLang="ja-JP" baseline="0" dirty="0" smtClean="0"/>
              <a:t>From these contours, we computed segmentation boundary with our method and previous method based on implicit surface reconstruction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previous method results in separated surface in area where the contours are specified sparsely.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This is a cross section of the joint region.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Although previous method miss image edges since they do not consider image features, our method achieves to fit image edges.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760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In conclusion,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e present a</a:t>
            </a:r>
            <a:r>
              <a:rPr kumimoji="1" lang="en-US" altLang="ja-JP" baseline="0" dirty="0" smtClean="0"/>
              <a:t> new segmentation algorithm </a:t>
            </a:r>
          </a:p>
          <a:p>
            <a:r>
              <a:rPr kumimoji="1" lang="en-US" altLang="ja-JP" baseline="0" dirty="0" smtClean="0"/>
              <a:t>that </a:t>
            </a:r>
          </a:p>
          <a:p>
            <a:r>
              <a:rPr kumimoji="1" lang="en-US" altLang="ja-JP" baseline="0" dirty="0" smtClean="0"/>
              <a:t>compute scalar filed in the bilateral domain.</a:t>
            </a:r>
          </a:p>
          <a:p>
            <a:r>
              <a:rPr kumimoji="1" lang="en-US" altLang="ja-JP" baseline="0" dirty="0" smtClean="0"/>
              <a:t>and </a:t>
            </a:r>
          </a:p>
          <a:p>
            <a:r>
              <a:rPr kumimoji="1" lang="en-US" altLang="ja-JP" baseline="0" dirty="0" smtClean="0"/>
              <a:t>define the intersection between the zero-level-set of the field and image manifold as boundary.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We also present a new contour-based volume segmentation user interface.</a:t>
            </a:r>
          </a:p>
          <a:p>
            <a:r>
              <a:rPr kumimoji="1" lang="en-US" altLang="ja-JP" baseline="0" dirty="0" smtClean="0"/>
              <a:t>We could not talk about this today, but, we also present several acceleration technique of the algorithm.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601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33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目次 </a:t>
            </a:r>
            <a:r>
              <a:rPr kumimoji="1" lang="en-US" altLang="ja-JP" dirty="0" smtClean="0"/>
              <a:t>- 5</a:t>
            </a:r>
          </a:p>
          <a:p>
            <a:r>
              <a:rPr kumimoji="1" lang="ja-JP" altLang="en-US" dirty="0" smtClean="0"/>
              <a:t>実質 </a:t>
            </a:r>
            <a:r>
              <a:rPr kumimoji="1" lang="en-US" altLang="ja-JP" dirty="0" smtClean="0"/>
              <a:t>– 6</a:t>
            </a:r>
          </a:p>
          <a:p>
            <a:r>
              <a:rPr kumimoji="1" lang="en-US" altLang="ja-JP" dirty="0" smtClean="0"/>
              <a:t>22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367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One limitation is that it is difficult for novice users to find nice arrangement of contours.  </a:t>
            </a:r>
          </a:p>
          <a:p>
            <a:r>
              <a:rPr kumimoji="1" lang="en-US" altLang="ja-JP" baseline="0" dirty="0" smtClean="0"/>
              <a:t>In this example, some contours are unnecessarily. </a:t>
            </a:r>
          </a:p>
          <a:p>
            <a:r>
              <a:rPr kumimoji="1" lang="en-US" altLang="ja-JP" baseline="0" dirty="0" smtClean="0"/>
              <a:t>In the future, we would like to provide a method to find better position of new contours.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Our segmentation algorithm is available for any dimensional image.</a:t>
            </a:r>
          </a:p>
          <a:p>
            <a:r>
              <a:rPr kumimoji="1" lang="en-US" altLang="ja-JP" baseline="0" dirty="0" smtClean="0"/>
              <a:t>However our contour based UI is designed only for 3D volume and to provide UI for higher dimensional image is our future work.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741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349">
              <a:defRPr/>
            </a:pPr>
            <a:r>
              <a:rPr kumimoji="1" lang="en-US" altLang="ja-JP" baseline="0" dirty="0" smtClean="0"/>
              <a:t>Our goal is to present a contour based segmentation technique for ambiguous regions.</a:t>
            </a:r>
          </a:p>
          <a:p>
            <a:pPr defTabSz="921349">
              <a:defRPr/>
            </a:pPr>
            <a:endParaRPr kumimoji="1" lang="en-US" altLang="ja-JP" baseline="0" dirty="0" smtClean="0"/>
          </a:p>
          <a:p>
            <a:pPr defTabSz="921349">
              <a:defRPr/>
            </a:pPr>
            <a:r>
              <a:rPr kumimoji="1" lang="en-US" altLang="ja-JP" baseline="0" dirty="0" smtClean="0"/>
              <a:t>When computing boundary surface from contour constraints, .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We would like to generate segmentation boundary that 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 - passes through all contours,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 - has smooth shape around blurred image area,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and also 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fits to image edges around image area with clear edges.</a:t>
            </a:r>
          </a:p>
          <a:p>
            <a:pPr defTabSz="921349">
              <a:defRPr/>
            </a:pPr>
            <a:endParaRPr kumimoji="1" lang="en-US" altLang="ja-JP" baseline="0" dirty="0" smtClean="0"/>
          </a:p>
          <a:p>
            <a:pPr defTabSz="921349">
              <a:defRPr/>
            </a:pP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56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To achieve this</a:t>
            </a:r>
            <a:r>
              <a:rPr kumimoji="1" lang="en-US" altLang="ja-JP" baseline="0" dirty="0" smtClean="0"/>
              <a:t> goal, we present a new segmentation technique based on implicit surface reconstruction.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When several constraints are specified on 2D image, </a:t>
            </a:r>
          </a:p>
          <a:p>
            <a:r>
              <a:rPr kumimoji="1" lang="en-US" altLang="ja-JP" baseline="0" dirty="0" smtClean="0"/>
              <a:t>previous methods computes a signed scalar field on a image and extract its zero-level-set to obtain segmentation boundary.</a:t>
            </a:r>
          </a:p>
          <a:p>
            <a:r>
              <a:rPr kumimoji="1" lang="en-US" altLang="ja-JP" baseline="0" dirty="0" smtClean="0"/>
              <a:t>With this method the boundary does not follow image edges.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Our key idea is to consider a bilateral domain.</a:t>
            </a:r>
          </a:p>
          <a:p>
            <a:r>
              <a:rPr kumimoji="1" lang="en-US" altLang="ja-JP" baseline="0" dirty="0" smtClean="0"/>
              <a:t>We compute a signed scalar field in bilateral domain and resample its on image manifold surface.</a:t>
            </a:r>
          </a:p>
          <a:p>
            <a:pPr defTabSz="921349">
              <a:defRPr/>
            </a:pPr>
            <a:r>
              <a:rPr kumimoji="1" lang="en-US" altLang="ja-JP" baseline="0" dirty="0" smtClean="0"/>
              <a:t>With this extension, we obtain boundary that fits to image edges and have smooth shape around </a:t>
            </a:r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  <a:p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01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dirty="0" smtClean="0"/>
              <a:t>We review</a:t>
            </a:r>
            <a:r>
              <a:rPr kumimoji="1" lang="en-US" altLang="ja-JP" b="0" baseline="0" dirty="0" smtClean="0"/>
              <a:t> previous contour-based segmentation techniques.</a:t>
            </a:r>
          </a:p>
          <a:p>
            <a:endParaRPr kumimoji="1" lang="en-US" altLang="ja-JP" b="0" baseline="0" dirty="0" smtClean="0"/>
          </a:p>
          <a:p>
            <a:r>
              <a:rPr kumimoji="1" lang="en-US" altLang="ja-JP" b="0" baseline="0" dirty="0" smtClean="0"/>
              <a:t>Liu et al applied generalized </a:t>
            </a:r>
            <a:r>
              <a:rPr kumimoji="1" lang="en-US" altLang="ja-JP" b="0" baseline="0" dirty="0" err="1" smtClean="0"/>
              <a:t>volonoi</a:t>
            </a:r>
            <a:r>
              <a:rPr kumimoji="1" lang="en-US" altLang="ja-JP" b="0" baseline="0" dirty="0" smtClean="0"/>
              <a:t> diagram. </a:t>
            </a:r>
          </a:p>
          <a:p>
            <a:r>
              <a:rPr kumimoji="1" lang="en-US" altLang="ja-JP" b="0" baseline="0" dirty="0" smtClean="0"/>
              <a:t>They compute initial surface from contours by using generalized </a:t>
            </a:r>
            <a:r>
              <a:rPr kumimoji="1" lang="en-US" altLang="ja-JP" b="0" baseline="0" dirty="0" err="1" smtClean="0"/>
              <a:t>Volonoi</a:t>
            </a:r>
            <a:r>
              <a:rPr kumimoji="1" lang="en-US" altLang="ja-JP" b="0" baseline="0" dirty="0" smtClean="0"/>
              <a:t> diagram and then perform smoothing to obtain final boundary shape. </a:t>
            </a:r>
          </a:p>
          <a:p>
            <a:endParaRPr kumimoji="1" lang="en-US" altLang="ja-JP" b="0" baseline="0" dirty="0" smtClean="0"/>
          </a:p>
          <a:p>
            <a:r>
              <a:rPr kumimoji="1" lang="en-US" altLang="ja-JP" b="0" baseline="0" dirty="0" smtClean="0"/>
              <a:t>Some researchers applied implicit surface reconstruction technique. </a:t>
            </a:r>
          </a:p>
          <a:p>
            <a:r>
              <a:rPr kumimoji="1" lang="en-US" altLang="ja-JP" b="0" baseline="0" dirty="0" smtClean="0"/>
              <a:t>They generate signed scalar field from contours and extract its zero-level-set as boundary.</a:t>
            </a:r>
          </a:p>
          <a:p>
            <a:endParaRPr kumimoji="1" lang="en-US" altLang="ja-JP" b="0" baseline="0" dirty="0" smtClean="0"/>
          </a:p>
          <a:p>
            <a:r>
              <a:rPr kumimoji="1" lang="en-US" altLang="ja-JP" b="0" baseline="0" dirty="0" smtClean="0"/>
              <a:t>These methods generates boundary surface that passes through all contours and has smooth shape.</a:t>
            </a:r>
          </a:p>
          <a:p>
            <a:r>
              <a:rPr kumimoji="1" lang="en-US" altLang="ja-JP" b="0" baseline="0" dirty="0" smtClean="0"/>
              <a:t>However, it is difficult to fit the surface to image edges.</a:t>
            </a:r>
          </a:p>
          <a:p>
            <a:r>
              <a:rPr kumimoji="1" lang="en-US" altLang="ja-JP" b="0" dirty="0" smtClean="0"/>
              <a:t>In contrast, our technique</a:t>
            </a:r>
            <a:r>
              <a:rPr kumimoji="1" lang="en-US" altLang="ja-JP" b="0" baseline="0" dirty="0" smtClean="0"/>
              <a:t> satisfy all requirements.</a:t>
            </a:r>
          </a:p>
          <a:p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8136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Here</a:t>
            </a:r>
            <a:r>
              <a:rPr kumimoji="1" lang="en-US" altLang="ja-JP" baseline="0" dirty="0" smtClean="0"/>
              <a:t> w</a:t>
            </a:r>
            <a:r>
              <a:rPr kumimoji="1" lang="en-US" altLang="ja-JP" dirty="0" smtClean="0"/>
              <a:t>e</a:t>
            </a:r>
            <a:r>
              <a:rPr kumimoji="1" lang="en-US" altLang="ja-JP" baseline="0" dirty="0" smtClean="0"/>
              <a:t> show a live demo of our method.</a:t>
            </a:r>
          </a:p>
          <a:p>
            <a:r>
              <a:rPr kumimoji="1" lang="en-US" altLang="ja-JP" baseline="0" dirty="0" smtClean="0"/>
              <a:t>This is our prototype system. This is a color slice volume of a mouse.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user first draws a cut stroke to place a cross section. Then the user next places a contour constraints like this.</a:t>
            </a:r>
          </a:p>
          <a:p>
            <a:r>
              <a:rPr kumimoji="1" lang="en-US" altLang="ja-JP" baseline="0" dirty="0" smtClean="0"/>
              <a:t>After each operation, the system computes a segmentation boundary and returns feed backs.</a:t>
            </a:r>
          </a:p>
          <a:p>
            <a:r>
              <a:rPr kumimoji="1" lang="en-US" altLang="ja-JP" baseline="0" dirty="0" smtClean="0"/>
              <a:t>As you can see, the boundary fits to image edges.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The user can flip the target side of the contour. The user can choose open or closed contour.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When finishing one contour, the user moves to the next contour. </a:t>
            </a:r>
          </a:p>
          <a:p>
            <a:r>
              <a:rPr kumimoji="1" lang="en-US" altLang="ja-JP" baseline="0" dirty="0" smtClean="0"/>
              <a:t>If multiple contours are placed as this, the system generate a desired segmentation boundary.  </a:t>
            </a:r>
          </a:p>
          <a:p>
            <a:r>
              <a:rPr kumimoji="1" lang="en-US" altLang="ja-JP" baseline="0" dirty="0" smtClean="0"/>
              <a:t>As you can see, the boundary surface fits to image edges and have smooth shape around blurred image area.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41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 are</a:t>
            </a:r>
            <a:r>
              <a:rPr kumimoji="1" lang="en-US" altLang="ja-JP" baseline="0" dirty="0" smtClean="0"/>
              <a:t> going to show our method.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46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We use this 2D gray scale image, to explain our algorithm.</a:t>
            </a:r>
          </a:p>
          <a:p>
            <a:r>
              <a:rPr kumimoji="1" lang="en-US" altLang="ja-JP" baseline="0" dirty="0" smtClean="0"/>
              <a:t>In this 2D case, the user specify multiple constraint “points and normals” of the desired segmentation boundary surface.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12606-E9BB-4714-BC4D-77220AA24BD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2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0D9D-F4BA-4AEE-BDF2-5C5695913824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E9C0-5606-41F5-BBD3-956298A74CB2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0D9D-F4BA-4AEE-BDF2-5C5695913824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E9C0-5606-41F5-BBD3-956298A74CB2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0D9D-F4BA-4AEE-BDF2-5C5695913824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E9C0-5606-41F5-BBD3-956298A74CB2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3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A65029-2A44-47D1-87EA-95E9ADA44EAC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942862-A22B-4311-B83B-BC205072E477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5EE42F-A972-4F56-B89F-C1157E422D8F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B12AC7-63FF-465C-82B1-10739C3D03A8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0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160B4-32C4-4FE0-8C05-D8B0438976C8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1676B-94B7-401F-8513-60240C994908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3FFCA7-58A6-4882-9F24-11C2E580D458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F3961-64F5-4A84-9847-D8B2FE3F267B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5EDD10-8DE1-4843-BD42-BA24D46053DA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88344B-1AAD-402C-95EF-812FAADEC68C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17D2C0-8AED-4DD6-B0B1-C82AE2EB950F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DB3BE4-D074-40F8-BA4B-DEBC8767ABD4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0D9D-F4BA-4AEE-BDF2-5C5695913824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E9C0-5606-41F5-BBD3-956298A74CB2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1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284A2A-3A0E-4CD4-A838-08C2BB674DC3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569821-6975-461B-8067-424D8DA3A55C}" type="slidenum">
              <a:rPr lang="ja-JP" alt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chemeClr val="bg1"/>
            </a:gs>
            <a:gs pos="100000">
              <a:srgbClr val="0000FF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60D9D-F4BA-4AEE-BDF2-5C5695913824}" type="datetimeFigureOut">
              <a:rPr lang="ja-JP" altLang="en-US" smtClean="0">
                <a:solidFill>
                  <a:prstClr val="white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2014/6/16</a:t>
            </a:fld>
            <a:endParaRPr lang="ja-JP" altLang="en-US">
              <a:solidFill>
                <a:prstClr val="white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prstClr val="white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AAE9C0-5606-41F5-BBD3-956298A74CB2}" type="slidenum">
              <a:rPr lang="ja-JP" altLang="en-US" smtClean="0">
                <a:solidFill>
                  <a:prstClr val="white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ja-JP" altLang="en-US">
              <a:solidFill>
                <a:prstClr val="white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246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6.wdp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37.jpe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3" Type="http://schemas.openxmlformats.org/officeDocument/2006/relationships/image" Target="../media/image37.jpeg"/><Relationship Id="rId7" Type="http://schemas.openxmlformats.org/officeDocument/2006/relationships/image" Target="../media/image32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microsoft.com/office/2007/relationships/hdphoto" Target="../media/hdphoto3.wdp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3" Type="http://schemas.openxmlformats.org/officeDocument/2006/relationships/image" Target="../media/image43.jpe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42.png"/><Relationship Id="rId15" Type="http://schemas.openxmlformats.org/officeDocument/2006/relationships/image" Target="../media/image380.png"/><Relationship Id="rId10" Type="http://schemas.microsoft.com/office/2007/relationships/hdphoto" Target="../media/hdphoto3.wdp"/><Relationship Id="rId4" Type="http://schemas.openxmlformats.org/officeDocument/2006/relationships/image" Target="../media/image36.png"/><Relationship Id="rId9" Type="http://schemas.openxmlformats.org/officeDocument/2006/relationships/image" Target="../media/image33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3" Type="http://schemas.openxmlformats.org/officeDocument/2006/relationships/image" Target="../media/image37.jpe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420.png"/><Relationship Id="rId1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33.png"/><Relationship Id="rId1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18" Type="http://schemas.openxmlformats.org/officeDocument/2006/relationships/image" Target="../media/image50.png"/><Relationship Id="rId3" Type="http://schemas.openxmlformats.org/officeDocument/2006/relationships/image" Target="../media/image37.jpe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420.png"/><Relationship Id="rId15" Type="http://schemas.openxmlformats.org/officeDocument/2006/relationships/image" Target="../media/image470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33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2.png"/><Relationship Id="rId3" Type="http://schemas.openxmlformats.org/officeDocument/2006/relationships/image" Target="../media/image43.jpeg"/><Relationship Id="rId7" Type="http://schemas.openxmlformats.org/officeDocument/2006/relationships/image" Target="../media/image490.png"/><Relationship Id="rId12" Type="http://schemas.microsoft.com/office/2007/relationships/hdphoto" Target="../media/hdphoto3.wdp"/><Relationship Id="rId2" Type="http://schemas.openxmlformats.org/officeDocument/2006/relationships/notesSlide" Target="../notesSlides/notesSlide15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3.png"/><Relationship Id="rId5" Type="http://schemas.openxmlformats.org/officeDocument/2006/relationships/image" Target="../media/image450.png"/><Relationship Id="rId15" Type="http://schemas.openxmlformats.org/officeDocument/2006/relationships/image" Target="../media/image35.png"/><Relationship Id="rId10" Type="http://schemas.microsoft.com/office/2007/relationships/hdphoto" Target="../media/hdphoto2.wdp"/><Relationship Id="rId4" Type="http://schemas.openxmlformats.org/officeDocument/2006/relationships/image" Target="../media/image44.png"/><Relationship Id="rId9" Type="http://schemas.openxmlformats.org/officeDocument/2006/relationships/image" Target="../media/image32.png"/><Relationship Id="rId1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5.wdp"/><Relationship Id="rId3" Type="http://schemas.openxmlformats.org/officeDocument/2006/relationships/image" Target="../media/image37.jpe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openxmlformats.org/officeDocument/2006/relationships/image" Target="../media/image38.png"/><Relationship Id="rId15" Type="http://schemas.openxmlformats.org/officeDocument/2006/relationships/image" Target="../media/image490.png"/><Relationship Id="rId10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microsoft.com/office/2007/relationships/hdphoto" Target="../media/hdphoto3.wdp"/><Relationship Id="rId1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53.png"/><Relationship Id="rId7" Type="http://schemas.openxmlformats.org/officeDocument/2006/relationships/image" Target="../media/image55.jpe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3.wdp"/><Relationship Id="rId5" Type="http://schemas.openxmlformats.org/officeDocument/2006/relationships/image" Target="../media/image55.png"/><Relationship Id="rId10" Type="http://schemas.openxmlformats.org/officeDocument/2006/relationships/image" Target="../media/image33.png"/><Relationship Id="rId4" Type="http://schemas.openxmlformats.org/officeDocument/2006/relationships/image" Target="../media/image37.jpeg"/><Relationship Id="rId9" Type="http://schemas.microsoft.com/office/2007/relationships/hdphoto" Target="../media/hdphoto2.wdp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6.png"/><Relationship Id="rId3" Type="http://schemas.openxmlformats.org/officeDocument/2006/relationships/image" Target="../media/image37.jpe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6.png"/><Relationship Id="rId3" Type="http://schemas.openxmlformats.org/officeDocument/2006/relationships/image" Target="../media/image37.jpeg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6.png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microsoft.com/office/2007/relationships/hdphoto" Target="../media/hdphoto3.wdp"/><Relationship Id="rId12" Type="http://schemas.openxmlformats.org/officeDocument/2006/relationships/image" Target="../media/image59.png"/><Relationship Id="rId17" Type="http://schemas.microsoft.com/office/2007/relationships/hdphoto" Target="../media/hdphoto10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4.png"/><Relationship Id="rId5" Type="http://schemas.openxmlformats.org/officeDocument/2006/relationships/image" Target="../media/image57.png"/><Relationship Id="rId15" Type="http://schemas.openxmlformats.org/officeDocument/2006/relationships/image" Target="../media/image590.png"/><Relationship Id="rId10" Type="http://schemas.openxmlformats.org/officeDocument/2006/relationships/image" Target="../media/image56.png"/><Relationship Id="rId4" Type="http://schemas.openxmlformats.org/officeDocument/2006/relationships/image" Target="../media/image43.jpe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3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1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10.wdp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microsoft.com/office/2007/relationships/hdphoto" Target="../media/hdphoto1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hdphoto" Target="../media/hdphoto12.wdp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15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14.wdp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60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02.png"/><Relationship Id="rId4" Type="http://schemas.openxmlformats.org/officeDocument/2006/relationships/image" Target="../media/image770.png"/><Relationship Id="rId9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2.png"/><Relationship Id="rId7" Type="http://schemas.openxmlformats.org/officeDocument/2006/relationships/image" Target="../media/image8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11" Type="http://schemas.openxmlformats.org/officeDocument/2006/relationships/image" Target="../media/image85.png"/><Relationship Id="rId5" Type="http://schemas.openxmlformats.org/officeDocument/2006/relationships/image" Target="../media/image760.png"/><Relationship Id="rId10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5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89.png"/><Relationship Id="rId4" Type="http://schemas.openxmlformats.org/officeDocument/2006/relationships/image" Target="../media/image860.png"/><Relationship Id="rId9" Type="http://schemas.openxmlformats.org/officeDocument/2006/relationships/image" Target="../media/image850.png"/><Relationship Id="rId1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6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940.png"/><Relationship Id="rId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image" Target="../media/image860.png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30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microsoft.com/office/2007/relationships/hdphoto" Target="../media/hdphoto16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microsoft.com/office/2007/relationships/hdphoto" Target="../media/hdphoto17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pres_mouseSegm.wm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"/>
          <a:stretch/>
        </p:blipFill>
        <p:spPr bwMode="auto">
          <a:xfrm>
            <a:off x="175462" y="3042269"/>
            <a:ext cx="3883683" cy="299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0470" y="1347897"/>
            <a:ext cx="8175714" cy="1228112"/>
          </a:xfrm>
        </p:spPr>
        <p:txBody>
          <a:bodyPr>
            <a:noAutofit/>
          </a:bodyPr>
          <a:lstStyle/>
          <a:p>
            <a:pPr algn="r"/>
            <a:r>
              <a:rPr lang="en-US" altLang="ja-JP" sz="3200" dirty="0" smtClean="0">
                <a:latin typeface="Helvetica Neue OTS" pitchFamily="34" charset="0"/>
                <a:cs typeface="Times New Roman" pitchFamily="18" charset="0"/>
              </a:rPr>
              <a:t>Bilateral </a:t>
            </a:r>
            <a:r>
              <a:rPr lang="en-US" altLang="ja-JP" sz="3200" dirty="0" err="1" smtClean="0">
                <a:latin typeface="Helvetica Neue OTS" pitchFamily="34" charset="0"/>
                <a:cs typeface="Times New Roman" pitchFamily="18" charset="0"/>
              </a:rPr>
              <a:t>Hermite</a:t>
            </a:r>
            <a:r>
              <a:rPr lang="en-US" altLang="ja-JP" sz="3200" dirty="0" smtClean="0">
                <a:latin typeface="Helvetica Neue OTS" pitchFamily="34" charset="0"/>
                <a:cs typeface="Times New Roman" pitchFamily="18" charset="0"/>
              </a:rPr>
              <a:t> Radial Basis Function</a:t>
            </a:r>
            <a:br>
              <a:rPr lang="en-US" altLang="ja-JP" sz="3200" dirty="0" smtClean="0">
                <a:latin typeface="Helvetica Neue OTS" pitchFamily="34" charset="0"/>
                <a:cs typeface="Times New Roman" pitchFamily="18" charset="0"/>
              </a:rPr>
            </a:br>
            <a:r>
              <a:rPr lang="en-US" altLang="ja-JP" sz="3200" dirty="0" smtClean="0">
                <a:latin typeface="Helvetica Neue OTS" pitchFamily="34" charset="0"/>
                <a:cs typeface="Times New Roman" pitchFamily="18" charset="0"/>
              </a:rPr>
              <a:t> for Contour-based Volume Segmentation</a:t>
            </a:r>
            <a:endParaRPr lang="ja-JP" altLang="en-US" sz="3200" dirty="0">
              <a:latin typeface="Helvetica Neue OTS" pitchFamily="34" charset="0"/>
              <a:cs typeface="Times New Roman" pitchFamily="18" charset="0"/>
            </a:endParaRPr>
          </a:p>
        </p:txBody>
      </p:sp>
      <p:sp>
        <p:nvSpPr>
          <p:cNvPr id="5" name="サブタイトル 2"/>
          <p:cNvSpPr txBox="1">
            <a:spLocks/>
          </p:cNvSpPr>
          <p:nvPr/>
        </p:nvSpPr>
        <p:spPr>
          <a:xfrm>
            <a:off x="2558013" y="3203110"/>
            <a:ext cx="6292312" cy="29735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Helvetica Neue OT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Helvetica Neue OTS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Helvetica Neue OTS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Helvetica Neue OTS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Helvetica Neue OT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ja-JP" sz="2800" dirty="0" smtClean="0"/>
              <a:t>Takashi Ijiri</a:t>
            </a:r>
            <a:r>
              <a:rPr lang="en-US" altLang="ja-JP" sz="2800" baseline="30000" dirty="0" smtClean="0"/>
              <a:t>1</a:t>
            </a:r>
            <a:r>
              <a:rPr lang="en-US" altLang="ja-JP" sz="2800" dirty="0" smtClean="0"/>
              <a:t>,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Shin Yoshizawa</a:t>
            </a:r>
            <a:r>
              <a:rPr lang="en-US" altLang="ja-JP" sz="2800" baseline="30000" dirty="0" smtClean="0"/>
              <a:t>1</a:t>
            </a:r>
            <a:r>
              <a:rPr lang="ja-JP" altLang="en-US" sz="2800" dirty="0" smtClean="0"/>
              <a:t> </a:t>
            </a:r>
            <a:endParaRPr lang="en-US" altLang="ja-JP" sz="2800" dirty="0" smtClean="0"/>
          </a:p>
          <a:p>
            <a:pPr marL="0" indent="0" algn="r">
              <a:buNone/>
            </a:pPr>
            <a:r>
              <a:rPr lang="en-US" altLang="ja-JP" sz="2800" dirty="0" smtClean="0"/>
              <a:t>Yu Sato</a:t>
            </a:r>
            <a:r>
              <a:rPr lang="en-US" altLang="ja-JP" sz="2800" baseline="30000" dirty="0" smtClean="0"/>
              <a:t>2</a:t>
            </a:r>
            <a:r>
              <a:rPr lang="en-US" altLang="ja-JP" sz="2800" dirty="0" smtClean="0"/>
              <a:t>, Masaaki Ito</a:t>
            </a:r>
            <a:r>
              <a:rPr lang="en-US" altLang="ja-JP" sz="2800" baseline="30000" dirty="0" smtClean="0"/>
              <a:t>2</a:t>
            </a:r>
            <a:r>
              <a:rPr lang="en-US" altLang="ja-JP" sz="2800" dirty="0" smtClean="0"/>
              <a:t>, </a:t>
            </a:r>
          </a:p>
          <a:p>
            <a:pPr marL="0" indent="0" algn="r">
              <a:buNone/>
            </a:pPr>
            <a:r>
              <a:rPr lang="en-US" altLang="ja-JP" sz="2800" dirty="0" smtClean="0"/>
              <a:t>Hideo Yokota</a:t>
            </a:r>
            <a:r>
              <a:rPr lang="en-US" altLang="ja-JP" sz="2800" baseline="30000" dirty="0" smtClean="0"/>
              <a:t>1</a:t>
            </a:r>
          </a:p>
          <a:p>
            <a:pPr marL="0" indent="0" algn="r">
              <a:buNone/>
            </a:pPr>
            <a:endParaRPr lang="en-US" altLang="ja-JP" sz="2800" dirty="0" smtClean="0"/>
          </a:p>
          <a:p>
            <a:pPr marL="0" indent="0" algn="r">
              <a:buNone/>
            </a:pPr>
            <a:r>
              <a:rPr lang="en-US" altLang="ja-JP" sz="2800" dirty="0" smtClean="0"/>
              <a:t>1. RIKEN</a:t>
            </a:r>
          </a:p>
          <a:p>
            <a:pPr marL="0" indent="0" algn="r">
              <a:buNone/>
            </a:pPr>
            <a:r>
              <a:rPr lang="en-US" altLang="ja-JP" sz="2800" dirty="0" smtClean="0"/>
              <a:t>2. National Cancer Center</a:t>
            </a:r>
          </a:p>
        </p:txBody>
      </p:sp>
      <p:pic>
        <p:nvPicPr>
          <p:cNvPr id="13" name="Picture 6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8320" r="-17948" b="-1863"/>
          <a:stretch>
            <a:fillRect/>
          </a:stretch>
        </p:blipFill>
        <p:spPr bwMode="auto">
          <a:xfrm>
            <a:off x="8304568" y="126391"/>
            <a:ext cx="728069" cy="10013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1026" name="Picture 2" descr="Conference name and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6" r="51314" b="16687"/>
          <a:stretch/>
        </p:blipFill>
        <p:spPr bwMode="auto">
          <a:xfrm>
            <a:off x="111259" y="143253"/>
            <a:ext cx="4378191" cy="10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CCトップバナ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19"/>
          <a:stretch/>
        </p:blipFill>
        <p:spPr bwMode="auto">
          <a:xfrm>
            <a:off x="7361540" y="126390"/>
            <a:ext cx="830452" cy="99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3383455" y="2962639"/>
            <a:ext cx="5760544" cy="3048119"/>
            <a:chOff x="2912003" y="2245831"/>
            <a:chExt cx="5760544" cy="3048119"/>
          </a:xfrm>
        </p:grpSpPr>
        <p:sp>
          <p:nvSpPr>
            <p:cNvPr id="37" name="正方形/長方形 36"/>
            <p:cNvSpPr/>
            <p:nvPr/>
          </p:nvSpPr>
          <p:spPr>
            <a:xfrm>
              <a:off x="4359374" y="4586064"/>
              <a:ext cx="43131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solidFill>
                    <a:srgbClr val="00FFFF"/>
                  </a:solidFill>
                  <a:latin typeface="+mj-lt"/>
                  <a:cs typeface="Times New Roman" pitchFamily="18" charset="0"/>
                </a:rPr>
                <a:t>Spatial domain (</a:t>
              </a:r>
              <a:r>
                <a:rPr lang="en-US" altLang="ja-JP" sz="4000" dirty="0">
                  <a:solidFill>
                    <a:srgbClr val="00FFFF"/>
                  </a:solidFill>
                  <a:cs typeface="Times New Roman" pitchFamily="18" charset="0"/>
                </a:rPr>
                <a:t>2D</a:t>
              </a:r>
              <a:r>
                <a:rPr lang="en-US" altLang="ja-JP" sz="4000" dirty="0" smtClean="0">
                  <a:solidFill>
                    <a:srgbClr val="00FFFF"/>
                  </a:solidFill>
                  <a:latin typeface="+mj-lt"/>
                  <a:cs typeface="Times New Roman" pitchFamily="18" charset="0"/>
                </a:rPr>
                <a:t>)</a:t>
              </a:r>
              <a:endParaRPr lang="ja-JP" altLang="en-US" sz="4000" dirty="0">
                <a:solidFill>
                  <a:srgbClr val="00FFFF"/>
                </a:solidFill>
                <a:latin typeface="+mj-lt"/>
                <a:cs typeface="Times New Roman" pitchFamily="18" charset="0"/>
              </a:endParaRPr>
            </a:p>
          </p:txBody>
        </p:sp>
        <p:pic>
          <p:nvPicPr>
            <p:cNvPr id="38" name="Picture 2" descr="C:\Users\takashi\Desktop\forDemo.bmp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" r="-320"/>
            <a:stretch/>
          </p:blipFill>
          <p:spPr bwMode="auto">
            <a:xfrm>
              <a:off x="3595623" y="2245831"/>
              <a:ext cx="4083418" cy="256657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scene3d>
              <a:camera prst="orthographicFront">
                <a:rot lat="2208000" lon="1914000" rev="174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グループ化 38"/>
            <p:cNvGrpSpPr/>
            <p:nvPr/>
          </p:nvGrpSpPr>
          <p:grpSpPr>
            <a:xfrm>
              <a:off x="2912003" y="2653362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559663" y="5063835"/>
                <a:ext cx="4307248" cy="637308"/>
              </a:xfrm>
              <a:prstGeom prst="straightConnector1">
                <a:avLst/>
              </a:prstGeom>
              <a:ln w="6985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グループ化 4"/>
          <p:cNvGrpSpPr/>
          <p:nvPr/>
        </p:nvGrpSpPr>
        <p:grpSpPr>
          <a:xfrm>
            <a:off x="1257573" y="2865812"/>
            <a:ext cx="3553862" cy="3076587"/>
            <a:chOff x="823378" y="2127645"/>
            <a:chExt cx="3553862" cy="307658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3878541" y="2127645"/>
              <a:ext cx="480825" cy="2606063"/>
              <a:chOff x="3431389" y="2753077"/>
              <a:chExt cx="1128273" cy="2928896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7"/>
                <a:ext cx="0" cy="2928896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正方形/長方形 70"/>
            <p:cNvSpPr/>
            <p:nvPr/>
          </p:nvSpPr>
          <p:spPr>
            <a:xfrm>
              <a:off x="823378" y="3880793"/>
              <a:ext cx="355386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4000" dirty="0" smtClean="0">
                  <a:solidFill>
                    <a:srgbClr val="FFC000"/>
                  </a:solidFill>
                  <a:latin typeface="+mj-lt"/>
                  <a:cs typeface="Times New Roman" pitchFamily="18" charset="0"/>
                </a:rPr>
                <a:t>Range (value) domain (1D)</a:t>
              </a:r>
              <a:endParaRPr lang="ja-JP" altLang="en-US" sz="4000" dirty="0">
                <a:solidFill>
                  <a:srgbClr val="FFC000"/>
                </a:solidFill>
                <a:latin typeface="+mj-lt"/>
                <a:cs typeface="Times New Roman" pitchFamily="18" charset="0"/>
              </a:endParaRPr>
            </a:p>
          </p:txBody>
        </p:sp>
      </p:grpSp>
      <p:sp>
        <p:nvSpPr>
          <p:cNvPr id="74" name="正方形/長方形 73"/>
          <p:cNvSpPr/>
          <p:nvPr/>
        </p:nvSpPr>
        <p:spPr>
          <a:xfrm>
            <a:off x="3550993" y="2139852"/>
            <a:ext cx="5112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solidFill>
                  <a:srgbClr val="FFFF00"/>
                </a:solidFill>
                <a:latin typeface="+mj-lt"/>
                <a:cs typeface="Times New Roman" pitchFamily="18" charset="0"/>
              </a:rPr>
              <a:t>Bilateral domain (3D)</a:t>
            </a:r>
            <a:endParaRPr lang="ja-JP" altLang="en-US" sz="4000" dirty="0">
              <a:solidFill>
                <a:srgbClr val="FFFF00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2" name="グループ化 51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正方形/長方形 52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</p:grpSp>
      <p:grpSp>
        <p:nvGrpSpPr>
          <p:cNvPr id="55" name="グループ化 54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56" name="Picture 4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6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グループ化 5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正方形/長方形 6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. B-HRBF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グループ化 6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63" name="正方形/長方形 6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正方形/長方形 64"/>
          <p:cNvSpPr/>
          <p:nvPr/>
        </p:nvSpPr>
        <p:spPr>
          <a:xfrm>
            <a:off x="334298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1" name="グループ化 10"/>
          <p:cNvGrpSpPr/>
          <p:nvPr/>
        </p:nvGrpSpPr>
        <p:grpSpPr>
          <a:xfrm>
            <a:off x="475024" y="5403220"/>
            <a:ext cx="8574085" cy="1234377"/>
            <a:chOff x="258863" y="5403220"/>
            <a:chExt cx="8574085" cy="1234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正方形/長方形 55"/>
                <p:cNvSpPr/>
                <p:nvPr/>
              </p:nvSpPr>
              <p:spPr>
                <a:xfrm>
                  <a:off x="4414524" y="5403220"/>
                  <a:ext cx="4418424" cy="1234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4400" b="1" i="0" smtClean="0">
                            <a:latin typeface="Cambria Math"/>
                            <a:cs typeface="Times New Roman" pitchFamily="18" charset="0"/>
                          </a:rPr>
                          <m:t>𝐫</m:t>
                        </m:r>
                        <m:d>
                          <m:dPr>
                            <m:ctrlPr>
                              <a:rPr lang="en-US" altLang="ja-JP" sz="4400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4400" b="1" i="0" smtClean="0">
                                <a:latin typeface="Cambria Math"/>
                                <a:cs typeface="Times New Roman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ja-JP" sz="4400" b="0" i="0" smtClean="0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ja-JP" sz="4400" b="0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sz="4400" b="0" i="1" smtClean="0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sz="4400" b="1" i="0" smtClean="0">
                                      <a:solidFill>
                                        <a:srgbClr val="00FFFF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altLang="ja-JP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ja-JP" sz="4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altLang="ja-JP" sz="4400" b="0" i="1" smtClean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𝐼</m:t>
                                  </m:r>
                                  <m:r>
                                    <a:rPr lang="en-US" altLang="ja-JP" sz="4400" b="0" i="1" smtClean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sz="4400" b="1" i="0" smtClean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𝐱</m:t>
                                  </m:r>
                                  <m:r>
                                    <a:rPr lang="en-US" altLang="ja-JP" sz="4400" b="0" i="1" smtClean="0">
                                      <a:solidFill>
                                        <a:srgbClr val="FFC000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ja-JP" altLang="en-US" sz="44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6" name="正方形/長方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524" y="5403220"/>
                  <a:ext cx="4418424" cy="12343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正方形/長方形 56"/>
            <p:cNvSpPr/>
            <p:nvPr/>
          </p:nvSpPr>
          <p:spPr>
            <a:xfrm>
              <a:off x="258863" y="5604910"/>
              <a:ext cx="43956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4800" dirty="0" smtClean="0">
                  <a:latin typeface="Times" pitchFamily="18" charset="0"/>
                  <a:cs typeface="Times" pitchFamily="18" charset="0"/>
                </a:rPr>
                <a:t>Image Manifold</a:t>
              </a:r>
            </a:p>
          </p:txBody>
        </p:sp>
      </p:grpSp>
      <p:pic>
        <p:nvPicPr>
          <p:cNvPr id="38" name="Picture 2" descr="C:\Users\takashi\Desktop\forDemo.bmp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-320"/>
          <a:stretch/>
        </p:blipFill>
        <p:spPr bwMode="auto">
          <a:xfrm>
            <a:off x="4067075" y="2962639"/>
            <a:ext cx="4083418" cy="2566574"/>
          </a:xfrm>
          <a:prstGeom prst="rect">
            <a:avLst/>
          </a:prstGeom>
          <a:noFill/>
          <a:ln w="6350">
            <a:solidFill>
              <a:schemeClr val="tx1"/>
            </a:solidFill>
          </a:ln>
          <a:scene3d>
            <a:camera prst="orthographicFront">
              <a:rot lat="2208000" lon="1914000" rev="174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グループ化 34"/>
          <p:cNvGrpSpPr/>
          <p:nvPr/>
        </p:nvGrpSpPr>
        <p:grpSpPr>
          <a:xfrm>
            <a:off x="5406711" y="3455711"/>
            <a:ext cx="798393" cy="1323439"/>
            <a:chOff x="5357554" y="3491378"/>
            <a:chExt cx="798393" cy="1323439"/>
          </a:xfrm>
        </p:grpSpPr>
        <p:sp>
          <p:nvSpPr>
            <p:cNvPr id="36" name="円/楕円 35"/>
            <p:cNvSpPr/>
            <p:nvPr/>
          </p:nvSpPr>
          <p:spPr>
            <a:xfrm>
              <a:off x="5905500" y="4258605"/>
              <a:ext cx="250447" cy="11374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FFFF"/>
                </a:solidFill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357554" y="3491378"/>
              <a:ext cx="6976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8000" b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kumimoji="1" lang="ja-JP" altLang="en-US" sz="2400" b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3" name="グループ化 52"/>
          <p:cNvGrpSpPr/>
          <p:nvPr/>
        </p:nvGrpSpPr>
        <p:grpSpPr>
          <a:xfrm>
            <a:off x="6070355" y="2443182"/>
            <a:ext cx="1558269" cy="1812509"/>
            <a:chOff x="6021198" y="2478849"/>
            <a:chExt cx="1558269" cy="1812509"/>
          </a:xfrm>
        </p:grpSpPr>
        <p:cxnSp>
          <p:nvCxnSpPr>
            <p:cNvPr id="54" name="直線矢印コネクタ 53"/>
            <p:cNvCxnSpPr/>
            <p:nvPr/>
          </p:nvCxnSpPr>
          <p:spPr>
            <a:xfrm flipV="1">
              <a:off x="6021198" y="2478849"/>
              <a:ext cx="0" cy="1812509"/>
            </a:xfrm>
            <a:prstGeom prst="straightConnector1">
              <a:avLst/>
            </a:prstGeom>
            <a:ln w="69850">
              <a:solidFill>
                <a:srgbClr val="FFC0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/>
            <p:cNvSpPr txBox="1"/>
            <p:nvPr/>
          </p:nvSpPr>
          <p:spPr>
            <a:xfrm>
              <a:off x="6125223" y="2605509"/>
              <a:ext cx="14542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6600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ja-JP" sz="6600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ja-JP" sz="6600" b="1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altLang="ja-JP" sz="6600" dirty="0" smtClean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kumimoji="1" lang="ja-JP" altLang="en-US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4" name="グループ化 73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75" name="正方形/長方形 74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グループ化 86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グループ化 91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93" name="Picture 5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正方形/長方形 93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. B-HRBF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95" name="グループ化 94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96" name="正方形/長方形 95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8" name="正方形/長方形 97"/>
          <p:cNvSpPr/>
          <p:nvPr/>
        </p:nvSpPr>
        <p:spPr>
          <a:xfrm>
            <a:off x="334298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6" name="Picture 9"/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b="436"/>
          <a:stretch/>
        </p:blipFill>
        <p:spPr bwMode="auto">
          <a:xfrm>
            <a:off x="3763022" y="1485191"/>
            <a:ext cx="4714228" cy="39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正方形/長方形 57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38" name="Picture 2" descr="C:\Users\takashi\Desktop\forDemo.bmp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-320"/>
          <a:stretch/>
        </p:blipFill>
        <p:spPr bwMode="auto">
          <a:xfrm>
            <a:off x="4067075" y="2962639"/>
            <a:ext cx="4083418" cy="2566574"/>
          </a:xfrm>
          <a:prstGeom prst="rect">
            <a:avLst/>
          </a:prstGeom>
          <a:noFill/>
          <a:ln w="6350">
            <a:solidFill>
              <a:schemeClr val="tx1"/>
            </a:solidFill>
          </a:ln>
          <a:scene3d>
            <a:camera prst="orthographicFront">
              <a:rot lat="2208000" lon="1914000" rev="174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b="436"/>
          <a:stretch/>
        </p:blipFill>
        <p:spPr bwMode="auto">
          <a:xfrm>
            <a:off x="3763022" y="1485191"/>
            <a:ext cx="4714228" cy="394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正方形/長方形 58"/>
          <p:cNvSpPr/>
          <p:nvPr/>
        </p:nvSpPr>
        <p:spPr>
          <a:xfrm>
            <a:off x="305251" y="4690302"/>
            <a:ext cx="36545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000" dirty="0" smtClean="0">
                <a:latin typeface="+mj-lt"/>
                <a:cs typeface="Times New Roman" pitchFamily="18" charset="0"/>
              </a:rPr>
              <a:t>Map constraint</a:t>
            </a:r>
          </a:p>
        </p:txBody>
      </p:sp>
      <p:grpSp>
        <p:nvGrpSpPr>
          <p:cNvPr id="92" name="グループ化 91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93" name="正方形/長方形 92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グループ化 94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96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グループ化 9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00" name="Picture 5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正方形/長方形 10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. B-HRBF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2" name="グループ化 10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03" name="正方形/長方形 10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5" name="正方形/長方形 104"/>
          <p:cNvSpPr/>
          <p:nvPr/>
        </p:nvSpPr>
        <p:spPr>
          <a:xfrm>
            <a:off x="334298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049381" y="2052046"/>
            <a:ext cx="2287436" cy="1875159"/>
            <a:chOff x="5049381" y="2052046"/>
            <a:chExt cx="2287436" cy="1875159"/>
          </a:xfrm>
        </p:grpSpPr>
        <p:grpSp>
          <p:nvGrpSpPr>
            <p:cNvPr id="2" name="グループ化 1"/>
            <p:cNvGrpSpPr/>
            <p:nvPr/>
          </p:nvGrpSpPr>
          <p:grpSpPr>
            <a:xfrm>
              <a:off x="5049381" y="2052046"/>
              <a:ext cx="2166285" cy="1705039"/>
              <a:chOff x="5049381" y="2052046"/>
              <a:chExt cx="2166285" cy="1705039"/>
            </a:xfrm>
          </p:grpSpPr>
          <p:cxnSp>
            <p:nvCxnSpPr>
              <p:cNvPr id="64" name="直線矢印コネクタ 63"/>
              <p:cNvCxnSpPr/>
              <p:nvPr/>
            </p:nvCxnSpPr>
            <p:spPr>
              <a:xfrm flipH="1" flipV="1">
                <a:off x="6148459" y="3239747"/>
                <a:ext cx="19171" cy="517338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矢印コネクタ 64"/>
              <p:cNvCxnSpPr/>
              <p:nvPr/>
            </p:nvCxnSpPr>
            <p:spPr>
              <a:xfrm flipH="1" flipV="1">
                <a:off x="6992948" y="2232371"/>
                <a:ext cx="222718" cy="469204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65"/>
              <p:cNvCxnSpPr/>
              <p:nvPr/>
            </p:nvCxnSpPr>
            <p:spPr>
              <a:xfrm flipV="1">
                <a:off x="5957688" y="2115833"/>
                <a:ext cx="381543" cy="167834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/>
              <p:cNvCxnSpPr/>
              <p:nvPr/>
            </p:nvCxnSpPr>
            <p:spPr>
              <a:xfrm flipV="1">
                <a:off x="5243332" y="2666000"/>
                <a:ext cx="154949" cy="216933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/>
              <p:cNvCxnSpPr/>
              <p:nvPr/>
            </p:nvCxnSpPr>
            <p:spPr>
              <a:xfrm flipH="1" flipV="1">
                <a:off x="6801086" y="2052046"/>
                <a:ext cx="127181" cy="282216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矢印コネクタ 68"/>
              <p:cNvCxnSpPr/>
              <p:nvPr/>
            </p:nvCxnSpPr>
            <p:spPr>
              <a:xfrm flipV="1">
                <a:off x="5501248" y="2509805"/>
                <a:ext cx="154949" cy="216933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矢印コネクタ 69"/>
              <p:cNvCxnSpPr/>
              <p:nvPr/>
            </p:nvCxnSpPr>
            <p:spPr>
              <a:xfrm flipV="1">
                <a:off x="5049381" y="2726738"/>
                <a:ext cx="139475" cy="344152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stealth" w="lg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グループ化 2"/>
            <p:cNvGrpSpPr/>
            <p:nvPr/>
          </p:nvGrpSpPr>
          <p:grpSpPr>
            <a:xfrm>
              <a:off x="5854587" y="2175880"/>
              <a:ext cx="1482230" cy="1751325"/>
              <a:chOff x="5854587" y="2175880"/>
              <a:chExt cx="1482230" cy="1751325"/>
            </a:xfrm>
          </p:grpSpPr>
          <p:sp>
            <p:nvSpPr>
              <p:cNvPr id="61" name="円/楕円 60"/>
              <p:cNvSpPr/>
              <p:nvPr/>
            </p:nvSpPr>
            <p:spPr>
              <a:xfrm>
                <a:off x="6046480" y="3673893"/>
                <a:ext cx="242301" cy="25331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7094516" y="2574919"/>
                <a:ext cx="242301" cy="25331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5854587" y="2175880"/>
                <a:ext cx="206202" cy="215574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グループ化 5"/>
          <p:cNvGrpSpPr/>
          <p:nvPr/>
        </p:nvGrpSpPr>
        <p:grpSpPr>
          <a:xfrm>
            <a:off x="80316" y="5387272"/>
            <a:ext cx="8842485" cy="1273978"/>
            <a:chOff x="80316" y="5387272"/>
            <a:chExt cx="8842485" cy="1273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正方形/長方形 85"/>
                <p:cNvSpPr/>
                <p:nvPr/>
              </p:nvSpPr>
              <p:spPr>
                <a:xfrm>
                  <a:off x="80316" y="5387272"/>
                  <a:ext cx="535544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3600" dirty="0" smtClean="0">
                      <a:latin typeface="+mj-lt"/>
                      <a:cs typeface="Times New Roman" pitchFamily="18" charset="0"/>
                    </a:rPr>
                    <a:t>points   </a:t>
                  </a:r>
                  <a:r>
                    <a:rPr lang="ja-JP" altLang="en-US" sz="3600" dirty="0" smtClean="0">
                      <a:latin typeface="Times New Roman" pitchFamily="18" charset="0"/>
                      <a:cs typeface="Times New Roman" pitchFamily="18" charset="0"/>
                    </a:rPr>
                    <a:t>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3600" b="1" i="0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𝐩</m:t>
                          </m:r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 </m:t>
                      </m:r>
                    </m:oMath>
                  </a14:m>
                  <a:r>
                    <a:rPr lang="en-US" altLang="ja-JP" sz="3600" dirty="0" smtClean="0">
                      <a:latin typeface="Times New Roman" pitchFamily="18" charset="0"/>
                      <a:cs typeface="Times New Roman" pitchFamily="18" charset="0"/>
                      <a:sym typeface="Wingdings" pitchFamily="2" charset="2"/>
                    </a:rPr>
                    <a:t>  </a:t>
                  </a:r>
                  <a:r>
                    <a:rPr lang="en-US" altLang="ja-JP" sz="3600" dirty="0" smtClean="0">
                      <a:cs typeface="Times New Roman" pitchFamily="18" charset="0"/>
                      <a:sym typeface="Wingdings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𝐩</m:t>
                              </m:r>
                            </m:e>
                          </m:acc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ja-JP" sz="3600" b="1" i="0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𝐫</m:t>
                      </m:r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36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𝐩</m:t>
                          </m:r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)</m:t>
                      </m:r>
                    </m:oMath>
                  </a14:m>
                  <a:endParaRPr lang="ja-JP" altLang="en-US" sz="36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6" name="正方形/長方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6" y="5387272"/>
                  <a:ext cx="5940537" cy="70788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3590" t="-16379" b="-3793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正方形/長方形 86"/>
                <p:cNvSpPr/>
                <p:nvPr/>
              </p:nvSpPr>
              <p:spPr>
                <a:xfrm>
                  <a:off x="80316" y="6014919"/>
                  <a:ext cx="629127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ja-JP" sz="3600" dirty="0" smtClean="0">
                      <a:latin typeface="+mj-lt"/>
                      <a:cs typeface="Times New Roman" pitchFamily="18" charset="0"/>
                    </a:rPr>
                    <a:t>normals</a:t>
                  </a:r>
                  <a:r>
                    <a:rPr lang="ja-JP" altLang="en-US" sz="3600" dirty="0" smtClean="0">
                      <a:latin typeface="Times New Roman" pitchFamily="18" charset="0"/>
                      <a:cs typeface="Times New Roman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3600" b="1" i="0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𝐧</m:t>
                          </m:r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 </m:t>
                      </m:r>
                    </m:oMath>
                  </a14:m>
                  <a:r>
                    <a:rPr lang="en-US" altLang="ja-JP" sz="3600" dirty="0" smtClean="0">
                      <a:latin typeface="Times New Roman" pitchFamily="18" charset="0"/>
                      <a:cs typeface="Times New Roman" pitchFamily="18" charset="0"/>
                      <a:sym typeface="Wingdings" pitchFamily="2" charset="2"/>
                    </a:rPr>
                    <a:t> </a:t>
                  </a:r>
                  <a:r>
                    <a:rPr lang="en-US" altLang="ja-JP" sz="3600" dirty="0" smtClean="0">
                      <a:cs typeface="Times New Roman" pitchFamily="18" charset="0"/>
                      <a:sym typeface="Wingdings" pitchFamily="2" charset="2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 i="0" smtClean="0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</m:acc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ja-JP" sz="3600" b="1" i="0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𝐉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36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𝐧</m:t>
                          </m:r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/||</m:t>
                      </m:r>
                      <m:r>
                        <a:rPr lang="en-US" altLang="ja-JP" sz="3600" b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𝐉</m:t>
                      </m:r>
                      <m:sSub>
                        <m:sSub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36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𝐧</m:t>
                          </m:r>
                        </m:e>
                        <m:sub>
                          <m: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||</m:t>
                      </m:r>
                    </m:oMath>
                  </a14:m>
                  <a:endParaRPr lang="ja-JP" altLang="en-US" sz="3600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87" name="正方形/長方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6" y="6014919"/>
                  <a:ext cx="6971588" cy="707886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l="-3059" t="-17241" b="-3706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正方形/長方形 4"/>
                <p:cNvSpPr/>
                <p:nvPr/>
              </p:nvSpPr>
              <p:spPr>
                <a:xfrm>
                  <a:off x="6508101" y="5403563"/>
                  <a:ext cx="24147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ja-JP" sz="2800" b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𝐉</m:t>
                      </m:r>
                    </m:oMath>
                  </a14:m>
                  <a:r>
                    <a:rPr lang="ja-JP" altLang="en-US" sz="2800" dirty="0" smtClean="0"/>
                    <a:t> </a:t>
                  </a:r>
                  <a:r>
                    <a:rPr lang="en-US" altLang="ja-JP" sz="2800" dirty="0" smtClean="0"/>
                    <a:t>: </a:t>
                  </a:r>
                  <a:r>
                    <a:rPr lang="en-US" altLang="ja-JP" sz="2800" dirty="0" err="1" smtClean="0"/>
                    <a:t>Jacobian</a:t>
                  </a:r>
                  <a:r>
                    <a:rPr lang="en-US" altLang="ja-JP" sz="2800" dirty="0" smtClean="0"/>
                    <a:t> of r</a:t>
                  </a:r>
                  <a:endParaRPr lang="ja-JP" altLang="en-US" sz="2800" dirty="0"/>
                </a:p>
              </p:txBody>
            </p:sp>
          </mc:Choice>
          <mc:Fallback xmlns="">
            <p:sp>
              <p:nvSpPr>
                <p:cNvPr id="5" name="正方形/長方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8101" y="5403563"/>
                  <a:ext cx="2414700" cy="52322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10465" r="-4040" b="-3255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37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フリーフォーム 94"/>
          <p:cNvSpPr/>
          <p:nvPr/>
        </p:nvSpPr>
        <p:spPr>
          <a:xfrm>
            <a:off x="3746182" y="3087533"/>
            <a:ext cx="4742498" cy="2347939"/>
          </a:xfrm>
          <a:custGeom>
            <a:avLst/>
            <a:gdLst>
              <a:gd name="connsiteX0" fmla="*/ 1185863 w 5329238"/>
              <a:gd name="connsiteY0" fmla="*/ 2638425 h 2638425"/>
              <a:gd name="connsiteX1" fmla="*/ 5329238 w 5329238"/>
              <a:gd name="connsiteY1" fmla="*/ 2009775 h 2638425"/>
              <a:gd name="connsiteX2" fmla="*/ 4152900 w 5329238"/>
              <a:gd name="connsiteY2" fmla="*/ 0 h 2638425"/>
              <a:gd name="connsiteX3" fmla="*/ 0 w 5329238"/>
              <a:gd name="connsiteY3" fmla="*/ 604837 h 2638425"/>
              <a:gd name="connsiteX4" fmla="*/ 1185863 w 5329238"/>
              <a:gd name="connsiteY4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238" h="2638425">
                <a:moveTo>
                  <a:pt x="1185863" y="2638425"/>
                </a:moveTo>
                <a:lnTo>
                  <a:pt x="5329238" y="2009775"/>
                </a:lnTo>
                <a:lnTo>
                  <a:pt x="4152900" y="0"/>
                </a:lnTo>
                <a:lnTo>
                  <a:pt x="0" y="604837"/>
                </a:lnTo>
                <a:lnTo>
                  <a:pt x="1185863" y="2638425"/>
                </a:lnTo>
                <a:close/>
              </a:path>
            </a:pathLst>
          </a:custGeom>
          <a:solidFill>
            <a:srgbClr val="0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6" y="1514255"/>
            <a:ext cx="4752023" cy="392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グループ化 52"/>
          <p:cNvGrpSpPr/>
          <p:nvPr/>
        </p:nvGrpSpPr>
        <p:grpSpPr>
          <a:xfrm>
            <a:off x="4862137" y="2048870"/>
            <a:ext cx="2474406" cy="1875045"/>
            <a:chOff x="4688970" y="1598732"/>
            <a:chExt cx="2912394" cy="2206942"/>
          </a:xfrm>
        </p:grpSpPr>
        <p:sp>
          <p:nvSpPr>
            <p:cNvPr id="54" name="円/楕円 53"/>
            <p:cNvSpPr/>
            <p:nvPr/>
          </p:nvSpPr>
          <p:spPr>
            <a:xfrm>
              <a:off x="5143106" y="2493439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6082731" y="3507544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5856888" y="1744474"/>
              <a:ext cx="242685" cy="2537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7" name="直線矢印コネクタ 56"/>
            <p:cNvCxnSpPr/>
            <p:nvPr/>
          </p:nvCxnSpPr>
          <p:spPr>
            <a:xfrm flipH="1" flipV="1">
              <a:off x="6202754" y="2996586"/>
              <a:ext cx="22563" cy="60887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/>
            <p:nvPr/>
          </p:nvCxnSpPr>
          <p:spPr>
            <a:xfrm flipV="1">
              <a:off x="5978230" y="1673803"/>
              <a:ext cx="449048" cy="197528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 flipH="1" flipV="1">
              <a:off x="6970849" y="1598732"/>
              <a:ext cx="225807" cy="501068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5267325" y="2137478"/>
              <a:ext cx="356072" cy="498512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円/楕円 87"/>
            <p:cNvSpPr/>
            <p:nvPr/>
          </p:nvSpPr>
          <p:spPr>
            <a:xfrm>
              <a:off x="7070263" y="1988413"/>
              <a:ext cx="245930" cy="25710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/>
          </p:nvSpPr>
          <p:spPr>
            <a:xfrm>
              <a:off x="7316193" y="2214112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0" name="直線矢印コネクタ 89"/>
            <p:cNvCxnSpPr/>
            <p:nvPr/>
          </p:nvCxnSpPr>
          <p:spPr>
            <a:xfrm flipH="1" flipV="1">
              <a:off x="7196656" y="1810960"/>
              <a:ext cx="262123" cy="552217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円/楕円 90"/>
            <p:cNvSpPr/>
            <p:nvPr/>
          </p:nvSpPr>
          <p:spPr>
            <a:xfrm>
              <a:off x="4866731" y="2642504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/>
          </p:nvSpPr>
          <p:spPr>
            <a:xfrm>
              <a:off x="4688970" y="2860469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3" name="直線矢印コネクタ 92"/>
            <p:cNvCxnSpPr/>
            <p:nvPr/>
          </p:nvCxnSpPr>
          <p:spPr>
            <a:xfrm flipV="1">
              <a:off x="5026819" y="2321309"/>
              <a:ext cx="293030" cy="41025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/>
            <p:cNvCxnSpPr/>
            <p:nvPr/>
          </p:nvCxnSpPr>
          <p:spPr>
            <a:xfrm flipV="1">
              <a:off x="4831556" y="2392793"/>
              <a:ext cx="241816" cy="596674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7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83820" y="4007254"/>
                <a:ext cx="40157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b="0" dirty="0" smtClean="0">
                    <a:cs typeface="Times New Roman" pitchFamily="18" charset="0"/>
                    <a:sym typeface="Wingdings" pitchFamily="2" charset="2"/>
                  </a:rPr>
                  <a:t>Scalar field 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r>
                      <a:rPr lang="en-US" altLang="ja-JP" sz="3600" b="0" i="0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ja-JP" sz="3600" b="1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36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𝐱</m:t>
                        </m:r>
                      </m:e>
                    </m:acc>
                    <m:r>
                      <a:rPr lang="en-US" altLang="ja-JP" sz="3600" b="1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ja-JP" sz="36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" y="4007254"/>
                <a:ext cx="401574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4704" t="-13208" b="-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グループ化 112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14" name="正方形/長方形 113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endParaRPr lang="en-US" altLang="ja-JP" sz="2000" dirty="0"/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6" name="グループ化 115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17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グループ化 119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21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正方形/長方形 121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23" name="グループ化 122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24" name="正方形/長方形 123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" name="正方形/長方形 125"/>
          <p:cNvSpPr/>
          <p:nvPr/>
        </p:nvSpPr>
        <p:spPr>
          <a:xfrm>
            <a:off x="2336374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340664" y="5311345"/>
            <a:ext cx="8579129" cy="1427931"/>
            <a:chOff x="340664" y="5311345"/>
            <a:chExt cx="8579129" cy="1427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正方形/長方形 98"/>
                <p:cNvSpPr/>
                <p:nvPr/>
              </p:nvSpPr>
              <p:spPr>
                <a:xfrm>
                  <a:off x="340664" y="5850443"/>
                  <a:ext cx="8579129" cy="888833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</m:d>
                        <m:r>
                          <a:rPr lang="en-US" altLang="ja-JP" sz="280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ja-JP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ja-JP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ja-JP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b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altLang="ja-JP" sz="28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8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𝐚</m:t>
                            </m:r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ja-JP" altLang="ja-JP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64" y="5850443"/>
                  <a:ext cx="8579129" cy="888833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正方形/長方形 58"/>
            <p:cNvSpPr/>
            <p:nvPr/>
          </p:nvSpPr>
          <p:spPr>
            <a:xfrm>
              <a:off x="5236835" y="5311345"/>
              <a:ext cx="25693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/>
                <a:t>Bilateral-HRBF</a:t>
              </a:r>
              <a:endParaRPr lang="en-US" altLang="ja-JP" sz="3200" dirty="0"/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正方形/長方形 60"/>
              <p:cNvSpPr/>
              <p:nvPr/>
            </p:nvSpPr>
            <p:spPr>
              <a:xfrm>
                <a:off x="345895" y="4615089"/>
                <a:ext cx="2948149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:r>
                  <a:rPr lang="en-US" altLang="ja-JP" b="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  </m:t>
                    </m:r>
                    <m:r>
                      <a:rPr lang="en-US" altLang="ja-JP" sz="2800" i="1" smtClean="0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ja-JP" altLang="ja-JP" sz="28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ja-JP" altLang="ja-JP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𝐩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80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altLang="ja-JP" sz="2800" b="0" i="0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正方形/長方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5" y="4615089"/>
                <a:ext cx="2948149" cy="682238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345896" y="5233610"/>
                <a:ext cx="2948148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8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8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𝐧𝐨𝐫𝐦𝐚𝐥</m:t>
                      </m:r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6" y="5233610"/>
                <a:ext cx="2948148" cy="68223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フリーフォーム 94"/>
          <p:cNvSpPr/>
          <p:nvPr/>
        </p:nvSpPr>
        <p:spPr>
          <a:xfrm>
            <a:off x="3746182" y="3087533"/>
            <a:ext cx="4742498" cy="2347939"/>
          </a:xfrm>
          <a:custGeom>
            <a:avLst/>
            <a:gdLst>
              <a:gd name="connsiteX0" fmla="*/ 1185863 w 5329238"/>
              <a:gd name="connsiteY0" fmla="*/ 2638425 h 2638425"/>
              <a:gd name="connsiteX1" fmla="*/ 5329238 w 5329238"/>
              <a:gd name="connsiteY1" fmla="*/ 2009775 h 2638425"/>
              <a:gd name="connsiteX2" fmla="*/ 4152900 w 5329238"/>
              <a:gd name="connsiteY2" fmla="*/ 0 h 2638425"/>
              <a:gd name="connsiteX3" fmla="*/ 0 w 5329238"/>
              <a:gd name="connsiteY3" fmla="*/ 604837 h 2638425"/>
              <a:gd name="connsiteX4" fmla="*/ 1185863 w 5329238"/>
              <a:gd name="connsiteY4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238" h="2638425">
                <a:moveTo>
                  <a:pt x="1185863" y="2638425"/>
                </a:moveTo>
                <a:lnTo>
                  <a:pt x="5329238" y="2009775"/>
                </a:lnTo>
                <a:lnTo>
                  <a:pt x="4152900" y="0"/>
                </a:lnTo>
                <a:lnTo>
                  <a:pt x="0" y="604837"/>
                </a:lnTo>
                <a:lnTo>
                  <a:pt x="1185863" y="2638425"/>
                </a:lnTo>
                <a:close/>
              </a:path>
            </a:pathLst>
          </a:custGeom>
          <a:solidFill>
            <a:srgbClr val="0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6" y="1514255"/>
            <a:ext cx="4752023" cy="392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" name="グループ化 52"/>
          <p:cNvGrpSpPr/>
          <p:nvPr/>
        </p:nvGrpSpPr>
        <p:grpSpPr>
          <a:xfrm>
            <a:off x="4862137" y="2048870"/>
            <a:ext cx="2474406" cy="1875045"/>
            <a:chOff x="4688970" y="1598732"/>
            <a:chExt cx="2912394" cy="2206942"/>
          </a:xfrm>
        </p:grpSpPr>
        <p:sp>
          <p:nvSpPr>
            <p:cNvPr id="54" name="円/楕円 53"/>
            <p:cNvSpPr/>
            <p:nvPr/>
          </p:nvSpPr>
          <p:spPr>
            <a:xfrm>
              <a:off x="5143106" y="2493439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円/楕円 54"/>
            <p:cNvSpPr/>
            <p:nvPr/>
          </p:nvSpPr>
          <p:spPr>
            <a:xfrm>
              <a:off x="6082731" y="3507544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円/楕円 55"/>
            <p:cNvSpPr/>
            <p:nvPr/>
          </p:nvSpPr>
          <p:spPr>
            <a:xfrm>
              <a:off x="5856888" y="1744474"/>
              <a:ext cx="242685" cy="25371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7" name="直線矢印コネクタ 56"/>
            <p:cNvCxnSpPr/>
            <p:nvPr/>
          </p:nvCxnSpPr>
          <p:spPr>
            <a:xfrm flipH="1" flipV="1">
              <a:off x="6202754" y="2996586"/>
              <a:ext cx="22563" cy="60887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/>
            <p:nvPr/>
          </p:nvCxnSpPr>
          <p:spPr>
            <a:xfrm flipV="1">
              <a:off x="5978230" y="1673803"/>
              <a:ext cx="449048" cy="197528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 flipH="1" flipV="1">
              <a:off x="6970849" y="1598732"/>
              <a:ext cx="225807" cy="501068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V="1">
              <a:off x="5267325" y="2137478"/>
              <a:ext cx="356072" cy="498512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円/楕円 87"/>
            <p:cNvSpPr/>
            <p:nvPr/>
          </p:nvSpPr>
          <p:spPr>
            <a:xfrm>
              <a:off x="7070263" y="1988413"/>
              <a:ext cx="245930" cy="25710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/>
          </p:nvSpPr>
          <p:spPr>
            <a:xfrm>
              <a:off x="7316193" y="2214112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0" name="直線矢印コネクタ 89"/>
            <p:cNvCxnSpPr/>
            <p:nvPr/>
          </p:nvCxnSpPr>
          <p:spPr>
            <a:xfrm flipH="1" flipV="1">
              <a:off x="7196656" y="1810960"/>
              <a:ext cx="262123" cy="552217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円/楕円 90"/>
            <p:cNvSpPr/>
            <p:nvPr/>
          </p:nvSpPr>
          <p:spPr>
            <a:xfrm>
              <a:off x="4866731" y="2642504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/>
          </p:nvSpPr>
          <p:spPr>
            <a:xfrm>
              <a:off x="4688970" y="2860469"/>
              <a:ext cx="285171" cy="29813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3" name="直線矢印コネクタ 92"/>
            <p:cNvCxnSpPr/>
            <p:nvPr/>
          </p:nvCxnSpPr>
          <p:spPr>
            <a:xfrm flipV="1">
              <a:off x="5026819" y="2321309"/>
              <a:ext cx="293030" cy="41025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/>
            <p:cNvCxnSpPr/>
            <p:nvPr/>
          </p:nvCxnSpPr>
          <p:spPr>
            <a:xfrm flipV="1">
              <a:off x="4831556" y="2392793"/>
              <a:ext cx="241816" cy="596674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stealth" w="lg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7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83820" y="4007254"/>
                <a:ext cx="40157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b="0" dirty="0" smtClean="0">
                    <a:cs typeface="Times New Roman" pitchFamily="18" charset="0"/>
                    <a:sym typeface="Wingdings" pitchFamily="2" charset="2"/>
                  </a:rPr>
                  <a:t>Scalar field </a:t>
                </a:r>
                <a14:m>
                  <m:oMath xmlns:m="http://schemas.openxmlformats.org/officeDocument/2006/math">
                    <m:r>
                      <a:rPr lang="en-US" altLang="ja-JP" sz="36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r>
                      <a:rPr lang="en-US" altLang="ja-JP" sz="3600" b="0" i="0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ja-JP" sz="3600" b="1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36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𝐱</m:t>
                        </m:r>
                      </m:e>
                    </m:acc>
                    <m:r>
                      <a:rPr lang="en-US" altLang="ja-JP" sz="3600" b="1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ja-JP" sz="36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" y="4007254"/>
                <a:ext cx="401574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4704" t="-13208" b="-35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グループ化 112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14" name="正方形/長方形 113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endParaRPr lang="en-US" altLang="ja-JP" sz="2000" dirty="0"/>
            </a:p>
          </p:txBody>
        </p:sp>
        <p:pic>
          <p:nvPicPr>
            <p:cNvPr id="11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6" name="グループ化 115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17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グループ化 119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21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正方形/長方形 121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23" name="グループ化 122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24" name="正方形/長方形 123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" name="正方形/長方形 125"/>
          <p:cNvSpPr/>
          <p:nvPr/>
        </p:nvSpPr>
        <p:spPr>
          <a:xfrm>
            <a:off x="2336374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340664" y="5311345"/>
            <a:ext cx="8579129" cy="1427931"/>
            <a:chOff x="340664" y="5311345"/>
            <a:chExt cx="8579129" cy="1427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正方形/長方形 98"/>
                <p:cNvSpPr/>
                <p:nvPr/>
              </p:nvSpPr>
              <p:spPr>
                <a:xfrm>
                  <a:off x="340664" y="5850443"/>
                  <a:ext cx="8579129" cy="888833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8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</m:d>
                        <m:r>
                          <a:rPr lang="en-US" altLang="ja-JP" sz="280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altLang="ja-JP" sz="28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ja-JP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ja-JP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b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altLang="ja-JP" sz="28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8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8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8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𝐚𝐱</m:t>
                            </m:r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ja-JP" altLang="ja-JP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正方形/長方形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64" y="5850443"/>
                  <a:ext cx="8579129" cy="888833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正方形/長方形 58"/>
            <p:cNvSpPr/>
            <p:nvPr/>
          </p:nvSpPr>
          <p:spPr>
            <a:xfrm>
              <a:off x="5236835" y="5311345"/>
              <a:ext cx="256935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/>
                <a:t>Bilateral-HRBF</a:t>
              </a:r>
              <a:endParaRPr lang="en-US" altLang="ja-JP" sz="3200" dirty="0"/>
            </a:p>
          </p:txBody>
        </p:sp>
      </p:grpSp>
      <p:sp>
        <p:nvSpPr>
          <p:cNvPr id="60" name="正方形/長方形 59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正方形/長方形 60"/>
              <p:cNvSpPr/>
              <p:nvPr/>
            </p:nvSpPr>
            <p:spPr>
              <a:xfrm>
                <a:off x="345895" y="4615089"/>
                <a:ext cx="2948149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:r>
                  <a:rPr lang="en-US" altLang="ja-JP" b="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  </m:t>
                    </m:r>
                    <m:r>
                      <a:rPr lang="en-US" altLang="ja-JP" sz="2800" i="1" smtClean="0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ja-JP" altLang="ja-JP" sz="28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ja-JP" altLang="ja-JP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𝐩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80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altLang="ja-JP" sz="2800" b="0" i="0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正方形/長方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5" y="4615089"/>
                <a:ext cx="2948149" cy="682238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345896" y="5233610"/>
                <a:ext cx="2948148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8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8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𝐧𝐨𝐫𝐦𝐚𝐥</m:t>
                      </m:r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6" y="5233610"/>
                <a:ext cx="2948148" cy="68223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4020860" y="2976985"/>
                <a:ext cx="4625305" cy="143975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ja-JP" sz="2400" dirty="0" smtClean="0">
                    <a:solidFill>
                      <a:schemeClr val="bg1"/>
                    </a:solidFill>
                    <a:latin typeface="Cambria Math"/>
                  </a:rPr>
                  <a:t>We suggest the following kernels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 smtClean="0">
                        <a:solidFill>
                          <a:schemeClr val="bg1"/>
                        </a:solidFill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ja-JP" sz="2400" b="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4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b="1" i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ja-JP" sz="2400" b="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bg1"/>
                        </a:solidFill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ja-JP" sz="2400" b="1">
                            <a:solidFill>
                              <a:schemeClr val="bg1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ja-JP" sz="24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ja-JP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b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func>
                      <m:funcPr>
                        <m:ctrlPr>
                          <a:rPr lang="en-US" altLang="ja-JP" sz="24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4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sz="24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ja-JP" sz="24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ja-JP" sz="24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ja-JP" altLang="en-US" sz="2400" dirty="0" smtClean="0"/>
                  <a:t> 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60" y="2976985"/>
                <a:ext cx="4625305" cy="1439753"/>
              </a:xfrm>
              <a:prstGeom prst="rect">
                <a:avLst/>
              </a:prstGeom>
              <a:blipFill rotWithShape="1">
                <a:blip r:embed="rId18"/>
                <a:stretch>
                  <a:fillRect l="-2111" t="-33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8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フリーフォーム 94"/>
          <p:cNvSpPr/>
          <p:nvPr/>
        </p:nvSpPr>
        <p:spPr>
          <a:xfrm>
            <a:off x="3746182" y="3087533"/>
            <a:ext cx="4742498" cy="2347939"/>
          </a:xfrm>
          <a:custGeom>
            <a:avLst/>
            <a:gdLst>
              <a:gd name="connsiteX0" fmla="*/ 1185863 w 5329238"/>
              <a:gd name="connsiteY0" fmla="*/ 2638425 h 2638425"/>
              <a:gd name="connsiteX1" fmla="*/ 5329238 w 5329238"/>
              <a:gd name="connsiteY1" fmla="*/ 2009775 h 2638425"/>
              <a:gd name="connsiteX2" fmla="*/ 4152900 w 5329238"/>
              <a:gd name="connsiteY2" fmla="*/ 0 h 2638425"/>
              <a:gd name="connsiteX3" fmla="*/ 0 w 5329238"/>
              <a:gd name="connsiteY3" fmla="*/ 604837 h 2638425"/>
              <a:gd name="connsiteX4" fmla="*/ 1185863 w 5329238"/>
              <a:gd name="connsiteY4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9238" h="2638425">
                <a:moveTo>
                  <a:pt x="1185863" y="2638425"/>
                </a:moveTo>
                <a:lnTo>
                  <a:pt x="5329238" y="2009775"/>
                </a:lnTo>
                <a:lnTo>
                  <a:pt x="4152900" y="0"/>
                </a:lnTo>
                <a:lnTo>
                  <a:pt x="0" y="604837"/>
                </a:lnTo>
                <a:lnTo>
                  <a:pt x="1185863" y="2638425"/>
                </a:lnTo>
                <a:close/>
              </a:path>
            </a:pathLst>
          </a:custGeom>
          <a:solidFill>
            <a:srgbClr val="0E5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6" y="1514255"/>
            <a:ext cx="4752023" cy="392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148645" y="4588025"/>
                <a:ext cx="417866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dirty="0" smtClean="0">
                    <a:solidFill>
                      <a:schemeClr val="tx1"/>
                    </a:solidFill>
                    <a:cs typeface="Times New Roman" pitchFamily="18" charset="0"/>
                    <a:sym typeface="Wingdings" pitchFamily="2" charset="2"/>
                  </a:rPr>
                  <a:t>Zero-set of </a:t>
                </a:r>
                <a14:m>
                  <m:oMath xmlns:m="http://schemas.openxmlformats.org/officeDocument/2006/math"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r>
                      <a:rPr lang="en-US" altLang="ja-JP" sz="360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ja-JP" sz="36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3600" b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𝐱</m:t>
                        </m:r>
                      </m:e>
                    </m:acc>
                    <m:r>
                      <a:rPr lang="en-US" altLang="ja-JP" sz="3600" b="1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ja-JP" sz="3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ja-JP" sz="3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5" y="4588025"/>
                <a:ext cx="4178662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4373" t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28" y="783257"/>
            <a:ext cx="4718006" cy="462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正方形/長方形 61"/>
              <p:cNvSpPr/>
              <p:nvPr/>
            </p:nvSpPr>
            <p:spPr>
              <a:xfrm>
                <a:off x="148645" y="5112307"/>
                <a:ext cx="30505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US" altLang="ja-JP" sz="3600" b="1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altLang="ja-JP" sz="3600" b="1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 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  <m:r>
                        <a:rPr lang="en-US" altLang="ja-JP" sz="3600" b="1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0</m:t>
                      </m:r>
                      <m:r>
                        <a:rPr lang="en-US" altLang="ja-JP" sz="3600" b="1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}</m:t>
                      </m:r>
                    </m:oMath>
                  </m:oMathPara>
                </a14:m>
                <a:endParaRPr lang="en-US" altLang="ja-JP" sz="36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2" name="正方形/長方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5" y="5112307"/>
                <a:ext cx="3050595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コネクタ 2"/>
          <p:cNvCxnSpPr/>
          <p:nvPr/>
        </p:nvCxnSpPr>
        <p:spPr>
          <a:xfrm flipV="1">
            <a:off x="2825262" y="3218783"/>
            <a:ext cx="1588265" cy="147044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グループ化 101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03" name="正方形/長方形 102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グループ化 104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06" name="Picture 4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6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グループ化 10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10" name="Picture 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正方形/長方形 11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12" name="グループ化 11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13" name="正方形/長方形 11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1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" name="正方形/長方形 114"/>
          <p:cNvSpPr/>
          <p:nvPr/>
        </p:nvSpPr>
        <p:spPr>
          <a:xfrm>
            <a:off x="2336374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グループ化 43"/>
          <p:cNvGrpSpPr/>
          <p:nvPr/>
        </p:nvGrpSpPr>
        <p:grpSpPr>
          <a:xfrm>
            <a:off x="162864" y="1866050"/>
            <a:ext cx="2577670" cy="2151181"/>
            <a:chOff x="-188998" y="1156908"/>
            <a:chExt cx="3268317" cy="294311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38" y="1276458"/>
              <a:ext cx="2508250" cy="244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" name="グループ化 46"/>
            <p:cNvGrpSpPr/>
            <p:nvPr/>
          </p:nvGrpSpPr>
          <p:grpSpPr>
            <a:xfrm>
              <a:off x="-188998" y="1156908"/>
              <a:ext cx="3268317" cy="2943114"/>
              <a:chOff x="-138718" y="1073079"/>
              <a:chExt cx="3268317" cy="2943114"/>
            </a:xfrm>
          </p:grpSpPr>
          <p:cxnSp>
            <p:nvCxnSpPr>
              <p:cNvPr id="48" name="直線矢印コネクタ 47"/>
              <p:cNvCxnSpPr/>
              <p:nvPr/>
            </p:nvCxnSpPr>
            <p:spPr>
              <a:xfrm>
                <a:off x="354807" y="3657600"/>
                <a:ext cx="2562901" cy="0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/>
              <p:cNvCxnSpPr/>
              <p:nvPr/>
            </p:nvCxnSpPr>
            <p:spPr>
              <a:xfrm flipV="1">
                <a:off x="366714" y="1073079"/>
                <a:ext cx="0" cy="2584521"/>
              </a:xfrm>
              <a:prstGeom prst="straightConnector1">
                <a:avLst/>
              </a:prstGeom>
              <a:ln w="50800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テキスト ボックス 49"/>
              <p:cNvSpPr txBox="1"/>
              <p:nvPr/>
            </p:nvSpPr>
            <p:spPr>
              <a:xfrm>
                <a:off x="2662804" y="3246752"/>
                <a:ext cx="46679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-138718" y="1151230"/>
                <a:ext cx="4347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42" y="810796"/>
            <a:ext cx="4700659" cy="4572000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グループ化 67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69" name="正方形/長方形 68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endParaRPr lang="en-US" altLang="ja-JP" sz="2000" dirty="0"/>
            </a:p>
          </p:txBody>
        </p:sp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グループ化 70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74" name="Picture 4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" name="グループ化 85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正方形/長方形 87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89" name="グループ化 88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90" name="正方形/長方形 89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" name="正方形/長方形 91"/>
          <p:cNvSpPr/>
          <p:nvPr/>
        </p:nvSpPr>
        <p:spPr>
          <a:xfrm>
            <a:off x="2336374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正方形/長方形 35"/>
              <p:cNvSpPr/>
              <p:nvPr/>
            </p:nvSpPr>
            <p:spPr>
              <a:xfrm>
                <a:off x="148645" y="4588025"/>
                <a:ext cx="417866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dirty="0" smtClean="0">
                    <a:solidFill>
                      <a:schemeClr val="tx1"/>
                    </a:solidFill>
                    <a:cs typeface="Times New Roman" pitchFamily="18" charset="0"/>
                    <a:sym typeface="Wingdings" pitchFamily="2" charset="2"/>
                  </a:rPr>
                  <a:t>Zero-set of </a:t>
                </a:r>
                <a14:m>
                  <m:oMath xmlns:m="http://schemas.openxmlformats.org/officeDocument/2006/math"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r>
                      <a:rPr lang="en-US" altLang="ja-JP" sz="360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ja-JP" sz="36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3600" b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𝐱</m:t>
                        </m:r>
                      </m:e>
                    </m:acc>
                    <m:r>
                      <a:rPr lang="en-US" altLang="ja-JP" sz="3600" b="1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ja-JP" sz="36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ja-JP" sz="36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6" name="正方形/長方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5" y="4588025"/>
                <a:ext cx="4178662" cy="1200329"/>
              </a:xfrm>
              <a:prstGeom prst="rect">
                <a:avLst/>
              </a:prstGeom>
              <a:blipFill rotWithShape="1">
                <a:blip r:embed="rId14"/>
                <a:stretch>
                  <a:fillRect l="-4373" t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コネクタ 37"/>
          <p:cNvCxnSpPr/>
          <p:nvPr/>
        </p:nvCxnSpPr>
        <p:spPr>
          <a:xfrm flipV="1">
            <a:off x="2825262" y="3218783"/>
            <a:ext cx="1588265" cy="147044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正方形/長方形 51"/>
              <p:cNvSpPr/>
              <p:nvPr/>
            </p:nvSpPr>
            <p:spPr>
              <a:xfrm>
                <a:off x="148645" y="5112307"/>
                <a:ext cx="30505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US" altLang="ja-JP" sz="3600" b="1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altLang="ja-JP" sz="3600" b="1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 </m:t>
                          </m:r>
                        </m:e>
                      </m:d>
                      <m:r>
                        <a:rPr lang="en-US" altLang="ja-JP" sz="36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ja-JP" sz="36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ja-JP" sz="3600" b="1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ja-JP" sz="36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  <m:r>
                        <a:rPr lang="en-US" altLang="ja-JP" sz="3600" b="1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n-US" altLang="ja-JP" sz="3600" i="1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0</m:t>
                      </m:r>
                      <m:r>
                        <a:rPr lang="en-US" altLang="ja-JP" sz="3600" b="1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}</m:t>
                      </m:r>
                    </m:oMath>
                  </m:oMathPara>
                </a14:m>
                <a:endParaRPr lang="en-US" altLang="ja-JP" sz="3600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正方形/長方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5" y="5112307"/>
                <a:ext cx="3050595" cy="64633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正方形/長方形 52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10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42" y="810796"/>
            <a:ext cx="4700659" cy="457200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3" y="1953431"/>
            <a:ext cx="1978217" cy="178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正方形/長方形 95"/>
              <p:cNvSpPr/>
              <p:nvPr/>
            </p:nvSpPr>
            <p:spPr>
              <a:xfrm>
                <a:off x="143294" y="5249220"/>
                <a:ext cx="90007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3600" dirty="0" smtClean="0">
                    <a:solidFill>
                      <a:schemeClr val="tx1"/>
                    </a:solidFill>
                    <a:latin typeface="+mj-lt"/>
                    <a:cs typeface="Times New Roman" pitchFamily="18" charset="0"/>
                    <a:sym typeface="Wingdings" pitchFamily="2" charset="2"/>
                  </a:rPr>
                  <a:t>Defined boundary as </a:t>
                </a:r>
              </a:p>
              <a:p>
                <a:r>
                  <a:rPr lang="en-US" altLang="ja-JP" sz="3600" dirty="0">
                    <a:latin typeface="+mj-lt"/>
                    <a:cs typeface="Times New Roman" pitchFamily="18" charset="0"/>
                    <a:sym typeface="Wingdings" pitchFamily="2" charset="2"/>
                  </a:rPr>
                  <a:t>i</a:t>
                </a:r>
                <a:r>
                  <a:rPr lang="en-US" altLang="ja-JP" sz="3600" dirty="0" smtClean="0">
                    <a:solidFill>
                      <a:schemeClr val="tx1"/>
                    </a:solidFill>
                    <a:latin typeface="+mj-lt"/>
                    <a:cs typeface="Times New Roman" pitchFamily="18" charset="0"/>
                    <a:sym typeface="Wingdings" pitchFamily="2" charset="2"/>
                  </a:rPr>
                  <a:t>ntersection zero-set of </a:t>
                </a:r>
                <a14:m>
                  <m:oMath xmlns:m="http://schemas.openxmlformats.org/officeDocument/2006/math">
                    <m:r>
                      <a:rPr lang="en-US" altLang="ja-JP" sz="3600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r>
                      <a:rPr lang="en-US" altLang="ja-JP" sz="3600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ja-JP" sz="3600" b="1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ja-JP" sz="3600" b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𝐱</m:t>
                        </m:r>
                      </m:e>
                    </m:acc>
                    <m:r>
                      <a:rPr lang="en-US" altLang="ja-JP" sz="3600" b="1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lang="en-US" altLang="ja-JP" sz="3600" dirty="0" smtClean="0">
                    <a:solidFill>
                      <a:schemeClr val="tx1"/>
                    </a:solidFill>
                    <a:latin typeface="+mj-lt"/>
                    <a:cs typeface="Times New Roman" pitchFamily="18" charset="0"/>
                    <a:sym typeface="Wingdings" pitchFamily="2" charset="2"/>
                  </a:rPr>
                  <a:t>&amp; Image manifold</a:t>
                </a:r>
                <a:endParaRPr lang="en-US" altLang="ja-JP" sz="3600" dirty="0" smtClean="0">
                  <a:solidFill>
                    <a:schemeClr val="tx1"/>
                  </a:solidFill>
                  <a:latin typeface="+mj-lt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6" name="正方形/長方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4" y="5249220"/>
                <a:ext cx="9000706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2100" t="-7614" r="-339" b="-182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b="-16842"/>
          <a:stretch/>
        </p:blipFill>
        <p:spPr bwMode="auto">
          <a:xfrm>
            <a:off x="3747402" y="1371600"/>
            <a:ext cx="4700659" cy="482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" name="グループ化 89"/>
          <p:cNvGrpSpPr/>
          <p:nvPr/>
        </p:nvGrpSpPr>
        <p:grpSpPr>
          <a:xfrm>
            <a:off x="4921772" y="2830579"/>
            <a:ext cx="2337534" cy="1056865"/>
            <a:chOff x="4702968" y="2797967"/>
            <a:chExt cx="2659803" cy="1202580"/>
          </a:xfrm>
        </p:grpSpPr>
        <p:sp>
          <p:nvSpPr>
            <p:cNvPr id="91" name="フリーフォーム 90"/>
            <p:cNvSpPr/>
            <p:nvPr/>
          </p:nvSpPr>
          <p:spPr>
            <a:xfrm>
              <a:off x="6629351" y="2797967"/>
              <a:ext cx="733420" cy="976311"/>
            </a:xfrm>
            <a:custGeom>
              <a:avLst/>
              <a:gdLst>
                <a:gd name="connsiteX0" fmla="*/ 733425 w 733425"/>
                <a:gd name="connsiteY0" fmla="*/ 0 h 976312"/>
                <a:gd name="connsiteX1" fmla="*/ 654844 w 733425"/>
                <a:gd name="connsiteY1" fmla="*/ 233362 h 976312"/>
                <a:gd name="connsiteX2" fmla="*/ 469106 w 733425"/>
                <a:gd name="connsiteY2" fmla="*/ 454819 h 976312"/>
                <a:gd name="connsiteX3" fmla="*/ 392906 w 733425"/>
                <a:gd name="connsiteY3" fmla="*/ 588169 h 976312"/>
                <a:gd name="connsiteX4" fmla="*/ 228600 w 733425"/>
                <a:gd name="connsiteY4" fmla="*/ 731044 h 976312"/>
                <a:gd name="connsiteX5" fmla="*/ 114300 w 733425"/>
                <a:gd name="connsiteY5" fmla="*/ 876300 h 976312"/>
                <a:gd name="connsiteX6" fmla="*/ 100013 w 733425"/>
                <a:gd name="connsiteY6" fmla="*/ 926306 h 976312"/>
                <a:gd name="connsiteX7" fmla="*/ 0 w 733425"/>
                <a:gd name="connsiteY7" fmla="*/ 976312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425" h="976312">
                  <a:moveTo>
                    <a:pt x="733425" y="0"/>
                  </a:moveTo>
                  <a:cubicBezTo>
                    <a:pt x="716161" y="78779"/>
                    <a:pt x="698897" y="157559"/>
                    <a:pt x="654844" y="233362"/>
                  </a:cubicBezTo>
                  <a:cubicBezTo>
                    <a:pt x="610791" y="309165"/>
                    <a:pt x="512762" y="395685"/>
                    <a:pt x="469106" y="454819"/>
                  </a:cubicBezTo>
                  <a:cubicBezTo>
                    <a:pt x="425450" y="513954"/>
                    <a:pt x="432990" y="542132"/>
                    <a:pt x="392906" y="588169"/>
                  </a:cubicBezTo>
                  <a:cubicBezTo>
                    <a:pt x="352822" y="634206"/>
                    <a:pt x="275034" y="683022"/>
                    <a:pt x="228600" y="731044"/>
                  </a:cubicBezTo>
                  <a:cubicBezTo>
                    <a:pt x="182166" y="779066"/>
                    <a:pt x="135731" y="843756"/>
                    <a:pt x="114300" y="876300"/>
                  </a:cubicBezTo>
                  <a:cubicBezTo>
                    <a:pt x="92869" y="908844"/>
                    <a:pt x="119063" y="909637"/>
                    <a:pt x="100013" y="926306"/>
                  </a:cubicBezTo>
                  <a:cubicBezTo>
                    <a:pt x="80963" y="942975"/>
                    <a:pt x="40481" y="959643"/>
                    <a:pt x="0" y="976312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/>
            <p:cNvSpPr/>
            <p:nvPr/>
          </p:nvSpPr>
          <p:spPr>
            <a:xfrm>
              <a:off x="4862477" y="3898104"/>
              <a:ext cx="1407308" cy="102443"/>
            </a:xfrm>
            <a:custGeom>
              <a:avLst/>
              <a:gdLst>
                <a:gd name="connsiteX0" fmla="*/ 1402556 w 1402556"/>
                <a:gd name="connsiteY0" fmla="*/ 0 h 97681"/>
                <a:gd name="connsiteX1" fmla="*/ 1247775 w 1402556"/>
                <a:gd name="connsiteY1" fmla="*/ 59531 h 97681"/>
                <a:gd name="connsiteX2" fmla="*/ 881063 w 1402556"/>
                <a:gd name="connsiteY2" fmla="*/ 83344 h 97681"/>
                <a:gd name="connsiteX3" fmla="*/ 566738 w 1402556"/>
                <a:gd name="connsiteY3" fmla="*/ 97631 h 97681"/>
                <a:gd name="connsiteX4" fmla="*/ 280988 w 1402556"/>
                <a:gd name="connsiteY4" fmla="*/ 78581 h 97681"/>
                <a:gd name="connsiteX5" fmla="*/ 0 w 1402556"/>
                <a:gd name="connsiteY5" fmla="*/ 2381 h 97681"/>
                <a:gd name="connsiteX0" fmla="*/ 1407318 w 1407318"/>
                <a:gd name="connsiteY0" fmla="*/ 4763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18" h="102444">
                  <a:moveTo>
                    <a:pt x="1407318" y="21432"/>
                  </a:moveTo>
                  <a:cubicBezTo>
                    <a:pt x="1368622" y="27583"/>
                    <a:pt x="1339453" y="53181"/>
                    <a:pt x="1252537" y="64294"/>
                  </a:cubicBezTo>
                  <a:cubicBezTo>
                    <a:pt x="1165621" y="75407"/>
                    <a:pt x="999331" y="81757"/>
                    <a:pt x="885825" y="88107"/>
                  </a:cubicBezTo>
                  <a:cubicBezTo>
                    <a:pt x="772319" y="94457"/>
                    <a:pt x="671512" y="103188"/>
                    <a:pt x="571500" y="102394"/>
                  </a:cubicBezTo>
                  <a:cubicBezTo>
                    <a:pt x="471488" y="101600"/>
                    <a:pt x="381000" y="100410"/>
                    <a:pt x="285750" y="83344"/>
                  </a:cubicBezTo>
                  <a:cubicBezTo>
                    <a:pt x="190500" y="66278"/>
                    <a:pt x="93266" y="30162"/>
                    <a:pt x="0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フリーフォーム 92"/>
            <p:cNvSpPr/>
            <p:nvPr/>
          </p:nvSpPr>
          <p:spPr>
            <a:xfrm>
              <a:off x="4702968" y="3217070"/>
              <a:ext cx="61913" cy="345281"/>
            </a:xfrm>
            <a:custGeom>
              <a:avLst/>
              <a:gdLst>
                <a:gd name="connsiteX0" fmla="*/ 0 w 104049"/>
                <a:gd name="connsiteY0" fmla="*/ 424789 h 424789"/>
                <a:gd name="connsiteX1" fmla="*/ 28575 w 104049"/>
                <a:gd name="connsiteY1" fmla="*/ 308108 h 424789"/>
                <a:gd name="connsiteX2" fmla="*/ 16669 w 104049"/>
                <a:gd name="connsiteY2" fmla="*/ 160470 h 424789"/>
                <a:gd name="connsiteX3" fmla="*/ 100012 w 104049"/>
                <a:gd name="connsiteY3" fmla="*/ 10452 h 424789"/>
                <a:gd name="connsiteX4" fmla="*/ 83344 w 104049"/>
                <a:gd name="connsiteY4" fmla="*/ 24739 h 424789"/>
                <a:gd name="connsiteX0" fmla="*/ 0 w 83344"/>
                <a:gd name="connsiteY0" fmla="*/ 400050 h 400050"/>
                <a:gd name="connsiteX1" fmla="*/ 28575 w 83344"/>
                <a:gd name="connsiteY1" fmla="*/ 283369 h 400050"/>
                <a:gd name="connsiteX2" fmla="*/ 16669 w 83344"/>
                <a:gd name="connsiteY2" fmla="*/ 135731 h 400050"/>
                <a:gd name="connsiteX3" fmla="*/ 83344 w 83344"/>
                <a:gd name="connsiteY3" fmla="*/ 0 h 400050"/>
                <a:gd name="connsiteX0" fmla="*/ 0 w 61913"/>
                <a:gd name="connsiteY0" fmla="*/ 345281 h 345281"/>
                <a:gd name="connsiteX1" fmla="*/ 28575 w 61913"/>
                <a:gd name="connsiteY1" fmla="*/ 228600 h 345281"/>
                <a:gd name="connsiteX2" fmla="*/ 16669 w 61913"/>
                <a:gd name="connsiteY2" fmla="*/ 80962 h 345281"/>
                <a:gd name="connsiteX3" fmla="*/ 61913 w 61913"/>
                <a:gd name="connsiteY3" fmla="*/ 0 h 3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3" h="345281">
                  <a:moveTo>
                    <a:pt x="0" y="345281"/>
                  </a:moveTo>
                  <a:cubicBezTo>
                    <a:pt x="12898" y="308967"/>
                    <a:pt x="25797" y="272653"/>
                    <a:pt x="28575" y="228600"/>
                  </a:cubicBezTo>
                  <a:cubicBezTo>
                    <a:pt x="31353" y="184547"/>
                    <a:pt x="11113" y="119062"/>
                    <a:pt x="16669" y="80962"/>
                  </a:cubicBezTo>
                  <a:cubicBezTo>
                    <a:pt x="22225" y="42862"/>
                    <a:pt x="48023" y="28277"/>
                    <a:pt x="61913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4" name="グループ化 93"/>
          <p:cNvGrpSpPr/>
          <p:nvPr/>
        </p:nvGrpSpPr>
        <p:grpSpPr>
          <a:xfrm>
            <a:off x="4621872" y="2642233"/>
            <a:ext cx="3242228" cy="1287021"/>
            <a:chOff x="4361731" y="2583671"/>
            <a:chExt cx="3689231" cy="1464479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4361731" y="2917836"/>
              <a:ext cx="2322401" cy="1130314"/>
              <a:chOff x="4361755" y="2917818"/>
              <a:chExt cx="2322414" cy="1130307"/>
            </a:xfrm>
          </p:grpSpPr>
          <p:sp>
            <p:nvSpPr>
              <p:cNvPr id="103" name="フリーフォーム 102"/>
              <p:cNvSpPr/>
              <p:nvPr/>
            </p:nvSpPr>
            <p:spPr>
              <a:xfrm>
                <a:off x="6255544" y="4007644"/>
                <a:ext cx="178594" cy="40481"/>
              </a:xfrm>
              <a:custGeom>
                <a:avLst/>
                <a:gdLst>
                  <a:gd name="connsiteX0" fmla="*/ 178594 w 178594"/>
                  <a:gd name="connsiteY0" fmla="*/ 40481 h 40481"/>
                  <a:gd name="connsiteX1" fmla="*/ 47625 w 178594"/>
                  <a:gd name="connsiteY1" fmla="*/ 21431 h 40481"/>
                  <a:gd name="connsiteX2" fmla="*/ 0 w 178594"/>
                  <a:gd name="connsiteY2" fmla="*/ 0 h 40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594" h="40481">
                    <a:moveTo>
                      <a:pt x="178594" y="40481"/>
                    </a:moveTo>
                    <a:cubicBezTo>
                      <a:pt x="127992" y="34329"/>
                      <a:pt x="77391" y="28178"/>
                      <a:pt x="47625" y="21431"/>
                    </a:cubicBezTo>
                    <a:cubicBezTo>
                      <a:pt x="17859" y="14684"/>
                      <a:pt x="8929" y="7342"/>
                      <a:pt x="0" y="0"/>
                    </a:cubicBezTo>
                  </a:path>
                </a:pathLst>
              </a:custGeom>
              <a:noFill/>
              <a:ln w="50800">
                <a:solidFill>
                  <a:srgbClr val="D838D8"/>
                </a:solidFill>
              </a:ln>
              <a:scene3d>
                <a:camera prst="orthographicFront"/>
                <a:lightRig rig="threePt" dir="t"/>
              </a:scene3d>
              <a:sp3d>
                <a:bevelT w="317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フリーフォーム 103"/>
              <p:cNvSpPr/>
              <p:nvPr/>
            </p:nvSpPr>
            <p:spPr>
              <a:xfrm>
                <a:off x="6469856" y="3981348"/>
                <a:ext cx="214313" cy="16771"/>
              </a:xfrm>
              <a:custGeom>
                <a:avLst/>
                <a:gdLst>
                  <a:gd name="connsiteX0" fmla="*/ 0 w 214313"/>
                  <a:gd name="connsiteY0" fmla="*/ 102 h 16771"/>
                  <a:gd name="connsiteX1" fmla="*/ 85725 w 214313"/>
                  <a:gd name="connsiteY1" fmla="*/ 2483 h 16771"/>
                  <a:gd name="connsiteX2" fmla="*/ 214313 w 214313"/>
                  <a:gd name="connsiteY2" fmla="*/ 16771 h 1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313" h="16771">
                    <a:moveTo>
                      <a:pt x="0" y="102"/>
                    </a:moveTo>
                    <a:cubicBezTo>
                      <a:pt x="25003" y="-97"/>
                      <a:pt x="50006" y="-295"/>
                      <a:pt x="85725" y="2483"/>
                    </a:cubicBezTo>
                    <a:cubicBezTo>
                      <a:pt x="121444" y="5261"/>
                      <a:pt x="167878" y="11016"/>
                      <a:pt x="214313" y="16771"/>
                    </a:cubicBezTo>
                  </a:path>
                </a:pathLst>
              </a:custGeom>
              <a:noFill/>
              <a:ln w="50800">
                <a:solidFill>
                  <a:srgbClr val="D838D8"/>
                </a:solidFill>
              </a:ln>
              <a:scene3d>
                <a:camera prst="orthographicFront"/>
                <a:lightRig rig="threePt" dir="t"/>
              </a:scene3d>
              <a:sp3d>
                <a:bevelT w="317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5" name="フリーフォーム 104"/>
              <p:cNvSpPr/>
              <p:nvPr/>
            </p:nvSpPr>
            <p:spPr>
              <a:xfrm>
                <a:off x="4361755" y="2917818"/>
                <a:ext cx="103242" cy="408143"/>
              </a:xfrm>
              <a:custGeom>
                <a:avLst/>
                <a:gdLst>
                  <a:gd name="connsiteX0" fmla="*/ 178594 w 178594"/>
                  <a:gd name="connsiteY0" fmla="*/ 40481 h 40481"/>
                  <a:gd name="connsiteX1" fmla="*/ 47625 w 178594"/>
                  <a:gd name="connsiteY1" fmla="*/ 21431 h 40481"/>
                  <a:gd name="connsiteX2" fmla="*/ 0 w 178594"/>
                  <a:gd name="connsiteY2" fmla="*/ 0 h 40481"/>
                  <a:gd name="connsiteX0" fmla="*/ 178594 w 178594"/>
                  <a:gd name="connsiteY0" fmla="*/ 187531 h 187531"/>
                  <a:gd name="connsiteX1" fmla="*/ 47625 w 178594"/>
                  <a:gd name="connsiteY1" fmla="*/ 206 h 187531"/>
                  <a:gd name="connsiteX2" fmla="*/ 0 w 178594"/>
                  <a:gd name="connsiteY2" fmla="*/ 147050 h 187531"/>
                  <a:gd name="connsiteX0" fmla="*/ 146844 w 146844"/>
                  <a:gd name="connsiteY0" fmla="*/ 187531 h 187531"/>
                  <a:gd name="connsiteX1" fmla="*/ 47625 w 146844"/>
                  <a:gd name="connsiteY1" fmla="*/ 206 h 187531"/>
                  <a:gd name="connsiteX2" fmla="*/ 0 w 146844"/>
                  <a:gd name="connsiteY2" fmla="*/ 147050 h 187531"/>
                  <a:gd name="connsiteX0" fmla="*/ 104943 w 104943"/>
                  <a:gd name="connsiteY0" fmla="*/ 392906 h 392906"/>
                  <a:gd name="connsiteX1" fmla="*/ 5724 w 104943"/>
                  <a:gd name="connsiteY1" fmla="*/ 205581 h 392906"/>
                  <a:gd name="connsiteX2" fmla="*/ 5724 w 104943"/>
                  <a:gd name="connsiteY2" fmla="*/ 0 h 392906"/>
                  <a:gd name="connsiteX0" fmla="*/ 99219 w 99219"/>
                  <a:gd name="connsiteY0" fmla="*/ 392906 h 392906"/>
                  <a:gd name="connsiteX1" fmla="*/ 19050 w 99219"/>
                  <a:gd name="connsiteY1" fmla="*/ 205581 h 392906"/>
                  <a:gd name="connsiteX2" fmla="*/ 0 w 99219"/>
                  <a:gd name="connsiteY2" fmla="*/ 0 h 392906"/>
                  <a:gd name="connsiteX0" fmla="*/ 99219 w 99219"/>
                  <a:gd name="connsiteY0" fmla="*/ 415131 h 415131"/>
                  <a:gd name="connsiteX1" fmla="*/ 19050 w 99219"/>
                  <a:gd name="connsiteY1" fmla="*/ 227806 h 415131"/>
                  <a:gd name="connsiteX2" fmla="*/ 0 w 99219"/>
                  <a:gd name="connsiteY2" fmla="*/ 0 h 415131"/>
                  <a:gd name="connsiteX0" fmla="*/ 102837 w 102837"/>
                  <a:gd name="connsiteY0" fmla="*/ 415131 h 415131"/>
                  <a:gd name="connsiteX1" fmla="*/ 22668 w 102837"/>
                  <a:gd name="connsiteY1" fmla="*/ 227806 h 415131"/>
                  <a:gd name="connsiteX2" fmla="*/ 3618 w 102837"/>
                  <a:gd name="connsiteY2" fmla="*/ 0 h 415131"/>
                  <a:gd name="connsiteX0" fmla="*/ 104058 w 104058"/>
                  <a:gd name="connsiteY0" fmla="*/ 415131 h 415131"/>
                  <a:gd name="connsiteX1" fmla="*/ 23889 w 104058"/>
                  <a:gd name="connsiteY1" fmla="*/ 227806 h 415131"/>
                  <a:gd name="connsiteX2" fmla="*/ 870 w 104058"/>
                  <a:gd name="connsiteY2" fmla="*/ 45094 h 415131"/>
                  <a:gd name="connsiteX3" fmla="*/ 4839 w 104058"/>
                  <a:gd name="connsiteY3" fmla="*/ 0 h 415131"/>
                  <a:gd name="connsiteX0" fmla="*/ 103274 w 103274"/>
                  <a:gd name="connsiteY0" fmla="*/ 376705 h 376705"/>
                  <a:gd name="connsiteX1" fmla="*/ 23105 w 103274"/>
                  <a:gd name="connsiteY1" fmla="*/ 189380 h 376705"/>
                  <a:gd name="connsiteX2" fmla="*/ 86 w 103274"/>
                  <a:gd name="connsiteY2" fmla="*/ 6668 h 376705"/>
                  <a:gd name="connsiteX3" fmla="*/ 83430 w 103274"/>
                  <a:gd name="connsiteY3" fmla="*/ 98099 h 376705"/>
                  <a:gd name="connsiteX0" fmla="*/ 88093 w 88093"/>
                  <a:gd name="connsiteY0" fmla="*/ 413535 h 413535"/>
                  <a:gd name="connsiteX1" fmla="*/ 7924 w 88093"/>
                  <a:gd name="connsiteY1" fmla="*/ 226210 h 413535"/>
                  <a:gd name="connsiteX2" fmla="*/ 780 w 88093"/>
                  <a:gd name="connsiteY2" fmla="*/ 5398 h 413535"/>
                  <a:gd name="connsiteX3" fmla="*/ 68249 w 88093"/>
                  <a:gd name="connsiteY3" fmla="*/ 134929 h 413535"/>
                  <a:gd name="connsiteX0" fmla="*/ 88093 w 88093"/>
                  <a:gd name="connsiteY0" fmla="*/ 408334 h 408334"/>
                  <a:gd name="connsiteX1" fmla="*/ 7924 w 88093"/>
                  <a:gd name="connsiteY1" fmla="*/ 221009 h 408334"/>
                  <a:gd name="connsiteX2" fmla="*/ 780 w 88093"/>
                  <a:gd name="connsiteY2" fmla="*/ 197 h 408334"/>
                  <a:gd name="connsiteX3" fmla="*/ 68249 w 88093"/>
                  <a:gd name="connsiteY3" fmla="*/ 129728 h 408334"/>
                  <a:gd name="connsiteX0" fmla="*/ 105680 w 105680"/>
                  <a:gd name="connsiteY0" fmla="*/ 408887 h 408887"/>
                  <a:gd name="connsiteX1" fmla="*/ 25511 w 105680"/>
                  <a:gd name="connsiteY1" fmla="*/ 221562 h 408887"/>
                  <a:gd name="connsiteX2" fmla="*/ 18367 w 105680"/>
                  <a:gd name="connsiteY2" fmla="*/ 750 h 408887"/>
                  <a:gd name="connsiteX3" fmla="*/ 85836 w 105680"/>
                  <a:gd name="connsiteY3" fmla="*/ 130281 h 408887"/>
                  <a:gd name="connsiteX0" fmla="*/ 95636 w 107542"/>
                  <a:gd name="connsiteY0" fmla="*/ 408151 h 408151"/>
                  <a:gd name="connsiteX1" fmla="*/ 15467 w 107542"/>
                  <a:gd name="connsiteY1" fmla="*/ 220826 h 408151"/>
                  <a:gd name="connsiteX2" fmla="*/ 8323 w 107542"/>
                  <a:gd name="connsiteY2" fmla="*/ 14 h 408151"/>
                  <a:gd name="connsiteX3" fmla="*/ 107542 w 107542"/>
                  <a:gd name="connsiteY3" fmla="*/ 208920 h 408151"/>
                  <a:gd name="connsiteX0" fmla="*/ 94711 w 94711"/>
                  <a:gd name="connsiteY0" fmla="*/ 408158 h 408158"/>
                  <a:gd name="connsiteX1" fmla="*/ 14542 w 94711"/>
                  <a:gd name="connsiteY1" fmla="*/ 220833 h 408158"/>
                  <a:gd name="connsiteX2" fmla="*/ 7398 w 94711"/>
                  <a:gd name="connsiteY2" fmla="*/ 21 h 408158"/>
                  <a:gd name="connsiteX3" fmla="*/ 93917 w 94711"/>
                  <a:gd name="connsiteY3" fmla="*/ 205752 h 408158"/>
                  <a:gd name="connsiteX0" fmla="*/ 94711 w 94711"/>
                  <a:gd name="connsiteY0" fmla="*/ 408158 h 408158"/>
                  <a:gd name="connsiteX1" fmla="*/ 14542 w 94711"/>
                  <a:gd name="connsiteY1" fmla="*/ 220833 h 408158"/>
                  <a:gd name="connsiteX2" fmla="*/ 7398 w 94711"/>
                  <a:gd name="connsiteY2" fmla="*/ 21 h 408158"/>
                  <a:gd name="connsiteX3" fmla="*/ 93917 w 94711"/>
                  <a:gd name="connsiteY3" fmla="*/ 205752 h 408158"/>
                  <a:gd name="connsiteX4" fmla="*/ 94711 w 94711"/>
                  <a:gd name="connsiteY4" fmla="*/ 408158 h 408158"/>
                  <a:gd name="connsiteX0" fmla="*/ 94711 w 102651"/>
                  <a:gd name="connsiteY0" fmla="*/ 408176 h 408176"/>
                  <a:gd name="connsiteX1" fmla="*/ 14542 w 102651"/>
                  <a:gd name="connsiteY1" fmla="*/ 220851 h 408176"/>
                  <a:gd name="connsiteX2" fmla="*/ 7398 w 102651"/>
                  <a:gd name="connsiteY2" fmla="*/ 39 h 408176"/>
                  <a:gd name="connsiteX3" fmla="*/ 93917 w 102651"/>
                  <a:gd name="connsiteY3" fmla="*/ 205770 h 408176"/>
                  <a:gd name="connsiteX4" fmla="*/ 94711 w 102651"/>
                  <a:gd name="connsiteY4" fmla="*/ 408176 h 408176"/>
                  <a:gd name="connsiteX0" fmla="*/ 93562 w 93580"/>
                  <a:gd name="connsiteY0" fmla="*/ 408247 h 408247"/>
                  <a:gd name="connsiteX1" fmla="*/ 13393 w 93580"/>
                  <a:gd name="connsiteY1" fmla="*/ 220922 h 408247"/>
                  <a:gd name="connsiteX2" fmla="*/ 6249 w 93580"/>
                  <a:gd name="connsiteY2" fmla="*/ 110 h 408247"/>
                  <a:gd name="connsiteX3" fmla="*/ 76893 w 93580"/>
                  <a:gd name="connsiteY3" fmla="*/ 196316 h 408247"/>
                  <a:gd name="connsiteX4" fmla="*/ 93562 w 93580"/>
                  <a:gd name="connsiteY4" fmla="*/ 408247 h 408247"/>
                  <a:gd name="connsiteX0" fmla="*/ 108267 w 108285"/>
                  <a:gd name="connsiteY0" fmla="*/ 408247 h 408247"/>
                  <a:gd name="connsiteX1" fmla="*/ 5873 w 108285"/>
                  <a:gd name="connsiteY1" fmla="*/ 220922 h 408247"/>
                  <a:gd name="connsiteX2" fmla="*/ 20954 w 108285"/>
                  <a:gd name="connsiteY2" fmla="*/ 110 h 408247"/>
                  <a:gd name="connsiteX3" fmla="*/ 91598 w 108285"/>
                  <a:gd name="connsiteY3" fmla="*/ 196316 h 408247"/>
                  <a:gd name="connsiteX4" fmla="*/ 108267 w 108285"/>
                  <a:gd name="connsiteY4" fmla="*/ 408247 h 408247"/>
                  <a:gd name="connsiteX0" fmla="*/ 89906 w 89924"/>
                  <a:gd name="connsiteY0" fmla="*/ 408247 h 408247"/>
                  <a:gd name="connsiteX1" fmla="*/ 22437 w 89924"/>
                  <a:gd name="connsiteY1" fmla="*/ 220922 h 408247"/>
                  <a:gd name="connsiteX2" fmla="*/ 2593 w 89924"/>
                  <a:gd name="connsiteY2" fmla="*/ 110 h 408247"/>
                  <a:gd name="connsiteX3" fmla="*/ 73237 w 89924"/>
                  <a:gd name="connsiteY3" fmla="*/ 196316 h 408247"/>
                  <a:gd name="connsiteX4" fmla="*/ 89906 w 89924"/>
                  <a:gd name="connsiteY4" fmla="*/ 408247 h 408247"/>
                  <a:gd name="connsiteX0" fmla="*/ 96744 w 96762"/>
                  <a:gd name="connsiteY0" fmla="*/ 408143 h 408143"/>
                  <a:gd name="connsiteX1" fmla="*/ 10225 w 96762"/>
                  <a:gd name="connsiteY1" fmla="*/ 201768 h 408143"/>
                  <a:gd name="connsiteX2" fmla="*/ 9431 w 96762"/>
                  <a:gd name="connsiteY2" fmla="*/ 6 h 408143"/>
                  <a:gd name="connsiteX3" fmla="*/ 80075 w 96762"/>
                  <a:gd name="connsiteY3" fmla="*/ 196212 h 408143"/>
                  <a:gd name="connsiteX4" fmla="*/ 96744 w 96762"/>
                  <a:gd name="connsiteY4" fmla="*/ 408143 h 408143"/>
                  <a:gd name="connsiteX0" fmla="*/ 97534 w 103242"/>
                  <a:gd name="connsiteY0" fmla="*/ 408143 h 408143"/>
                  <a:gd name="connsiteX1" fmla="*/ 11015 w 103242"/>
                  <a:gd name="connsiteY1" fmla="*/ 201768 h 408143"/>
                  <a:gd name="connsiteX2" fmla="*/ 10221 w 103242"/>
                  <a:gd name="connsiteY2" fmla="*/ 6 h 408143"/>
                  <a:gd name="connsiteX3" fmla="*/ 93565 w 103242"/>
                  <a:gd name="connsiteY3" fmla="*/ 196212 h 408143"/>
                  <a:gd name="connsiteX4" fmla="*/ 97534 w 103242"/>
                  <a:gd name="connsiteY4" fmla="*/ 408143 h 408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42" h="408143">
                    <a:moveTo>
                      <a:pt x="97534" y="408143"/>
                    </a:moveTo>
                    <a:cubicBezTo>
                      <a:pt x="46932" y="401991"/>
                      <a:pt x="25567" y="269791"/>
                      <a:pt x="11015" y="201768"/>
                    </a:cubicBezTo>
                    <a:cubicBezTo>
                      <a:pt x="-3537" y="133745"/>
                      <a:pt x="-3537" y="932"/>
                      <a:pt x="10221" y="6"/>
                    </a:cubicBezTo>
                    <a:cubicBezTo>
                      <a:pt x="23979" y="-920"/>
                      <a:pt x="74250" y="106518"/>
                      <a:pt x="93565" y="196212"/>
                    </a:cubicBezTo>
                    <a:cubicBezTo>
                      <a:pt x="112880" y="285906"/>
                      <a:pt x="97269" y="340674"/>
                      <a:pt x="97534" y="408143"/>
                    </a:cubicBezTo>
                    <a:close/>
                  </a:path>
                </a:pathLst>
              </a:custGeom>
              <a:noFill/>
              <a:ln w="50800">
                <a:solidFill>
                  <a:srgbClr val="D838D8"/>
                </a:solidFill>
              </a:ln>
              <a:scene3d>
                <a:camera prst="orthographicFront"/>
                <a:lightRig rig="threePt" dir="t"/>
              </a:scene3d>
              <a:sp3d>
                <a:bevelT w="317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7" name="フリーフォーム 96"/>
            <p:cNvSpPr/>
            <p:nvPr/>
          </p:nvSpPr>
          <p:spPr>
            <a:xfrm>
              <a:off x="7610427" y="2583671"/>
              <a:ext cx="440535" cy="265897"/>
            </a:xfrm>
            <a:custGeom>
              <a:avLst/>
              <a:gdLst>
                <a:gd name="connsiteX0" fmla="*/ 440537 w 440537"/>
                <a:gd name="connsiteY0" fmla="*/ 0 h 265896"/>
                <a:gd name="connsiteX1" fmla="*/ 369100 w 440537"/>
                <a:gd name="connsiteY1" fmla="*/ 85725 h 265896"/>
                <a:gd name="connsiteX2" fmla="*/ 314331 w 440537"/>
                <a:gd name="connsiteY2" fmla="*/ 188119 h 265896"/>
                <a:gd name="connsiteX3" fmla="*/ 150025 w 440537"/>
                <a:gd name="connsiteY3" fmla="*/ 250032 h 265896"/>
                <a:gd name="connsiteX4" fmla="*/ 33344 w 440537"/>
                <a:gd name="connsiteY4" fmla="*/ 261938 h 265896"/>
                <a:gd name="connsiteX5" fmla="*/ 23819 w 440537"/>
                <a:gd name="connsiteY5" fmla="*/ 192882 h 265896"/>
                <a:gd name="connsiteX6" fmla="*/ 6 w 440537"/>
                <a:gd name="connsiteY6" fmla="*/ 140494 h 265896"/>
                <a:gd name="connsiteX7" fmla="*/ 26200 w 440537"/>
                <a:gd name="connsiteY7" fmla="*/ 88107 h 26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0537" h="265896">
                  <a:moveTo>
                    <a:pt x="440537" y="0"/>
                  </a:moveTo>
                  <a:cubicBezTo>
                    <a:pt x="415335" y="27186"/>
                    <a:pt x="390134" y="54372"/>
                    <a:pt x="369100" y="85725"/>
                  </a:cubicBezTo>
                  <a:cubicBezTo>
                    <a:pt x="348066" y="117078"/>
                    <a:pt x="350843" y="160735"/>
                    <a:pt x="314331" y="188119"/>
                  </a:cubicBezTo>
                  <a:cubicBezTo>
                    <a:pt x="277819" y="215503"/>
                    <a:pt x="196856" y="237729"/>
                    <a:pt x="150025" y="250032"/>
                  </a:cubicBezTo>
                  <a:cubicBezTo>
                    <a:pt x="103194" y="262335"/>
                    <a:pt x="54378" y="271463"/>
                    <a:pt x="33344" y="261938"/>
                  </a:cubicBezTo>
                  <a:cubicBezTo>
                    <a:pt x="12310" y="252413"/>
                    <a:pt x="29375" y="213123"/>
                    <a:pt x="23819" y="192882"/>
                  </a:cubicBezTo>
                  <a:cubicBezTo>
                    <a:pt x="18263" y="172641"/>
                    <a:pt x="-391" y="157956"/>
                    <a:pt x="6" y="140494"/>
                  </a:cubicBezTo>
                  <a:cubicBezTo>
                    <a:pt x="403" y="123032"/>
                    <a:pt x="13301" y="105569"/>
                    <a:pt x="26200" y="88107"/>
                  </a:cubicBez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フリーフォーム 97"/>
            <p:cNvSpPr/>
            <p:nvPr/>
          </p:nvSpPr>
          <p:spPr>
            <a:xfrm>
              <a:off x="7311716" y="3162319"/>
              <a:ext cx="317767" cy="182706"/>
            </a:xfrm>
            <a:custGeom>
              <a:avLst/>
              <a:gdLst>
                <a:gd name="connsiteX0" fmla="*/ 317769 w 317769"/>
                <a:gd name="connsiteY0" fmla="*/ 0 h 182705"/>
                <a:gd name="connsiteX1" fmla="*/ 265382 w 317769"/>
                <a:gd name="connsiteY1" fmla="*/ 69056 h 182705"/>
                <a:gd name="connsiteX2" fmla="*/ 124888 w 317769"/>
                <a:gd name="connsiteY2" fmla="*/ 145256 h 182705"/>
                <a:gd name="connsiteX3" fmla="*/ 15350 w 317769"/>
                <a:gd name="connsiteY3" fmla="*/ 180975 h 182705"/>
                <a:gd name="connsiteX4" fmla="*/ 3444 w 317769"/>
                <a:gd name="connsiteY4" fmla="*/ 173831 h 18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769" h="182705">
                  <a:moveTo>
                    <a:pt x="317769" y="0"/>
                  </a:moveTo>
                  <a:cubicBezTo>
                    <a:pt x="307649" y="22423"/>
                    <a:pt x="297529" y="44847"/>
                    <a:pt x="265382" y="69056"/>
                  </a:cubicBezTo>
                  <a:cubicBezTo>
                    <a:pt x="233235" y="93265"/>
                    <a:pt x="166560" y="126603"/>
                    <a:pt x="124888" y="145256"/>
                  </a:cubicBezTo>
                  <a:cubicBezTo>
                    <a:pt x="83216" y="163909"/>
                    <a:pt x="35591" y="176213"/>
                    <a:pt x="15350" y="180975"/>
                  </a:cubicBezTo>
                  <a:cubicBezTo>
                    <a:pt x="-4891" y="185738"/>
                    <a:pt x="-724" y="179784"/>
                    <a:pt x="3444" y="173831"/>
                  </a:cubicBez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フリーフォーム 98"/>
            <p:cNvSpPr/>
            <p:nvPr/>
          </p:nvSpPr>
          <p:spPr>
            <a:xfrm>
              <a:off x="7598528" y="3438545"/>
              <a:ext cx="154780" cy="75329"/>
            </a:xfrm>
            <a:custGeom>
              <a:avLst/>
              <a:gdLst>
                <a:gd name="connsiteX0" fmla="*/ 154781 w 154781"/>
                <a:gd name="connsiteY0" fmla="*/ 0 h 75329"/>
                <a:gd name="connsiteX1" fmla="*/ 59531 w 154781"/>
                <a:gd name="connsiteY1" fmla="*/ 71438 h 75329"/>
                <a:gd name="connsiteX2" fmla="*/ 0 w 154781"/>
                <a:gd name="connsiteY2" fmla="*/ 59531 h 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781" h="75329">
                  <a:moveTo>
                    <a:pt x="154781" y="0"/>
                  </a:moveTo>
                  <a:cubicBezTo>
                    <a:pt x="120054" y="30758"/>
                    <a:pt x="85328" y="61516"/>
                    <a:pt x="59531" y="71438"/>
                  </a:cubicBezTo>
                  <a:cubicBezTo>
                    <a:pt x="33734" y="81360"/>
                    <a:pt x="16867" y="70445"/>
                    <a:pt x="0" y="59531"/>
                  </a:cubicBez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フリーフォーム 99"/>
            <p:cNvSpPr/>
            <p:nvPr/>
          </p:nvSpPr>
          <p:spPr>
            <a:xfrm>
              <a:off x="4491015" y="3674292"/>
              <a:ext cx="365118" cy="244391"/>
            </a:xfrm>
            <a:custGeom>
              <a:avLst/>
              <a:gdLst>
                <a:gd name="connsiteX0" fmla="*/ 0 w 365120"/>
                <a:gd name="connsiteY0" fmla="*/ 0 h 244390"/>
                <a:gd name="connsiteX1" fmla="*/ 28575 w 365120"/>
                <a:gd name="connsiteY1" fmla="*/ 52387 h 244390"/>
                <a:gd name="connsiteX2" fmla="*/ 159543 w 365120"/>
                <a:gd name="connsiteY2" fmla="*/ 154781 h 244390"/>
                <a:gd name="connsiteX3" fmla="*/ 309562 w 365120"/>
                <a:gd name="connsiteY3" fmla="*/ 238125 h 244390"/>
                <a:gd name="connsiteX4" fmla="*/ 361950 w 365120"/>
                <a:gd name="connsiteY4" fmla="*/ 235744 h 244390"/>
                <a:gd name="connsiteX5" fmla="*/ 354806 w 365120"/>
                <a:gd name="connsiteY5" fmla="*/ 214312 h 24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0" h="244390">
                  <a:moveTo>
                    <a:pt x="0" y="0"/>
                  </a:moveTo>
                  <a:cubicBezTo>
                    <a:pt x="992" y="13295"/>
                    <a:pt x="1985" y="26590"/>
                    <a:pt x="28575" y="52387"/>
                  </a:cubicBezTo>
                  <a:cubicBezTo>
                    <a:pt x="55166" y="78184"/>
                    <a:pt x="112712" y="123825"/>
                    <a:pt x="159543" y="154781"/>
                  </a:cubicBezTo>
                  <a:cubicBezTo>
                    <a:pt x="206374" y="185737"/>
                    <a:pt x="275828" y="224631"/>
                    <a:pt x="309562" y="238125"/>
                  </a:cubicBezTo>
                  <a:cubicBezTo>
                    <a:pt x="343296" y="251619"/>
                    <a:pt x="354409" y="239713"/>
                    <a:pt x="361950" y="235744"/>
                  </a:cubicBezTo>
                  <a:cubicBezTo>
                    <a:pt x="369491" y="231775"/>
                    <a:pt x="362148" y="223043"/>
                    <a:pt x="354806" y="214312"/>
                  </a:cubicBez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フリーフォーム 100"/>
            <p:cNvSpPr/>
            <p:nvPr/>
          </p:nvSpPr>
          <p:spPr>
            <a:xfrm>
              <a:off x="7567583" y="2890847"/>
              <a:ext cx="52387" cy="80962"/>
            </a:xfrm>
            <a:custGeom>
              <a:avLst/>
              <a:gdLst>
                <a:gd name="connsiteX0" fmla="*/ 52387 w 52387"/>
                <a:gd name="connsiteY0" fmla="*/ 0 h 80962"/>
                <a:gd name="connsiteX1" fmla="*/ 35718 w 52387"/>
                <a:gd name="connsiteY1" fmla="*/ 52387 h 80962"/>
                <a:gd name="connsiteX2" fmla="*/ 0 w 52387"/>
                <a:gd name="connsiteY2" fmla="*/ 80962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87" h="80962">
                  <a:moveTo>
                    <a:pt x="52387" y="0"/>
                  </a:moveTo>
                  <a:cubicBezTo>
                    <a:pt x="48418" y="19446"/>
                    <a:pt x="44449" y="38893"/>
                    <a:pt x="35718" y="52387"/>
                  </a:cubicBezTo>
                  <a:cubicBezTo>
                    <a:pt x="26987" y="65881"/>
                    <a:pt x="13493" y="73421"/>
                    <a:pt x="0" y="80962"/>
                  </a:cubicBez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7427119" y="3009900"/>
              <a:ext cx="45244" cy="35719"/>
            </a:xfrm>
            <a:custGeom>
              <a:avLst/>
              <a:gdLst>
                <a:gd name="connsiteX0" fmla="*/ 0 w 45244"/>
                <a:gd name="connsiteY0" fmla="*/ 0 h 35719"/>
                <a:gd name="connsiteX1" fmla="*/ 45244 w 45244"/>
                <a:gd name="connsiteY1" fmla="*/ 35719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44" h="35719">
                  <a:moveTo>
                    <a:pt x="0" y="0"/>
                  </a:moveTo>
                  <a:lnTo>
                    <a:pt x="45244" y="35719"/>
                  </a:lnTo>
                </a:path>
              </a:pathLst>
            </a:custGeom>
            <a:noFill/>
            <a:ln w="50800">
              <a:solidFill>
                <a:srgbClr val="D838D8"/>
              </a:solidFill>
            </a:ln>
            <a:scene3d>
              <a:camera prst="orthographicFront"/>
              <a:lightRig rig="threePt" dir="t"/>
            </a:scene3d>
            <a:sp3d>
              <a:bevelT w="3175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0" name="フリーフォーム 109"/>
          <p:cNvSpPr/>
          <p:nvPr/>
        </p:nvSpPr>
        <p:spPr>
          <a:xfrm>
            <a:off x="846168" y="2177218"/>
            <a:ext cx="1403309" cy="1280418"/>
          </a:xfrm>
          <a:custGeom>
            <a:avLst/>
            <a:gdLst>
              <a:gd name="connsiteX0" fmla="*/ 3729138 w 4092892"/>
              <a:gd name="connsiteY0" fmla="*/ 599390 h 4014108"/>
              <a:gd name="connsiteX1" fmla="*/ 4029176 w 4092892"/>
              <a:gd name="connsiteY1" fmla="*/ 1032777 h 4014108"/>
              <a:gd name="connsiteX2" fmla="*/ 4067276 w 4092892"/>
              <a:gd name="connsiteY2" fmla="*/ 1442352 h 4014108"/>
              <a:gd name="connsiteX3" fmla="*/ 3719613 w 4092892"/>
              <a:gd name="connsiteY3" fmla="*/ 1870977 h 4014108"/>
              <a:gd name="connsiteX4" fmla="*/ 3367188 w 4092892"/>
              <a:gd name="connsiteY4" fmla="*/ 2228165 h 4014108"/>
              <a:gd name="connsiteX5" fmla="*/ 3219551 w 4092892"/>
              <a:gd name="connsiteY5" fmla="*/ 2518677 h 4014108"/>
              <a:gd name="connsiteX6" fmla="*/ 2829026 w 4092892"/>
              <a:gd name="connsiteY6" fmla="*/ 2880627 h 4014108"/>
              <a:gd name="connsiteX7" fmla="*/ 2729013 w 4092892"/>
              <a:gd name="connsiteY7" fmla="*/ 3056840 h 4014108"/>
              <a:gd name="connsiteX8" fmla="*/ 2614713 w 4092892"/>
              <a:gd name="connsiteY8" fmla="*/ 3385452 h 4014108"/>
              <a:gd name="connsiteX9" fmla="*/ 2395638 w 4092892"/>
              <a:gd name="connsiteY9" fmla="*/ 3575952 h 4014108"/>
              <a:gd name="connsiteX10" fmla="*/ 2162276 w 4092892"/>
              <a:gd name="connsiteY10" fmla="*/ 3604527 h 4014108"/>
              <a:gd name="connsiteX11" fmla="*/ 1833663 w 4092892"/>
              <a:gd name="connsiteY11" fmla="*/ 3875990 h 4014108"/>
              <a:gd name="connsiteX12" fmla="*/ 1595538 w 4092892"/>
              <a:gd name="connsiteY12" fmla="*/ 4014102 h 4014108"/>
              <a:gd name="connsiteX13" fmla="*/ 1224063 w 4092892"/>
              <a:gd name="connsiteY13" fmla="*/ 3871227 h 4014108"/>
              <a:gd name="connsiteX14" fmla="*/ 919263 w 4092892"/>
              <a:gd name="connsiteY14" fmla="*/ 3675965 h 4014108"/>
              <a:gd name="connsiteX15" fmla="*/ 676376 w 4092892"/>
              <a:gd name="connsiteY15" fmla="*/ 3518802 h 4014108"/>
              <a:gd name="connsiteX16" fmla="*/ 338238 w 4092892"/>
              <a:gd name="connsiteY16" fmla="*/ 3414027 h 4014108"/>
              <a:gd name="connsiteX17" fmla="*/ 71538 w 4092892"/>
              <a:gd name="connsiteY17" fmla="*/ 3209240 h 4014108"/>
              <a:gd name="connsiteX18" fmla="*/ 101 w 4092892"/>
              <a:gd name="connsiteY18" fmla="*/ 2842527 h 4014108"/>
              <a:gd name="connsiteX19" fmla="*/ 81063 w 4092892"/>
              <a:gd name="connsiteY19" fmla="*/ 2337702 h 4014108"/>
              <a:gd name="connsiteX20" fmla="*/ 214413 w 4092892"/>
              <a:gd name="connsiteY20" fmla="*/ 1913840 h 4014108"/>
              <a:gd name="connsiteX21" fmla="*/ 547788 w 4092892"/>
              <a:gd name="connsiteY21" fmla="*/ 1680477 h 4014108"/>
              <a:gd name="connsiteX22" fmla="*/ 1028801 w 4092892"/>
              <a:gd name="connsiteY22" fmla="*/ 1685240 h 4014108"/>
              <a:gd name="connsiteX23" fmla="*/ 1457426 w 4092892"/>
              <a:gd name="connsiteY23" fmla="*/ 1432827 h 4014108"/>
              <a:gd name="connsiteX24" fmla="*/ 1871763 w 4092892"/>
              <a:gd name="connsiteY24" fmla="*/ 847040 h 4014108"/>
              <a:gd name="connsiteX25" fmla="*/ 2028926 w 4092892"/>
              <a:gd name="connsiteY25" fmla="*/ 432702 h 4014108"/>
              <a:gd name="connsiteX26" fmla="*/ 2338488 w 4092892"/>
              <a:gd name="connsiteY26" fmla="*/ 104090 h 4014108"/>
              <a:gd name="connsiteX27" fmla="*/ 2362301 w 4092892"/>
              <a:gd name="connsiteY27" fmla="*/ 4077 h 4014108"/>
              <a:gd name="connsiteX28" fmla="*/ 2695676 w 4092892"/>
              <a:gd name="connsiteY28" fmla="*/ 18365 h 4014108"/>
              <a:gd name="connsiteX29" fmla="*/ 3095726 w 4092892"/>
              <a:gd name="connsiteY29" fmla="*/ 8840 h 4014108"/>
              <a:gd name="connsiteX30" fmla="*/ 3376713 w 4092892"/>
              <a:gd name="connsiteY30" fmla="*/ 156477 h 4014108"/>
              <a:gd name="connsiteX31" fmla="*/ 3729138 w 4092892"/>
              <a:gd name="connsiteY31" fmla="*/ 599390 h 4014108"/>
              <a:gd name="connsiteX0" fmla="*/ 3729138 w 4092892"/>
              <a:gd name="connsiteY0" fmla="*/ 600803 h 4015521"/>
              <a:gd name="connsiteX1" fmla="*/ 4029176 w 4092892"/>
              <a:gd name="connsiteY1" fmla="*/ 1034190 h 4015521"/>
              <a:gd name="connsiteX2" fmla="*/ 4067276 w 4092892"/>
              <a:gd name="connsiteY2" fmla="*/ 1443765 h 4015521"/>
              <a:gd name="connsiteX3" fmla="*/ 3719613 w 4092892"/>
              <a:gd name="connsiteY3" fmla="*/ 1872390 h 4015521"/>
              <a:gd name="connsiteX4" fmla="*/ 3367188 w 4092892"/>
              <a:gd name="connsiteY4" fmla="*/ 2229578 h 4015521"/>
              <a:gd name="connsiteX5" fmla="*/ 3219551 w 4092892"/>
              <a:gd name="connsiteY5" fmla="*/ 2520090 h 4015521"/>
              <a:gd name="connsiteX6" fmla="*/ 2829026 w 4092892"/>
              <a:gd name="connsiteY6" fmla="*/ 2882040 h 4015521"/>
              <a:gd name="connsiteX7" fmla="*/ 2729013 w 4092892"/>
              <a:gd name="connsiteY7" fmla="*/ 3058253 h 4015521"/>
              <a:gd name="connsiteX8" fmla="*/ 2614713 w 4092892"/>
              <a:gd name="connsiteY8" fmla="*/ 3386865 h 4015521"/>
              <a:gd name="connsiteX9" fmla="*/ 2395638 w 4092892"/>
              <a:gd name="connsiteY9" fmla="*/ 3577365 h 4015521"/>
              <a:gd name="connsiteX10" fmla="*/ 2162276 w 4092892"/>
              <a:gd name="connsiteY10" fmla="*/ 3605940 h 4015521"/>
              <a:gd name="connsiteX11" fmla="*/ 1833663 w 4092892"/>
              <a:gd name="connsiteY11" fmla="*/ 3877403 h 4015521"/>
              <a:gd name="connsiteX12" fmla="*/ 1595538 w 4092892"/>
              <a:gd name="connsiteY12" fmla="*/ 4015515 h 4015521"/>
              <a:gd name="connsiteX13" fmla="*/ 1224063 w 4092892"/>
              <a:gd name="connsiteY13" fmla="*/ 3872640 h 4015521"/>
              <a:gd name="connsiteX14" fmla="*/ 919263 w 4092892"/>
              <a:gd name="connsiteY14" fmla="*/ 3677378 h 4015521"/>
              <a:gd name="connsiteX15" fmla="*/ 676376 w 4092892"/>
              <a:gd name="connsiteY15" fmla="*/ 3520215 h 4015521"/>
              <a:gd name="connsiteX16" fmla="*/ 338238 w 4092892"/>
              <a:gd name="connsiteY16" fmla="*/ 3415440 h 4015521"/>
              <a:gd name="connsiteX17" fmla="*/ 71538 w 4092892"/>
              <a:gd name="connsiteY17" fmla="*/ 3210653 h 4015521"/>
              <a:gd name="connsiteX18" fmla="*/ 101 w 4092892"/>
              <a:gd name="connsiteY18" fmla="*/ 2843940 h 4015521"/>
              <a:gd name="connsiteX19" fmla="*/ 81063 w 4092892"/>
              <a:gd name="connsiteY19" fmla="*/ 2339115 h 4015521"/>
              <a:gd name="connsiteX20" fmla="*/ 214413 w 4092892"/>
              <a:gd name="connsiteY20" fmla="*/ 1915253 h 4015521"/>
              <a:gd name="connsiteX21" fmla="*/ 547788 w 4092892"/>
              <a:gd name="connsiteY21" fmla="*/ 1681890 h 4015521"/>
              <a:gd name="connsiteX22" fmla="*/ 1028801 w 4092892"/>
              <a:gd name="connsiteY22" fmla="*/ 1686653 h 4015521"/>
              <a:gd name="connsiteX23" fmla="*/ 1457426 w 4092892"/>
              <a:gd name="connsiteY23" fmla="*/ 1434240 h 4015521"/>
              <a:gd name="connsiteX24" fmla="*/ 1871763 w 4092892"/>
              <a:gd name="connsiteY24" fmla="*/ 848453 h 4015521"/>
              <a:gd name="connsiteX25" fmla="*/ 2028926 w 4092892"/>
              <a:gd name="connsiteY25" fmla="*/ 434115 h 4015521"/>
              <a:gd name="connsiteX26" fmla="*/ 2307532 w 4092892"/>
              <a:gd name="connsiteY26" fmla="*/ 126934 h 4015521"/>
              <a:gd name="connsiteX27" fmla="*/ 2362301 w 4092892"/>
              <a:gd name="connsiteY27" fmla="*/ 5490 h 4015521"/>
              <a:gd name="connsiteX28" fmla="*/ 2695676 w 4092892"/>
              <a:gd name="connsiteY28" fmla="*/ 19778 h 4015521"/>
              <a:gd name="connsiteX29" fmla="*/ 3095726 w 4092892"/>
              <a:gd name="connsiteY29" fmla="*/ 10253 h 4015521"/>
              <a:gd name="connsiteX30" fmla="*/ 3376713 w 4092892"/>
              <a:gd name="connsiteY30" fmla="*/ 157890 h 4015521"/>
              <a:gd name="connsiteX31" fmla="*/ 3729138 w 4092892"/>
              <a:gd name="connsiteY31" fmla="*/ 600803 h 4015521"/>
              <a:gd name="connsiteX0" fmla="*/ 3729138 w 4092892"/>
              <a:gd name="connsiteY0" fmla="*/ 617091 h 4031809"/>
              <a:gd name="connsiteX1" fmla="*/ 4029176 w 4092892"/>
              <a:gd name="connsiteY1" fmla="*/ 1050478 h 4031809"/>
              <a:gd name="connsiteX2" fmla="*/ 4067276 w 4092892"/>
              <a:gd name="connsiteY2" fmla="*/ 1460053 h 4031809"/>
              <a:gd name="connsiteX3" fmla="*/ 3719613 w 4092892"/>
              <a:gd name="connsiteY3" fmla="*/ 1888678 h 4031809"/>
              <a:gd name="connsiteX4" fmla="*/ 3367188 w 4092892"/>
              <a:gd name="connsiteY4" fmla="*/ 2245866 h 4031809"/>
              <a:gd name="connsiteX5" fmla="*/ 3219551 w 4092892"/>
              <a:gd name="connsiteY5" fmla="*/ 2536378 h 4031809"/>
              <a:gd name="connsiteX6" fmla="*/ 2829026 w 4092892"/>
              <a:gd name="connsiteY6" fmla="*/ 2898328 h 4031809"/>
              <a:gd name="connsiteX7" fmla="*/ 2729013 w 4092892"/>
              <a:gd name="connsiteY7" fmla="*/ 3074541 h 4031809"/>
              <a:gd name="connsiteX8" fmla="*/ 2614713 w 4092892"/>
              <a:gd name="connsiteY8" fmla="*/ 3403153 h 4031809"/>
              <a:gd name="connsiteX9" fmla="*/ 2395638 w 4092892"/>
              <a:gd name="connsiteY9" fmla="*/ 3593653 h 4031809"/>
              <a:gd name="connsiteX10" fmla="*/ 2162276 w 4092892"/>
              <a:gd name="connsiteY10" fmla="*/ 3622228 h 4031809"/>
              <a:gd name="connsiteX11" fmla="*/ 1833663 w 4092892"/>
              <a:gd name="connsiteY11" fmla="*/ 3893691 h 4031809"/>
              <a:gd name="connsiteX12" fmla="*/ 1595538 w 4092892"/>
              <a:gd name="connsiteY12" fmla="*/ 4031803 h 4031809"/>
              <a:gd name="connsiteX13" fmla="*/ 1224063 w 4092892"/>
              <a:gd name="connsiteY13" fmla="*/ 3888928 h 4031809"/>
              <a:gd name="connsiteX14" fmla="*/ 919263 w 4092892"/>
              <a:gd name="connsiteY14" fmla="*/ 3693666 h 4031809"/>
              <a:gd name="connsiteX15" fmla="*/ 676376 w 4092892"/>
              <a:gd name="connsiteY15" fmla="*/ 3536503 h 4031809"/>
              <a:gd name="connsiteX16" fmla="*/ 338238 w 4092892"/>
              <a:gd name="connsiteY16" fmla="*/ 3431728 h 4031809"/>
              <a:gd name="connsiteX17" fmla="*/ 71538 w 4092892"/>
              <a:gd name="connsiteY17" fmla="*/ 3226941 h 4031809"/>
              <a:gd name="connsiteX18" fmla="*/ 101 w 4092892"/>
              <a:gd name="connsiteY18" fmla="*/ 2860228 h 4031809"/>
              <a:gd name="connsiteX19" fmla="*/ 81063 w 4092892"/>
              <a:gd name="connsiteY19" fmla="*/ 2355403 h 4031809"/>
              <a:gd name="connsiteX20" fmla="*/ 214413 w 4092892"/>
              <a:gd name="connsiteY20" fmla="*/ 1931541 h 4031809"/>
              <a:gd name="connsiteX21" fmla="*/ 547788 w 4092892"/>
              <a:gd name="connsiteY21" fmla="*/ 1698178 h 4031809"/>
              <a:gd name="connsiteX22" fmla="*/ 1028801 w 4092892"/>
              <a:gd name="connsiteY22" fmla="*/ 1702941 h 4031809"/>
              <a:gd name="connsiteX23" fmla="*/ 1457426 w 4092892"/>
              <a:gd name="connsiteY23" fmla="*/ 1450528 h 4031809"/>
              <a:gd name="connsiteX24" fmla="*/ 1871763 w 4092892"/>
              <a:gd name="connsiteY24" fmla="*/ 864741 h 4031809"/>
              <a:gd name="connsiteX25" fmla="*/ 2028926 w 4092892"/>
              <a:gd name="connsiteY25" fmla="*/ 450403 h 4031809"/>
              <a:gd name="connsiteX26" fmla="*/ 2307532 w 4092892"/>
              <a:gd name="connsiteY26" fmla="*/ 143222 h 4031809"/>
              <a:gd name="connsiteX27" fmla="*/ 2362301 w 4092892"/>
              <a:gd name="connsiteY27" fmla="*/ 21778 h 4031809"/>
              <a:gd name="connsiteX28" fmla="*/ 2695676 w 4092892"/>
              <a:gd name="connsiteY28" fmla="*/ 36066 h 4031809"/>
              <a:gd name="connsiteX29" fmla="*/ 3095726 w 4092892"/>
              <a:gd name="connsiteY29" fmla="*/ 26541 h 4031809"/>
              <a:gd name="connsiteX30" fmla="*/ 3376713 w 4092892"/>
              <a:gd name="connsiteY30" fmla="*/ 174178 h 4031809"/>
              <a:gd name="connsiteX31" fmla="*/ 3729138 w 4092892"/>
              <a:gd name="connsiteY31" fmla="*/ 617091 h 4031809"/>
              <a:gd name="connsiteX0" fmla="*/ 3729138 w 4092892"/>
              <a:gd name="connsiteY0" fmla="*/ 602752 h 4017470"/>
              <a:gd name="connsiteX1" fmla="*/ 4029176 w 4092892"/>
              <a:gd name="connsiteY1" fmla="*/ 1036139 h 4017470"/>
              <a:gd name="connsiteX2" fmla="*/ 4067276 w 4092892"/>
              <a:gd name="connsiteY2" fmla="*/ 1445714 h 4017470"/>
              <a:gd name="connsiteX3" fmla="*/ 3719613 w 4092892"/>
              <a:gd name="connsiteY3" fmla="*/ 1874339 h 4017470"/>
              <a:gd name="connsiteX4" fmla="*/ 3367188 w 4092892"/>
              <a:gd name="connsiteY4" fmla="*/ 2231527 h 4017470"/>
              <a:gd name="connsiteX5" fmla="*/ 3219551 w 4092892"/>
              <a:gd name="connsiteY5" fmla="*/ 2522039 h 4017470"/>
              <a:gd name="connsiteX6" fmla="*/ 2829026 w 4092892"/>
              <a:gd name="connsiteY6" fmla="*/ 2883989 h 4017470"/>
              <a:gd name="connsiteX7" fmla="*/ 2729013 w 4092892"/>
              <a:gd name="connsiteY7" fmla="*/ 3060202 h 4017470"/>
              <a:gd name="connsiteX8" fmla="*/ 2614713 w 4092892"/>
              <a:gd name="connsiteY8" fmla="*/ 3388814 h 4017470"/>
              <a:gd name="connsiteX9" fmla="*/ 2395638 w 4092892"/>
              <a:gd name="connsiteY9" fmla="*/ 3579314 h 4017470"/>
              <a:gd name="connsiteX10" fmla="*/ 2162276 w 4092892"/>
              <a:gd name="connsiteY10" fmla="*/ 3607889 h 4017470"/>
              <a:gd name="connsiteX11" fmla="*/ 1833663 w 4092892"/>
              <a:gd name="connsiteY11" fmla="*/ 3879352 h 4017470"/>
              <a:gd name="connsiteX12" fmla="*/ 1595538 w 4092892"/>
              <a:gd name="connsiteY12" fmla="*/ 4017464 h 4017470"/>
              <a:gd name="connsiteX13" fmla="*/ 1224063 w 4092892"/>
              <a:gd name="connsiteY13" fmla="*/ 3874589 h 4017470"/>
              <a:gd name="connsiteX14" fmla="*/ 919263 w 4092892"/>
              <a:gd name="connsiteY14" fmla="*/ 3679327 h 4017470"/>
              <a:gd name="connsiteX15" fmla="*/ 676376 w 4092892"/>
              <a:gd name="connsiteY15" fmla="*/ 3522164 h 4017470"/>
              <a:gd name="connsiteX16" fmla="*/ 338238 w 4092892"/>
              <a:gd name="connsiteY16" fmla="*/ 3417389 h 4017470"/>
              <a:gd name="connsiteX17" fmla="*/ 71538 w 4092892"/>
              <a:gd name="connsiteY17" fmla="*/ 3212602 h 4017470"/>
              <a:gd name="connsiteX18" fmla="*/ 101 w 4092892"/>
              <a:gd name="connsiteY18" fmla="*/ 2845889 h 4017470"/>
              <a:gd name="connsiteX19" fmla="*/ 81063 w 4092892"/>
              <a:gd name="connsiteY19" fmla="*/ 2341064 h 4017470"/>
              <a:gd name="connsiteX20" fmla="*/ 214413 w 4092892"/>
              <a:gd name="connsiteY20" fmla="*/ 1917202 h 4017470"/>
              <a:gd name="connsiteX21" fmla="*/ 547788 w 4092892"/>
              <a:gd name="connsiteY21" fmla="*/ 1683839 h 4017470"/>
              <a:gd name="connsiteX22" fmla="*/ 1028801 w 4092892"/>
              <a:gd name="connsiteY22" fmla="*/ 1688602 h 4017470"/>
              <a:gd name="connsiteX23" fmla="*/ 1457426 w 4092892"/>
              <a:gd name="connsiteY23" fmla="*/ 1436189 h 4017470"/>
              <a:gd name="connsiteX24" fmla="*/ 1871763 w 4092892"/>
              <a:gd name="connsiteY24" fmla="*/ 850402 h 4017470"/>
              <a:gd name="connsiteX25" fmla="*/ 2028926 w 4092892"/>
              <a:gd name="connsiteY25" fmla="*/ 436064 h 4017470"/>
              <a:gd name="connsiteX26" fmla="*/ 2307532 w 4092892"/>
              <a:gd name="connsiteY26" fmla="*/ 128883 h 4017470"/>
              <a:gd name="connsiteX27" fmla="*/ 2362301 w 4092892"/>
              <a:gd name="connsiteY27" fmla="*/ 7439 h 4017470"/>
              <a:gd name="connsiteX28" fmla="*/ 2695676 w 4092892"/>
              <a:gd name="connsiteY28" fmla="*/ 21727 h 4017470"/>
              <a:gd name="connsiteX29" fmla="*/ 3095726 w 4092892"/>
              <a:gd name="connsiteY29" fmla="*/ 12202 h 4017470"/>
              <a:gd name="connsiteX30" fmla="*/ 3376713 w 4092892"/>
              <a:gd name="connsiteY30" fmla="*/ 159839 h 4017470"/>
              <a:gd name="connsiteX31" fmla="*/ 3729138 w 4092892"/>
              <a:gd name="connsiteY31" fmla="*/ 602752 h 4017470"/>
              <a:gd name="connsiteX0" fmla="*/ 3729138 w 4092892"/>
              <a:gd name="connsiteY0" fmla="*/ 615010 h 4029728"/>
              <a:gd name="connsiteX1" fmla="*/ 4029176 w 4092892"/>
              <a:gd name="connsiteY1" fmla="*/ 1048397 h 4029728"/>
              <a:gd name="connsiteX2" fmla="*/ 4067276 w 4092892"/>
              <a:gd name="connsiteY2" fmla="*/ 1457972 h 4029728"/>
              <a:gd name="connsiteX3" fmla="*/ 3719613 w 4092892"/>
              <a:gd name="connsiteY3" fmla="*/ 1886597 h 4029728"/>
              <a:gd name="connsiteX4" fmla="*/ 3367188 w 4092892"/>
              <a:gd name="connsiteY4" fmla="*/ 2243785 h 4029728"/>
              <a:gd name="connsiteX5" fmla="*/ 3219551 w 4092892"/>
              <a:gd name="connsiteY5" fmla="*/ 2534297 h 4029728"/>
              <a:gd name="connsiteX6" fmla="*/ 2829026 w 4092892"/>
              <a:gd name="connsiteY6" fmla="*/ 2896247 h 4029728"/>
              <a:gd name="connsiteX7" fmla="*/ 2729013 w 4092892"/>
              <a:gd name="connsiteY7" fmla="*/ 3072460 h 4029728"/>
              <a:gd name="connsiteX8" fmla="*/ 2614713 w 4092892"/>
              <a:gd name="connsiteY8" fmla="*/ 3401072 h 4029728"/>
              <a:gd name="connsiteX9" fmla="*/ 2395638 w 4092892"/>
              <a:gd name="connsiteY9" fmla="*/ 3591572 h 4029728"/>
              <a:gd name="connsiteX10" fmla="*/ 2162276 w 4092892"/>
              <a:gd name="connsiteY10" fmla="*/ 3620147 h 4029728"/>
              <a:gd name="connsiteX11" fmla="*/ 1833663 w 4092892"/>
              <a:gd name="connsiteY11" fmla="*/ 3891610 h 4029728"/>
              <a:gd name="connsiteX12" fmla="*/ 1595538 w 4092892"/>
              <a:gd name="connsiteY12" fmla="*/ 4029722 h 4029728"/>
              <a:gd name="connsiteX13" fmla="*/ 1224063 w 4092892"/>
              <a:gd name="connsiteY13" fmla="*/ 3886847 h 4029728"/>
              <a:gd name="connsiteX14" fmla="*/ 919263 w 4092892"/>
              <a:gd name="connsiteY14" fmla="*/ 3691585 h 4029728"/>
              <a:gd name="connsiteX15" fmla="*/ 676376 w 4092892"/>
              <a:gd name="connsiteY15" fmla="*/ 3534422 h 4029728"/>
              <a:gd name="connsiteX16" fmla="*/ 338238 w 4092892"/>
              <a:gd name="connsiteY16" fmla="*/ 3429647 h 4029728"/>
              <a:gd name="connsiteX17" fmla="*/ 71538 w 4092892"/>
              <a:gd name="connsiteY17" fmla="*/ 3224860 h 4029728"/>
              <a:gd name="connsiteX18" fmla="*/ 101 w 4092892"/>
              <a:gd name="connsiteY18" fmla="*/ 2858147 h 4029728"/>
              <a:gd name="connsiteX19" fmla="*/ 81063 w 4092892"/>
              <a:gd name="connsiteY19" fmla="*/ 2353322 h 4029728"/>
              <a:gd name="connsiteX20" fmla="*/ 214413 w 4092892"/>
              <a:gd name="connsiteY20" fmla="*/ 1929460 h 4029728"/>
              <a:gd name="connsiteX21" fmla="*/ 547788 w 4092892"/>
              <a:gd name="connsiteY21" fmla="*/ 1696097 h 4029728"/>
              <a:gd name="connsiteX22" fmla="*/ 1028801 w 4092892"/>
              <a:gd name="connsiteY22" fmla="*/ 1700860 h 4029728"/>
              <a:gd name="connsiteX23" fmla="*/ 1457426 w 4092892"/>
              <a:gd name="connsiteY23" fmla="*/ 1448447 h 4029728"/>
              <a:gd name="connsiteX24" fmla="*/ 1871763 w 4092892"/>
              <a:gd name="connsiteY24" fmla="*/ 862660 h 4029728"/>
              <a:gd name="connsiteX25" fmla="*/ 2028926 w 4092892"/>
              <a:gd name="connsiteY25" fmla="*/ 448322 h 4029728"/>
              <a:gd name="connsiteX26" fmla="*/ 2307532 w 4092892"/>
              <a:gd name="connsiteY26" fmla="*/ 141141 h 4029728"/>
              <a:gd name="connsiteX27" fmla="*/ 2362301 w 4092892"/>
              <a:gd name="connsiteY27" fmla="*/ 19697 h 4029728"/>
              <a:gd name="connsiteX28" fmla="*/ 2695676 w 4092892"/>
              <a:gd name="connsiteY28" fmla="*/ 33985 h 4029728"/>
              <a:gd name="connsiteX29" fmla="*/ 3095726 w 4092892"/>
              <a:gd name="connsiteY29" fmla="*/ 24460 h 4029728"/>
              <a:gd name="connsiteX30" fmla="*/ 3376713 w 4092892"/>
              <a:gd name="connsiteY30" fmla="*/ 172097 h 4029728"/>
              <a:gd name="connsiteX31" fmla="*/ 3729138 w 4092892"/>
              <a:gd name="connsiteY31" fmla="*/ 615010 h 4029728"/>
              <a:gd name="connsiteX0" fmla="*/ 3729138 w 4092892"/>
              <a:gd name="connsiteY0" fmla="*/ 609132 h 4023850"/>
              <a:gd name="connsiteX1" fmla="*/ 4029176 w 4092892"/>
              <a:gd name="connsiteY1" fmla="*/ 1042519 h 4023850"/>
              <a:gd name="connsiteX2" fmla="*/ 4067276 w 4092892"/>
              <a:gd name="connsiteY2" fmla="*/ 1452094 h 4023850"/>
              <a:gd name="connsiteX3" fmla="*/ 3719613 w 4092892"/>
              <a:gd name="connsiteY3" fmla="*/ 1880719 h 4023850"/>
              <a:gd name="connsiteX4" fmla="*/ 3367188 w 4092892"/>
              <a:gd name="connsiteY4" fmla="*/ 2237907 h 4023850"/>
              <a:gd name="connsiteX5" fmla="*/ 3219551 w 4092892"/>
              <a:gd name="connsiteY5" fmla="*/ 2528419 h 4023850"/>
              <a:gd name="connsiteX6" fmla="*/ 2829026 w 4092892"/>
              <a:gd name="connsiteY6" fmla="*/ 2890369 h 4023850"/>
              <a:gd name="connsiteX7" fmla="*/ 2729013 w 4092892"/>
              <a:gd name="connsiteY7" fmla="*/ 3066582 h 4023850"/>
              <a:gd name="connsiteX8" fmla="*/ 2614713 w 4092892"/>
              <a:gd name="connsiteY8" fmla="*/ 3395194 h 4023850"/>
              <a:gd name="connsiteX9" fmla="*/ 2395638 w 4092892"/>
              <a:gd name="connsiteY9" fmla="*/ 3585694 h 4023850"/>
              <a:gd name="connsiteX10" fmla="*/ 2162276 w 4092892"/>
              <a:gd name="connsiteY10" fmla="*/ 3614269 h 4023850"/>
              <a:gd name="connsiteX11" fmla="*/ 1833663 w 4092892"/>
              <a:gd name="connsiteY11" fmla="*/ 3885732 h 4023850"/>
              <a:gd name="connsiteX12" fmla="*/ 1595538 w 4092892"/>
              <a:gd name="connsiteY12" fmla="*/ 4023844 h 4023850"/>
              <a:gd name="connsiteX13" fmla="*/ 1224063 w 4092892"/>
              <a:gd name="connsiteY13" fmla="*/ 3880969 h 4023850"/>
              <a:gd name="connsiteX14" fmla="*/ 919263 w 4092892"/>
              <a:gd name="connsiteY14" fmla="*/ 3685707 h 4023850"/>
              <a:gd name="connsiteX15" fmla="*/ 676376 w 4092892"/>
              <a:gd name="connsiteY15" fmla="*/ 3528544 h 4023850"/>
              <a:gd name="connsiteX16" fmla="*/ 338238 w 4092892"/>
              <a:gd name="connsiteY16" fmla="*/ 3423769 h 4023850"/>
              <a:gd name="connsiteX17" fmla="*/ 71538 w 4092892"/>
              <a:gd name="connsiteY17" fmla="*/ 3218982 h 4023850"/>
              <a:gd name="connsiteX18" fmla="*/ 101 w 4092892"/>
              <a:gd name="connsiteY18" fmla="*/ 2852269 h 4023850"/>
              <a:gd name="connsiteX19" fmla="*/ 81063 w 4092892"/>
              <a:gd name="connsiteY19" fmla="*/ 2347444 h 4023850"/>
              <a:gd name="connsiteX20" fmla="*/ 214413 w 4092892"/>
              <a:gd name="connsiteY20" fmla="*/ 1923582 h 4023850"/>
              <a:gd name="connsiteX21" fmla="*/ 547788 w 4092892"/>
              <a:gd name="connsiteY21" fmla="*/ 1690219 h 4023850"/>
              <a:gd name="connsiteX22" fmla="*/ 1028801 w 4092892"/>
              <a:gd name="connsiteY22" fmla="*/ 1694982 h 4023850"/>
              <a:gd name="connsiteX23" fmla="*/ 1457426 w 4092892"/>
              <a:gd name="connsiteY23" fmla="*/ 1442569 h 4023850"/>
              <a:gd name="connsiteX24" fmla="*/ 1871763 w 4092892"/>
              <a:gd name="connsiteY24" fmla="*/ 856782 h 4023850"/>
              <a:gd name="connsiteX25" fmla="*/ 2028926 w 4092892"/>
              <a:gd name="connsiteY25" fmla="*/ 442444 h 4023850"/>
              <a:gd name="connsiteX26" fmla="*/ 2307532 w 4092892"/>
              <a:gd name="connsiteY26" fmla="*/ 135263 h 4023850"/>
              <a:gd name="connsiteX27" fmla="*/ 2355157 w 4092892"/>
              <a:gd name="connsiteY27" fmla="*/ 20963 h 4023850"/>
              <a:gd name="connsiteX28" fmla="*/ 2695676 w 4092892"/>
              <a:gd name="connsiteY28" fmla="*/ 28107 h 4023850"/>
              <a:gd name="connsiteX29" fmla="*/ 3095726 w 4092892"/>
              <a:gd name="connsiteY29" fmla="*/ 18582 h 4023850"/>
              <a:gd name="connsiteX30" fmla="*/ 3376713 w 4092892"/>
              <a:gd name="connsiteY30" fmla="*/ 166219 h 4023850"/>
              <a:gd name="connsiteX31" fmla="*/ 3729138 w 4092892"/>
              <a:gd name="connsiteY31" fmla="*/ 609132 h 4023850"/>
              <a:gd name="connsiteX0" fmla="*/ 3729138 w 4092892"/>
              <a:gd name="connsiteY0" fmla="*/ 599425 h 4014143"/>
              <a:gd name="connsiteX1" fmla="*/ 4029176 w 4092892"/>
              <a:gd name="connsiteY1" fmla="*/ 1032812 h 4014143"/>
              <a:gd name="connsiteX2" fmla="*/ 4067276 w 4092892"/>
              <a:gd name="connsiteY2" fmla="*/ 1442387 h 4014143"/>
              <a:gd name="connsiteX3" fmla="*/ 3719613 w 4092892"/>
              <a:gd name="connsiteY3" fmla="*/ 1871012 h 4014143"/>
              <a:gd name="connsiteX4" fmla="*/ 3367188 w 4092892"/>
              <a:gd name="connsiteY4" fmla="*/ 2228200 h 4014143"/>
              <a:gd name="connsiteX5" fmla="*/ 3219551 w 4092892"/>
              <a:gd name="connsiteY5" fmla="*/ 2518712 h 4014143"/>
              <a:gd name="connsiteX6" fmla="*/ 2829026 w 4092892"/>
              <a:gd name="connsiteY6" fmla="*/ 2880662 h 4014143"/>
              <a:gd name="connsiteX7" fmla="*/ 2729013 w 4092892"/>
              <a:gd name="connsiteY7" fmla="*/ 3056875 h 4014143"/>
              <a:gd name="connsiteX8" fmla="*/ 2614713 w 4092892"/>
              <a:gd name="connsiteY8" fmla="*/ 3385487 h 4014143"/>
              <a:gd name="connsiteX9" fmla="*/ 2395638 w 4092892"/>
              <a:gd name="connsiteY9" fmla="*/ 3575987 h 4014143"/>
              <a:gd name="connsiteX10" fmla="*/ 2162276 w 4092892"/>
              <a:gd name="connsiteY10" fmla="*/ 3604562 h 4014143"/>
              <a:gd name="connsiteX11" fmla="*/ 1833663 w 4092892"/>
              <a:gd name="connsiteY11" fmla="*/ 3876025 h 4014143"/>
              <a:gd name="connsiteX12" fmla="*/ 1595538 w 4092892"/>
              <a:gd name="connsiteY12" fmla="*/ 4014137 h 4014143"/>
              <a:gd name="connsiteX13" fmla="*/ 1224063 w 4092892"/>
              <a:gd name="connsiteY13" fmla="*/ 3871262 h 4014143"/>
              <a:gd name="connsiteX14" fmla="*/ 919263 w 4092892"/>
              <a:gd name="connsiteY14" fmla="*/ 3676000 h 4014143"/>
              <a:gd name="connsiteX15" fmla="*/ 676376 w 4092892"/>
              <a:gd name="connsiteY15" fmla="*/ 3518837 h 4014143"/>
              <a:gd name="connsiteX16" fmla="*/ 338238 w 4092892"/>
              <a:gd name="connsiteY16" fmla="*/ 3414062 h 4014143"/>
              <a:gd name="connsiteX17" fmla="*/ 71538 w 4092892"/>
              <a:gd name="connsiteY17" fmla="*/ 3209275 h 4014143"/>
              <a:gd name="connsiteX18" fmla="*/ 101 w 4092892"/>
              <a:gd name="connsiteY18" fmla="*/ 2842562 h 4014143"/>
              <a:gd name="connsiteX19" fmla="*/ 81063 w 4092892"/>
              <a:gd name="connsiteY19" fmla="*/ 2337737 h 4014143"/>
              <a:gd name="connsiteX20" fmla="*/ 214413 w 4092892"/>
              <a:gd name="connsiteY20" fmla="*/ 1913875 h 4014143"/>
              <a:gd name="connsiteX21" fmla="*/ 547788 w 4092892"/>
              <a:gd name="connsiteY21" fmla="*/ 1680512 h 4014143"/>
              <a:gd name="connsiteX22" fmla="*/ 1028801 w 4092892"/>
              <a:gd name="connsiteY22" fmla="*/ 1685275 h 4014143"/>
              <a:gd name="connsiteX23" fmla="*/ 1457426 w 4092892"/>
              <a:gd name="connsiteY23" fmla="*/ 1432862 h 4014143"/>
              <a:gd name="connsiteX24" fmla="*/ 1871763 w 4092892"/>
              <a:gd name="connsiteY24" fmla="*/ 847075 h 4014143"/>
              <a:gd name="connsiteX25" fmla="*/ 2028926 w 4092892"/>
              <a:gd name="connsiteY25" fmla="*/ 432737 h 4014143"/>
              <a:gd name="connsiteX26" fmla="*/ 2307532 w 4092892"/>
              <a:gd name="connsiteY26" fmla="*/ 125556 h 4014143"/>
              <a:gd name="connsiteX27" fmla="*/ 2352776 w 4092892"/>
              <a:gd name="connsiteY27" fmla="*/ 32687 h 4014143"/>
              <a:gd name="connsiteX28" fmla="*/ 2695676 w 4092892"/>
              <a:gd name="connsiteY28" fmla="*/ 18400 h 4014143"/>
              <a:gd name="connsiteX29" fmla="*/ 3095726 w 4092892"/>
              <a:gd name="connsiteY29" fmla="*/ 8875 h 4014143"/>
              <a:gd name="connsiteX30" fmla="*/ 3376713 w 4092892"/>
              <a:gd name="connsiteY30" fmla="*/ 156512 h 4014143"/>
              <a:gd name="connsiteX31" fmla="*/ 3729138 w 4092892"/>
              <a:gd name="connsiteY31" fmla="*/ 599425 h 4014143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307532 w 4092892"/>
              <a:gd name="connsiteY26" fmla="*/ 130969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28801 w 4092892"/>
              <a:gd name="connsiteY22" fmla="*/ 1693551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62138 w 4092892"/>
              <a:gd name="connsiteY22" fmla="*/ 1667358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2892" h="4022419">
                <a:moveTo>
                  <a:pt x="3729138" y="607701"/>
                </a:moveTo>
                <a:cubicBezTo>
                  <a:pt x="3837882" y="753751"/>
                  <a:pt x="3972820" y="900594"/>
                  <a:pt x="4029176" y="1041088"/>
                </a:cubicBezTo>
                <a:cubicBezTo>
                  <a:pt x="4085532" y="1181582"/>
                  <a:pt x="4118870" y="1310963"/>
                  <a:pt x="4067276" y="1450663"/>
                </a:cubicBezTo>
                <a:cubicBezTo>
                  <a:pt x="4015682" y="1590363"/>
                  <a:pt x="3836294" y="1748319"/>
                  <a:pt x="3719613" y="1879288"/>
                </a:cubicBezTo>
                <a:cubicBezTo>
                  <a:pt x="3602932" y="2010257"/>
                  <a:pt x="3450532" y="2128526"/>
                  <a:pt x="3367188" y="2236476"/>
                </a:cubicBezTo>
                <a:cubicBezTo>
                  <a:pt x="3283844" y="2344426"/>
                  <a:pt x="3309245" y="2418244"/>
                  <a:pt x="3219551" y="2526988"/>
                </a:cubicBezTo>
                <a:cubicBezTo>
                  <a:pt x="3129857" y="2635732"/>
                  <a:pt x="2910782" y="2799244"/>
                  <a:pt x="2829026" y="2888938"/>
                </a:cubicBezTo>
                <a:cubicBezTo>
                  <a:pt x="2747270" y="2978632"/>
                  <a:pt x="2764732" y="2981014"/>
                  <a:pt x="2729013" y="3065151"/>
                </a:cubicBezTo>
                <a:cubicBezTo>
                  <a:pt x="2693294" y="3149288"/>
                  <a:pt x="2670275" y="3307244"/>
                  <a:pt x="2614713" y="3393763"/>
                </a:cubicBezTo>
                <a:cubicBezTo>
                  <a:pt x="2559151" y="3480282"/>
                  <a:pt x="2471044" y="3547751"/>
                  <a:pt x="2395638" y="3584263"/>
                </a:cubicBezTo>
                <a:cubicBezTo>
                  <a:pt x="2320232" y="3620775"/>
                  <a:pt x="2255938" y="3562832"/>
                  <a:pt x="2162276" y="3612838"/>
                </a:cubicBezTo>
                <a:cubicBezTo>
                  <a:pt x="2068614" y="3662844"/>
                  <a:pt x="1928119" y="3816039"/>
                  <a:pt x="1833663" y="3884301"/>
                </a:cubicBezTo>
                <a:cubicBezTo>
                  <a:pt x="1739207" y="3952563"/>
                  <a:pt x="1697138" y="4023207"/>
                  <a:pt x="1595538" y="4022413"/>
                </a:cubicBezTo>
                <a:cubicBezTo>
                  <a:pt x="1493938" y="4021619"/>
                  <a:pt x="1336775" y="3935894"/>
                  <a:pt x="1224063" y="3879538"/>
                </a:cubicBezTo>
                <a:cubicBezTo>
                  <a:pt x="1111351" y="3823182"/>
                  <a:pt x="919263" y="3684276"/>
                  <a:pt x="919263" y="3684276"/>
                </a:cubicBezTo>
                <a:cubicBezTo>
                  <a:pt x="827982" y="3625539"/>
                  <a:pt x="773213" y="3570769"/>
                  <a:pt x="676376" y="3527113"/>
                </a:cubicBezTo>
                <a:cubicBezTo>
                  <a:pt x="579539" y="3483457"/>
                  <a:pt x="439044" y="3473932"/>
                  <a:pt x="338238" y="3422338"/>
                </a:cubicBezTo>
                <a:cubicBezTo>
                  <a:pt x="237432" y="3370744"/>
                  <a:pt x="127894" y="3312801"/>
                  <a:pt x="71538" y="3217551"/>
                </a:cubicBezTo>
                <a:cubicBezTo>
                  <a:pt x="15182" y="3122301"/>
                  <a:pt x="-1487" y="2996094"/>
                  <a:pt x="101" y="2850838"/>
                </a:cubicBezTo>
                <a:cubicBezTo>
                  <a:pt x="1688" y="2705582"/>
                  <a:pt x="45344" y="2500794"/>
                  <a:pt x="81063" y="2346013"/>
                </a:cubicBezTo>
                <a:cubicBezTo>
                  <a:pt x="116782" y="2191232"/>
                  <a:pt x="136626" y="2031688"/>
                  <a:pt x="214413" y="1922151"/>
                </a:cubicBezTo>
                <a:cubicBezTo>
                  <a:pt x="292200" y="1812614"/>
                  <a:pt x="406501" y="1731253"/>
                  <a:pt x="547788" y="1688788"/>
                </a:cubicBezTo>
                <a:cubicBezTo>
                  <a:pt x="689075" y="1646323"/>
                  <a:pt x="910532" y="1708633"/>
                  <a:pt x="1062138" y="1667358"/>
                </a:cubicBezTo>
                <a:cubicBezTo>
                  <a:pt x="1213744" y="1626083"/>
                  <a:pt x="1322489" y="1576473"/>
                  <a:pt x="1457426" y="1441138"/>
                </a:cubicBezTo>
                <a:cubicBezTo>
                  <a:pt x="1592364" y="1305804"/>
                  <a:pt x="1776513" y="1022038"/>
                  <a:pt x="1871763" y="855351"/>
                </a:cubicBezTo>
                <a:cubicBezTo>
                  <a:pt x="1967013" y="688664"/>
                  <a:pt x="1965029" y="552138"/>
                  <a:pt x="2028926" y="441013"/>
                </a:cubicBezTo>
                <a:cubicBezTo>
                  <a:pt x="2092823" y="329888"/>
                  <a:pt x="2201170" y="255276"/>
                  <a:pt x="2255145" y="188601"/>
                </a:cubicBezTo>
                <a:cubicBezTo>
                  <a:pt x="2309120" y="121926"/>
                  <a:pt x="2315470" y="102875"/>
                  <a:pt x="2352776" y="40963"/>
                </a:cubicBezTo>
                <a:cubicBezTo>
                  <a:pt x="2390082" y="-20949"/>
                  <a:pt x="2569470" y="6832"/>
                  <a:pt x="2693295" y="2863"/>
                </a:cubicBezTo>
                <a:lnTo>
                  <a:pt x="3095726" y="17151"/>
                </a:lnTo>
                <a:cubicBezTo>
                  <a:pt x="3209232" y="40170"/>
                  <a:pt x="3264794" y="63188"/>
                  <a:pt x="3376713" y="164788"/>
                </a:cubicBezTo>
                <a:cubicBezTo>
                  <a:pt x="3488632" y="266388"/>
                  <a:pt x="3620394" y="461651"/>
                  <a:pt x="3729138" y="607701"/>
                </a:cubicBezTo>
                <a:close/>
              </a:path>
            </a:pathLst>
          </a:custGeom>
          <a:solidFill>
            <a:srgbClr val="FFFF00">
              <a:alpha val="12000"/>
            </a:srgbClr>
          </a:solidFill>
          <a:ln w="50800">
            <a:solidFill>
              <a:srgbClr val="FFFF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3" name="グループ化 112"/>
          <p:cNvGrpSpPr/>
          <p:nvPr/>
        </p:nvGrpSpPr>
        <p:grpSpPr>
          <a:xfrm>
            <a:off x="690026" y="2661589"/>
            <a:ext cx="1841323" cy="1087875"/>
            <a:chOff x="514344" y="2362934"/>
            <a:chExt cx="2024641" cy="1288413"/>
          </a:xfrm>
        </p:grpSpPr>
        <p:sp>
          <p:nvSpPr>
            <p:cNvPr id="114" name="フリーフォーム 113"/>
            <p:cNvSpPr/>
            <p:nvPr/>
          </p:nvSpPr>
          <p:spPr>
            <a:xfrm>
              <a:off x="2074686" y="3166690"/>
              <a:ext cx="98645" cy="214841"/>
            </a:xfrm>
            <a:custGeom>
              <a:avLst/>
              <a:gdLst>
                <a:gd name="connsiteX0" fmla="*/ 93325 w 261658"/>
                <a:gd name="connsiteY0" fmla="*/ 48109 h 569870"/>
                <a:gd name="connsiteX1" fmla="*/ 33000 w 261658"/>
                <a:gd name="connsiteY1" fmla="*/ 337034 h 569870"/>
                <a:gd name="connsiteX2" fmla="*/ 10775 w 261658"/>
                <a:gd name="connsiteY2" fmla="*/ 568809 h 569870"/>
                <a:gd name="connsiteX3" fmla="*/ 207625 w 261658"/>
                <a:gd name="connsiteY3" fmla="*/ 413234 h 569870"/>
                <a:gd name="connsiteX4" fmla="*/ 261600 w 261658"/>
                <a:gd name="connsiteY4" fmla="*/ 184634 h 569870"/>
                <a:gd name="connsiteX5" fmla="*/ 201275 w 261658"/>
                <a:gd name="connsiteY5" fmla="*/ 13184 h 569870"/>
                <a:gd name="connsiteX6" fmla="*/ 93325 w 261658"/>
                <a:gd name="connsiteY6" fmla="*/ 48109 h 569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658" h="569870">
                  <a:moveTo>
                    <a:pt x="93325" y="48109"/>
                  </a:moveTo>
                  <a:cubicBezTo>
                    <a:pt x="65279" y="102084"/>
                    <a:pt x="46758" y="250251"/>
                    <a:pt x="33000" y="337034"/>
                  </a:cubicBezTo>
                  <a:cubicBezTo>
                    <a:pt x="19242" y="423817"/>
                    <a:pt x="-18329" y="556109"/>
                    <a:pt x="10775" y="568809"/>
                  </a:cubicBezTo>
                  <a:cubicBezTo>
                    <a:pt x="39879" y="581509"/>
                    <a:pt x="165821" y="477263"/>
                    <a:pt x="207625" y="413234"/>
                  </a:cubicBezTo>
                  <a:cubicBezTo>
                    <a:pt x="249429" y="349205"/>
                    <a:pt x="262658" y="251309"/>
                    <a:pt x="261600" y="184634"/>
                  </a:cubicBezTo>
                  <a:cubicBezTo>
                    <a:pt x="260542" y="117959"/>
                    <a:pt x="227204" y="35938"/>
                    <a:pt x="201275" y="13184"/>
                  </a:cubicBezTo>
                  <a:cubicBezTo>
                    <a:pt x="175346" y="-9570"/>
                    <a:pt x="121371" y="-5866"/>
                    <a:pt x="93325" y="48109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フリーフォーム 114"/>
            <p:cNvSpPr/>
            <p:nvPr/>
          </p:nvSpPr>
          <p:spPr>
            <a:xfrm>
              <a:off x="1243905" y="3400740"/>
              <a:ext cx="255507" cy="250607"/>
            </a:xfrm>
            <a:custGeom>
              <a:avLst/>
              <a:gdLst>
                <a:gd name="connsiteX0" fmla="*/ 668214 w 677739"/>
                <a:gd name="connsiteY0" fmla="*/ 536155 h 673670"/>
                <a:gd name="connsiteX1" fmla="*/ 515814 w 677739"/>
                <a:gd name="connsiteY1" fmla="*/ 376611 h 673670"/>
                <a:gd name="connsiteX2" fmla="*/ 489620 w 677739"/>
                <a:gd name="connsiteY2" fmla="*/ 164680 h 673670"/>
                <a:gd name="connsiteX3" fmla="*/ 237208 w 677739"/>
                <a:gd name="connsiteY3" fmla="*/ 31330 h 673670"/>
                <a:gd name="connsiteX4" fmla="*/ 3845 w 677739"/>
                <a:gd name="connsiteY4" fmla="*/ 9899 h 673670"/>
                <a:gd name="connsiteX5" fmla="*/ 99095 w 677739"/>
                <a:gd name="connsiteY5" fmla="*/ 162299 h 673670"/>
                <a:gd name="connsiteX6" fmla="*/ 194345 w 677739"/>
                <a:gd name="connsiteY6" fmla="*/ 350417 h 673670"/>
                <a:gd name="connsiteX7" fmla="*/ 303883 w 677739"/>
                <a:gd name="connsiteY7" fmla="*/ 662361 h 673670"/>
                <a:gd name="connsiteX8" fmla="*/ 677739 w 677739"/>
                <a:gd name="connsiteY8" fmla="*/ 664742 h 673670"/>
                <a:gd name="connsiteX9" fmla="*/ 668214 w 677739"/>
                <a:gd name="connsiteY9" fmla="*/ 536155 h 673670"/>
                <a:gd name="connsiteX0" fmla="*/ 668214 w 677739"/>
                <a:gd name="connsiteY0" fmla="*/ 536155 h 664742"/>
                <a:gd name="connsiteX1" fmla="*/ 515814 w 677739"/>
                <a:gd name="connsiteY1" fmla="*/ 376611 h 664742"/>
                <a:gd name="connsiteX2" fmla="*/ 489620 w 677739"/>
                <a:gd name="connsiteY2" fmla="*/ 164680 h 664742"/>
                <a:gd name="connsiteX3" fmla="*/ 237208 w 677739"/>
                <a:gd name="connsiteY3" fmla="*/ 31330 h 664742"/>
                <a:gd name="connsiteX4" fmla="*/ 3845 w 677739"/>
                <a:gd name="connsiteY4" fmla="*/ 9899 h 664742"/>
                <a:gd name="connsiteX5" fmla="*/ 99095 w 677739"/>
                <a:gd name="connsiteY5" fmla="*/ 162299 h 664742"/>
                <a:gd name="connsiteX6" fmla="*/ 194345 w 677739"/>
                <a:gd name="connsiteY6" fmla="*/ 350417 h 664742"/>
                <a:gd name="connsiteX7" fmla="*/ 303883 w 677739"/>
                <a:gd name="connsiteY7" fmla="*/ 662361 h 664742"/>
                <a:gd name="connsiteX8" fmla="*/ 677739 w 677739"/>
                <a:gd name="connsiteY8" fmla="*/ 664742 h 664742"/>
                <a:gd name="connsiteX9" fmla="*/ 668214 w 677739"/>
                <a:gd name="connsiteY9" fmla="*/ 536155 h 664742"/>
                <a:gd name="connsiteX0" fmla="*/ 668214 w 680294"/>
                <a:gd name="connsiteY0" fmla="*/ 536155 h 664742"/>
                <a:gd name="connsiteX1" fmla="*/ 515814 w 680294"/>
                <a:gd name="connsiteY1" fmla="*/ 376611 h 664742"/>
                <a:gd name="connsiteX2" fmla="*/ 489620 w 680294"/>
                <a:gd name="connsiteY2" fmla="*/ 164680 h 664742"/>
                <a:gd name="connsiteX3" fmla="*/ 237208 w 680294"/>
                <a:gd name="connsiteY3" fmla="*/ 31330 h 664742"/>
                <a:gd name="connsiteX4" fmla="*/ 3845 w 680294"/>
                <a:gd name="connsiteY4" fmla="*/ 9899 h 664742"/>
                <a:gd name="connsiteX5" fmla="*/ 99095 w 680294"/>
                <a:gd name="connsiteY5" fmla="*/ 162299 h 664742"/>
                <a:gd name="connsiteX6" fmla="*/ 194345 w 680294"/>
                <a:gd name="connsiteY6" fmla="*/ 350417 h 664742"/>
                <a:gd name="connsiteX7" fmla="*/ 303883 w 680294"/>
                <a:gd name="connsiteY7" fmla="*/ 662361 h 664742"/>
                <a:gd name="connsiteX8" fmla="*/ 677739 w 680294"/>
                <a:gd name="connsiteY8" fmla="*/ 664742 h 664742"/>
                <a:gd name="connsiteX9" fmla="*/ 668214 w 680294"/>
                <a:gd name="connsiteY9" fmla="*/ 536155 h 664742"/>
                <a:gd name="connsiteX0" fmla="*/ 653927 w 677739"/>
                <a:gd name="connsiteY0" fmla="*/ 536155 h 664742"/>
                <a:gd name="connsiteX1" fmla="*/ 515814 w 677739"/>
                <a:gd name="connsiteY1" fmla="*/ 376611 h 664742"/>
                <a:gd name="connsiteX2" fmla="*/ 489620 w 677739"/>
                <a:gd name="connsiteY2" fmla="*/ 164680 h 664742"/>
                <a:gd name="connsiteX3" fmla="*/ 237208 w 677739"/>
                <a:gd name="connsiteY3" fmla="*/ 31330 h 664742"/>
                <a:gd name="connsiteX4" fmla="*/ 3845 w 677739"/>
                <a:gd name="connsiteY4" fmla="*/ 9899 h 664742"/>
                <a:gd name="connsiteX5" fmla="*/ 99095 w 677739"/>
                <a:gd name="connsiteY5" fmla="*/ 162299 h 664742"/>
                <a:gd name="connsiteX6" fmla="*/ 194345 w 677739"/>
                <a:gd name="connsiteY6" fmla="*/ 350417 h 664742"/>
                <a:gd name="connsiteX7" fmla="*/ 303883 w 677739"/>
                <a:gd name="connsiteY7" fmla="*/ 662361 h 664742"/>
                <a:gd name="connsiteX8" fmla="*/ 677739 w 677739"/>
                <a:gd name="connsiteY8" fmla="*/ 664742 h 664742"/>
                <a:gd name="connsiteX9" fmla="*/ 653927 w 677739"/>
                <a:gd name="connsiteY9" fmla="*/ 536155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7739" h="664742">
                  <a:moveTo>
                    <a:pt x="653927" y="536155"/>
                  </a:moveTo>
                  <a:cubicBezTo>
                    <a:pt x="631702" y="476625"/>
                    <a:pt x="543198" y="438523"/>
                    <a:pt x="515814" y="376611"/>
                  </a:cubicBezTo>
                  <a:cubicBezTo>
                    <a:pt x="488430" y="314699"/>
                    <a:pt x="536054" y="222227"/>
                    <a:pt x="489620" y="164680"/>
                  </a:cubicBezTo>
                  <a:cubicBezTo>
                    <a:pt x="443186" y="107133"/>
                    <a:pt x="318170" y="57127"/>
                    <a:pt x="237208" y="31330"/>
                  </a:cubicBezTo>
                  <a:cubicBezTo>
                    <a:pt x="156246" y="5533"/>
                    <a:pt x="26864" y="-11929"/>
                    <a:pt x="3845" y="9899"/>
                  </a:cubicBezTo>
                  <a:cubicBezTo>
                    <a:pt x="-19174" y="31727"/>
                    <a:pt x="67345" y="105546"/>
                    <a:pt x="99095" y="162299"/>
                  </a:cubicBezTo>
                  <a:cubicBezTo>
                    <a:pt x="130845" y="219052"/>
                    <a:pt x="160214" y="267074"/>
                    <a:pt x="194345" y="350417"/>
                  </a:cubicBezTo>
                  <a:cubicBezTo>
                    <a:pt x="228476" y="433760"/>
                    <a:pt x="302692" y="615133"/>
                    <a:pt x="303883" y="662361"/>
                  </a:cubicBezTo>
                  <a:lnTo>
                    <a:pt x="677739" y="664742"/>
                  </a:lnTo>
                  <a:cubicBezTo>
                    <a:pt x="674564" y="621880"/>
                    <a:pt x="676152" y="595685"/>
                    <a:pt x="653927" y="536155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フリーフォーム 115"/>
            <p:cNvSpPr/>
            <p:nvPr/>
          </p:nvSpPr>
          <p:spPr>
            <a:xfrm>
              <a:off x="2113328" y="2700167"/>
              <a:ext cx="125125" cy="167706"/>
            </a:xfrm>
            <a:custGeom>
              <a:avLst/>
              <a:gdLst>
                <a:gd name="connsiteX0" fmla="*/ 324201 w 331897"/>
                <a:gd name="connsiteY0" fmla="*/ 158446 h 444843"/>
                <a:gd name="connsiteX1" fmla="*/ 314676 w 331897"/>
                <a:gd name="connsiteY1" fmla="*/ 361646 h 444843"/>
                <a:gd name="connsiteX2" fmla="*/ 159101 w 331897"/>
                <a:gd name="connsiteY2" fmla="*/ 444196 h 444843"/>
                <a:gd name="connsiteX3" fmla="*/ 60676 w 331897"/>
                <a:gd name="connsiteY3" fmla="*/ 323546 h 444843"/>
                <a:gd name="connsiteX4" fmla="*/ 3526 w 331897"/>
                <a:gd name="connsiteY4" fmla="*/ 161621 h 444843"/>
                <a:gd name="connsiteX5" fmla="*/ 162276 w 331897"/>
                <a:gd name="connsiteY5" fmla="*/ 2871 h 444843"/>
                <a:gd name="connsiteX6" fmla="*/ 317851 w 331897"/>
                <a:gd name="connsiteY6" fmla="*/ 66371 h 444843"/>
                <a:gd name="connsiteX7" fmla="*/ 324201 w 331897"/>
                <a:gd name="connsiteY7" fmla="*/ 158446 h 4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897" h="444843">
                  <a:moveTo>
                    <a:pt x="324201" y="158446"/>
                  </a:moveTo>
                  <a:cubicBezTo>
                    <a:pt x="323672" y="207658"/>
                    <a:pt x="342193" y="314021"/>
                    <a:pt x="314676" y="361646"/>
                  </a:cubicBezTo>
                  <a:cubicBezTo>
                    <a:pt x="287159" y="409271"/>
                    <a:pt x="201434" y="450546"/>
                    <a:pt x="159101" y="444196"/>
                  </a:cubicBezTo>
                  <a:cubicBezTo>
                    <a:pt x="116768" y="437846"/>
                    <a:pt x="86605" y="370642"/>
                    <a:pt x="60676" y="323546"/>
                  </a:cubicBezTo>
                  <a:cubicBezTo>
                    <a:pt x="34747" y="276450"/>
                    <a:pt x="-13407" y="215067"/>
                    <a:pt x="3526" y="161621"/>
                  </a:cubicBezTo>
                  <a:cubicBezTo>
                    <a:pt x="20459" y="108175"/>
                    <a:pt x="109889" y="18746"/>
                    <a:pt x="162276" y="2871"/>
                  </a:cubicBezTo>
                  <a:cubicBezTo>
                    <a:pt x="214663" y="-13004"/>
                    <a:pt x="290863" y="40971"/>
                    <a:pt x="317851" y="66371"/>
                  </a:cubicBezTo>
                  <a:cubicBezTo>
                    <a:pt x="344839" y="91771"/>
                    <a:pt x="324730" y="109234"/>
                    <a:pt x="324201" y="158446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フリーフォーム 116"/>
            <p:cNvSpPr/>
            <p:nvPr/>
          </p:nvSpPr>
          <p:spPr>
            <a:xfrm>
              <a:off x="2157123" y="2471392"/>
              <a:ext cx="133494" cy="108360"/>
            </a:xfrm>
            <a:custGeom>
              <a:avLst/>
              <a:gdLst>
                <a:gd name="connsiteX0" fmla="*/ 354085 w 354097"/>
                <a:gd name="connsiteY0" fmla="*/ 133452 h 287427"/>
                <a:gd name="connsiteX1" fmla="*/ 315985 w 354097"/>
                <a:gd name="connsiteY1" fmla="*/ 285852 h 287427"/>
                <a:gd name="connsiteX2" fmla="*/ 176285 w 354097"/>
                <a:gd name="connsiteY2" fmla="*/ 212827 h 287427"/>
                <a:gd name="connsiteX3" fmla="*/ 4835 w 354097"/>
                <a:gd name="connsiteY3" fmla="*/ 212827 h 287427"/>
                <a:gd name="connsiteX4" fmla="*/ 55635 w 354097"/>
                <a:gd name="connsiteY4" fmla="*/ 95352 h 287427"/>
                <a:gd name="connsiteX5" fmla="*/ 144535 w 354097"/>
                <a:gd name="connsiteY5" fmla="*/ 63602 h 287427"/>
                <a:gd name="connsiteX6" fmla="*/ 233435 w 354097"/>
                <a:gd name="connsiteY6" fmla="*/ 102 h 287427"/>
                <a:gd name="connsiteX7" fmla="*/ 319160 w 354097"/>
                <a:gd name="connsiteY7" fmla="*/ 50902 h 287427"/>
                <a:gd name="connsiteX8" fmla="*/ 354085 w 354097"/>
                <a:gd name="connsiteY8" fmla="*/ 133452 h 28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097" h="287427">
                  <a:moveTo>
                    <a:pt x="354085" y="133452"/>
                  </a:moveTo>
                  <a:cubicBezTo>
                    <a:pt x="353556" y="172610"/>
                    <a:pt x="345618" y="272623"/>
                    <a:pt x="315985" y="285852"/>
                  </a:cubicBezTo>
                  <a:cubicBezTo>
                    <a:pt x="286352" y="299081"/>
                    <a:pt x="228143" y="224998"/>
                    <a:pt x="176285" y="212827"/>
                  </a:cubicBezTo>
                  <a:cubicBezTo>
                    <a:pt x="124427" y="200656"/>
                    <a:pt x="24943" y="232406"/>
                    <a:pt x="4835" y="212827"/>
                  </a:cubicBezTo>
                  <a:cubicBezTo>
                    <a:pt x="-15273" y="193248"/>
                    <a:pt x="32352" y="120223"/>
                    <a:pt x="55635" y="95352"/>
                  </a:cubicBezTo>
                  <a:cubicBezTo>
                    <a:pt x="78918" y="70481"/>
                    <a:pt x="114902" y="79477"/>
                    <a:pt x="144535" y="63602"/>
                  </a:cubicBezTo>
                  <a:cubicBezTo>
                    <a:pt x="174168" y="47727"/>
                    <a:pt x="204331" y="2219"/>
                    <a:pt x="233435" y="102"/>
                  </a:cubicBezTo>
                  <a:cubicBezTo>
                    <a:pt x="262539" y="-2015"/>
                    <a:pt x="299581" y="29206"/>
                    <a:pt x="319160" y="50902"/>
                  </a:cubicBezTo>
                  <a:cubicBezTo>
                    <a:pt x="338739" y="72598"/>
                    <a:pt x="354614" y="94294"/>
                    <a:pt x="354085" y="133452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フリーフォーム 117"/>
            <p:cNvSpPr/>
            <p:nvPr/>
          </p:nvSpPr>
          <p:spPr>
            <a:xfrm>
              <a:off x="2329301" y="2362934"/>
              <a:ext cx="209684" cy="210809"/>
            </a:xfrm>
            <a:custGeom>
              <a:avLst/>
              <a:gdLst>
                <a:gd name="connsiteX0" fmla="*/ 573142 w 573142"/>
                <a:gd name="connsiteY0" fmla="*/ 353975 h 560366"/>
                <a:gd name="connsiteX1" fmla="*/ 430267 w 573142"/>
                <a:gd name="connsiteY1" fmla="*/ 344450 h 560366"/>
                <a:gd name="connsiteX2" fmla="*/ 239767 w 573142"/>
                <a:gd name="connsiteY2" fmla="*/ 382550 h 560366"/>
                <a:gd name="connsiteX3" fmla="*/ 196905 w 573142"/>
                <a:gd name="connsiteY3" fmla="*/ 530187 h 560366"/>
                <a:gd name="connsiteX4" fmla="*/ 39742 w 573142"/>
                <a:gd name="connsiteY4" fmla="*/ 549237 h 560366"/>
                <a:gd name="connsiteX5" fmla="*/ 58792 w 573142"/>
                <a:gd name="connsiteY5" fmla="*/ 396837 h 560366"/>
                <a:gd name="connsiteX6" fmla="*/ 134992 w 573142"/>
                <a:gd name="connsiteY6" fmla="*/ 258725 h 560366"/>
                <a:gd name="connsiteX7" fmla="*/ 20692 w 573142"/>
                <a:gd name="connsiteY7" fmla="*/ 177762 h 560366"/>
                <a:gd name="connsiteX8" fmla="*/ 11167 w 573142"/>
                <a:gd name="connsiteY8" fmla="*/ 39650 h 560366"/>
                <a:gd name="connsiteX9" fmla="*/ 139755 w 573142"/>
                <a:gd name="connsiteY9" fmla="*/ 6312 h 560366"/>
                <a:gd name="connsiteX10" fmla="*/ 273105 w 573142"/>
                <a:gd name="connsiteY10" fmla="*/ 11075 h 560366"/>
                <a:gd name="connsiteX11" fmla="*/ 477892 w 573142"/>
                <a:gd name="connsiteY11" fmla="*/ 115850 h 560366"/>
                <a:gd name="connsiteX12" fmla="*/ 558855 w 573142"/>
                <a:gd name="connsiteY12" fmla="*/ 144425 h 560366"/>
                <a:gd name="connsiteX13" fmla="*/ 573142 w 573142"/>
                <a:gd name="connsiteY13" fmla="*/ 353975 h 560366"/>
                <a:gd name="connsiteX0" fmla="*/ 573142 w 573142"/>
                <a:gd name="connsiteY0" fmla="*/ 353975 h 560366"/>
                <a:gd name="connsiteX1" fmla="*/ 430267 w 573142"/>
                <a:gd name="connsiteY1" fmla="*/ 344450 h 560366"/>
                <a:gd name="connsiteX2" fmla="*/ 239767 w 573142"/>
                <a:gd name="connsiteY2" fmla="*/ 382550 h 560366"/>
                <a:gd name="connsiteX3" fmla="*/ 196905 w 573142"/>
                <a:gd name="connsiteY3" fmla="*/ 530187 h 560366"/>
                <a:gd name="connsiteX4" fmla="*/ 39742 w 573142"/>
                <a:gd name="connsiteY4" fmla="*/ 549237 h 560366"/>
                <a:gd name="connsiteX5" fmla="*/ 58792 w 573142"/>
                <a:gd name="connsiteY5" fmla="*/ 396837 h 560366"/>
                <a:gd name="connsiteX6" fmla="*/ 134992 w 573142"/>
                <a:gd name="connsiteY6" fmla="*/ 258725 h 560366"/>
                <a:gd name="connsiteX7" fmla="*/ 20692 w 573142"/>
                <a:gd name="connsiteY7" fmla="*/ 177762 h 560366"/>
                <a:gd name="connsiteX8" fmla="*/ 11167 w 573142"/>
                <a:gd name="connsiteY8" fmla="*/ 39650 h 560366"/>
                <a:gd name="connsiteX9" fmla="*/ 139755 w 573142"/>
                <a:gd name="connsiteY9" fmla="*/ 6312 h 560366"/>
                <a:gd name="connsiteX10" fmla="*/ 273105 w 573142"/>
                <a:gd name="connsiteY10" fmla="*/ 11075 h 560366"/>
                <a:gd name="connsiteX11" fmla="*/ 477892 w 573142"/>
                <a:gd name="connsiteY11" fmla="*/ 115850 h 560366"/>
                <a:gd name="connsiteX12" fmla="*/ 558855 w 573142"/>
                <a:gd name="connsiteY12" fmla="*/ 144425 h 560366"/>
                <a:gd name="connsiteX13" fmla="*/ 573142 w 573142"/>
                <a:gd name="connsiteY13" fmla="*/ 353975 h 560366"/>
                <a:gd name="connsiteX0" fmla="*/ 573142 w 573142"/>
                <a:gd name="connsiteY0" fmla="*/ 352878 h 559269"/>
                <a:gd name="connsiteX1" fmla="*/ 430267 w 573142"/>
                <a:gd name="connsiteY1" fmla="*/ 343353 h 559269"/>
                <a:gd name="connsiteX2" fmla="*/ 239767 w 573142"/>
                <a:gd name="connsiteY2" fmla="*/ 381453 h 559269"/>
                <a:gd name="connsiteX3" fmla="*/ 196905 w 573142"/>
                <a:gd name="connsiteY3" fmla="*/ 529090 h 559269"/>
                <a:gd name="connsiteX4" fmla="*/ 39742 w 573142"/>
                <a:gd name="connsiteY4" fmla="*/ 548140 h 559269"/>
                <a:gd name="connsiteX5" fmla="*/ 58792 w 573142"/>
                <a:gd name="connsiteY5" fmla="*/ 395740 h 559269"/>
                <a:gd name="connsiteX6" fmla="*/ 134992 w 573142"/>
                <a:gd name="connsiteY6" fmla="*/ 257628 h 559269"/>
                <a:gd name="connsiteX7" fmla="*/ 20692 w 573142"/>
                <a:gd name="connsiteY7" fmla="*/ 176665 h 559269"/>
                <a:gd name="connsiteX8" fmla="*/ 11167 w 573142"/>
                <a:gd name="connsiteY8" fmla="*/ 38553 h 559269"/>
                <a:gd name="connsiteX9" fmla="*/ 139755 w 573142"/>
                <a:gd name="connsiteY9" fmla="*/ 5215 h 559269"/>
                <a:gd name="connsiteX10" fmla="*/ 273105 w 573142"/>
                <a:gd name="connsiteY10" fmla="*/ 9978 h 559269"/>
                <a:gd name="connsiteX11" fmla="*/ 437411 w 573142"/>
                <a:gd name="connsiteY11" fmla="*/ 98085 h 559269"/>
                <a:gd name="connsiteX12" fmla="*/ 558855 w 573142"/>
                <a:gd name="connsiteY12" fmla="*/ 143328 h 559269"/>
                <a:gd name="connsiteX13" fmla="*/ 573142 w 573142"/>
                <a:gd name="connsiteY13" fmla="*/ 352878 h 559269"/>
                <a:gd name="connsiteX0" fmla="*/ 570974 w 570974"/>
                <a:gd name="connsiteY0" fmla="*/ 352878 h 559269"/>
                <a:gd name="connsiteX1" fmla="*/ 428099 w 570974"/>
                <a:gd name="connsiteY1" fmla="*/ 343353 h 559269"/>
                <a:gd name="connsiteX2" fmla="*/ 237599 w 570974"/>
                <a:gd name="connsiteY2" fmla="*/ 381453 h 559269"/>
                <a:gd name="connsiteX3" fmla="*/ 194737 w 570974"/>
                <a:gd name="connsiteY3" fmla="*/ 529090 h 559269"/>
                <a:gd name="connsiteX4" fmla="*/ 37574 w 570974"/>
                <a:gd name="connsiteY4" fmla="*/ 548140 h 559269"/>
                <a:gd name="connsiteX5" fmla="*/ 56624 w 570974"/>
                <a:gd name="connsiteY5" fmla="*/ 395740 h 559269"/>
                <a:gd name="connsiteX6" fmla="*/ 80437 w 570974"/>
                <a:gd name="connsiteY6" fmla="*/ 276678 h 559269"/>
                <a:gd name="connsiteX7" fmla="*/ 18524 w 570974"/>
                <a:gd name="connsiteY7" fmla="*/ 176665 h 559269"/>
                <a:gd name="connsiteX8" fmla="*/ 8999 w 570974"/>
                <a:gd name="connsiteY8" fmla="*/ 38553 h 559269"/>
                <a:gd name="connsiteX9" fmla="*/ 137587 w 570974"/>
                <a:gd name="connsiteY9" fmla="*/ 5215 h 559269"/>
                <a:gd name="connsiteX10" fmla="*/ 270937 w 570974"/>
                <a:gd name="connsiteY10" fmla="*/ 9978 h 559269"/>
                <a:gd name="connsiteX11" fmla="*/ 435243 w 570974"/>
                <a:gd name="connsiteY11" fmla="*/ 98085 h 559269"/>
                <a:gd name="connsiteX12" fmla="*/ 556687 w 570974"/>
                <a:gd name="connsiteY12" fmla="*/ 143328 h 559269"/>
                <a:gd name="connsiteX13" fmla="*/ 570974 w 570974"/>
                <a:gd name="connsiteY13" fmla="*/ 352878 h 559269"/>
                <a:gd name="connsiteX0" fmla="*/ 554306 w 556687"/>
                <a:gd name="connsiteY0" fmla="*/ 355259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55259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387618 w 556687"/>
                <a:gd name="connsiteY1" fmla="*/ 340971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175"/>
                <a:gd name="connsiteX1" fmla="*/ 387618 w 556687"/>
                <a:gd name="connsiteY1" fmla="*/ 340971 h 559175"/>
                <a:gd name="connsiteX2" fmla="*/ 266174 w 556687"/>
                <a:gd name="connsiteY2" fmla="*/ 383834 h 559175"/>
                <a:gd name="connsiteX3" fmla="*/ 194737 w 556687"/>
                <a:gd name="connsiteY3" fmla="*/ 529090 h 559175"/>
                <a:gd name="connsiteX4" fmla="*/ 37574 w 556687"/>
                <a:gd name="connsiteY4" fmla="*/ 548140 h 559175"/>
                <a:gd name="connsiteX5" fmla="*/ 56624 w 556687"/>
                <a:gd name="connsiteY5" fmla="*/ 395740 h 559175"/>
                <a:gd name="connsiteX6" fmla="*/ 80437 w 556687"/>
                <a:gd name="connsiteY6" fmla="*/ 276678 h 559175"/>
                <a:gd name="connsiteX7" fmla="*/ 18524 w 556687"/>
                <a:gd name="connsiteY7" fmla="*/ 176665 h 559175"/>
                <a:gd name="connsiteX8" fmla="*/ 8999 w 556687"/>
                <a:gd name="connsiteY8" fmla="*/ 38553 h 559175"/>
                <a:gd name="connsiteX9" fmla="*/ 137587 w 556687"/>
                <a:gd name="connsiteY9" fmla="*/ 5215 h 559175"/>
                <a:gd name="connsiteX10" fmla="*/ 270937 w 556687"/>
                <a:gd name="connsiteY10" fmla="*/ 9978 h 559175"/>
                <a:gd name="connsiteX11" fmla="*/ 435243 w 556687"/>
                <a:gd name="connsiteY11" fmla="*/ 98085 h 559175"/>
                <a:gd name="connsiteX12" fmla="*/ 556687 w 556687"/>
                <a:gd name="connsiteY12" fmla="*/ 143328 h 559175"/>
                <a:gd name="connsiteX13" fmla="*/ 554306 w 556687"/>
                <a:gd name="connsiteY13" fmla="*/ 329065 h 559175"/>
                <a:gd name="connsiteX0" fmla="*/ 553810 w 556191"/>
                <a:gd name="connsiteY0" fmla="*/ 329065 h 559175"/>
                <a:gd name="connsiteX1" fmla="*/ 387122 w 556191"/>
                <a:gd name="connsiteY1" fmla="*/ 340971 h 559175"/>
                <a:gd name="connsiteX2" fmla="*/ 265678 w 556191"/>
                <a:gd name="connsiteY2" fmla="*/ 383834 h 559175"/>
                <a:gd name="connsiteX3" fmla="*/ 194241 w 556191"/>
                <a:gd name="connsiteY3" fmla="*/ 529090 h 559175"/>
                <a:gd name="connsiteX4" fmla="*/ 37078 w 556191"/>
                <a:gd name="connsiteY4" fmla="*/ 548140 h 559175"/>
                <a:gd name="connsiteX5" fmla="*/ 56128 w 556191"/>
                <a:gd name="connsiteY5" fmla="*/ 395740 h 559175"/>
                <a:gd name="connsiteX6" fmla="*/ 65654 w 556191"/>
                <a:gd name="connsiteY6" fmla="*/ 276678 h 559175"/>
                <a:gd name="connsiteX7" fmla="*/ 18028 w 556191"/>
                <a:gd name="connsiteY7" fmla="*/ 176665 h 559175"/>
                <a:gd name="connsiteX8" fmla="*/ 8503 w 556191"/>
                <a:gd name="connsiteY8" fmla="*/ 38553 h 559175"/>
                <a:gd name="connsiteX9" fmla="*/ 137091 w 556191"/>
                <a:gd name="connsiteY9" fmla="*/ 5215 h 559175"/>
                <a:gd name="connsiteX10" fmla="*/ 270441 w 556191"/>
                <a:gd name="connsiteY10" fmla="*/ 9978 h 559175"/>
                <a:gd name="connsiteX11" fmla="*/ 434747 w 556191"/>
                <a:gd name="connsiteY11" fmla="*/ 98085 h 559175"/>
                <a:gd name="connsiteX12" fmla="*/ 556191 w 556191"/>
                <a:gd name="connsiteY12" fmla="*/ 143328 h 559175"/>
                <a:gd name="connsiteX13" fmla="*/ 553810 w 556191"/>
                <a:gd name="connsiteY13" fmla="*/ 329065 h 55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6191" h="559175">
                  <a:moveTo>
                    <a:pt x="553810" y="329065"/>
                  </a:moveTo>
                  <a:cubicBezTo>
                    <a:pt x="503010" y="331446"/>
                    <a:pt x="435144" y="331843"/>
                    <a:pt x="387122" y="340971"/>
                  </a:cubicBezTo>
                  <a:cubicBezTo>
                    <a:pt x="339100" y="350099"/>
                    <a:pt x="297825" y="352481"/>
                    <a:pt x="265678" y="383834"/>
                  </a:cubicBezTo>
                  <a:cubicBezTo>
                    <a:pt x="233531" y="415187"/>
                    <a:pt x="232341" y="501706"/>
                    <a:pt x="194241" y="529090"/>
                  </a:cubicBezTo>
                  <a:cubicBezTo>
                    <a:pt x="156141" y="556474"/>
                    <a:pt x="60097" y="570365"/>
                    <a:pt x="37078" y="548140"/>
                  </a:cubicBezTo>
                  <a:cubicBezTo>
                    <a:pt x="14059" y="525915"/>
                    <a:pt x="51365" y="440984"/>
                    <a:pt x="56128" y="395740"/>
                  </a:cubicBezTo>
                  <a:cubicBezTo>
                    <a:pt x="60891" y="350496"/>
                    <a:pt x="72004" y="313190"/>
                    <a:pt x="65654" y="276678"/>
                  </a:cubicBezTo>
                  <a:cubicBezTo>
                    <a:pt x="59304" y="240166"/>
                    <a:pt x="27553" y="216353"/>
                    <a:pt x="18028" y="176665"/>
                  </a:cubicBezTo>
                  <a:cubicBezTo>
                    <a:pt x="8503" y="136978"/>
                    <a:pt x="-11341" y="67128"/>
                    <a:pt x="8503" y="38553"/>
                  </a:cubicBezTo>
                  <a:cubicBezTo>
                    <a:pt x="28347" y="9978"/>
                    <a:pt x="93435" y="9977"/>
                    <a:pt x="137091" y="5215"/>
                  </a:cubicBezTo>
                  <a:cubicBezTo>
                    <a:pt x="180747" y="453"/>
                    <a:pt x="220832" y="-5500"/>
                    <a:pt x="270441" y="9978"/>
                  </a:cubicBezTo>
                  <a:cubicBezTo>
                    <a:pt x="320050" y="25456"/>
                    <a:pt x="387122" y="75860"/>
                    <a:pt x="434747" y="98085"/>
                  </a:cubicBezTo>
                  <a:cubicBezTo>
                    <a:pt x="482372" y="120310"/>
                    <a:pt x="509360" y="124278"/>
                    <a:pt x="556191" y="143328"/>
                  </a:cubicBezTo>
                  <a:cubicBezTo>
                    <a:pt x="555397" y="213972"/>
                    <a:pt x="554604" y="258421"/>
                    <a:pt x="553810" y="329065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フリーフォーム 118"/>
            <p:cNvSpPr/>
            <p:nvPr/>
          </p:nvSpPr>
          <p:spPr>
            <a:xfrm>
              <a:off x="514344" y="2742010"/>
              <a:ext cx="75945" cy="247121"/>
            </a:xfrm>
            <a:custGeom>
              <a:avLst/>
              <a:gdLst>
                <a:gd name="connsiteX0" fmla="*/ 30962 w 75945"/>
                <a:gd name="connsiteY0" fmla="*/ 246459 h 247121"/>
                <a:gd name="connsiteX1" fmla="*/ 6 w 75945"/>
                <a:gd name="connsiteY1" fmla="*/ 179784 h 247121"/>
                <a:gd name="connsiteX2" fmla="*/ 28581 w 75945"/>
                <a:gd name="connsiteY2" fmla="*/ 8334 h 247121"/>
                <a:gd name="connsiteX3" fmla="*/ 73825 w 75945"/>
                <a:gd name="connsiteY3" fmla="*/ 39290 h 247121"/>
                <a:gd name="connsiteX4" fmla="*/ 69062 w 75945"/>
                <a:gd name="connsiteY4" fmla="*/ 148828 h 247121"/>
                <a:gd name="connsiteX5" fmla="*/ 73825 w 75945"/>
                <a:gd name="connsiteY5" fmla="*/ 210740 h 247121"/>
                <a:gd name="connsiteX6" fmla="*/ 30962 w 75945"/>
                <a:gd name="connsiteY6" fmla="*/ 246459 h 2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45" h="247121">
                  <a:moveTo>
                    <a:pt x="30962" y="246459"/>
                  </a:moveTo>
                  <a:cubicBezTo>
                    <a:pt x="18659" y="241300"/>
                    <a:pt x="403" y="219471"/>
                    <a:pt x="6" y="179784"/>
                  </a:cubicBezTo>
                  <a:cubicBezTo>
                    <a:pt x="-391" y="140097"/>
                    <a:pt x="16278" y="31750"/>
                    <a:pt x="28581" y="8334"/>
                  </a:cubicBezTo>
                  <a:cubicBezTo>
                    <a:pt x="40884" y="-15082"/>
                    <a:pt x="67078" y="15874"/>
                    <a:pt x="73825" y="39290"/>
                  </a:cubicBezTo>
                  <a:cubicBezTo>
                    <a:pt x="80572" y="62706"/>
                    <a:pt x="69062" y="120253"/>
                    <a:pt x="69062" y="148828"/>
                  </a:cubicBezTo>
                  <a:cubicBezTo>
                    <a:pt x="69062" y="177403"/>
                    <a:pt x="77794" y="196056"/>
                    <a:pt x="73825" y="210740"/>
                  </a:cubicBezTo>
                  <a:cubicBezTo>
                    <a:pt x="69856" y="225424"/>
                    <a:pt x="43265" y="251618"/>
                    <a:pt x="30962" y="246459"/>
                  </a:cubicBezTo>
                  <a:close/>
                </a:path>
              </a:pathLst>
            </a:custGeom>
            <a:noFill/>
            <a:ln w="38100">
              <a:solidFill>
                <a:srgbClr val="D83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162864" y="1866050"/>
            <a:ext cx="2577670" cy="2151181"/>
            <a:chOff x="-138718" y="1073079"/>
            <a:chExt cx="3268317" cy="2943114"/>
          </a:xfrm>
        </p:grpSpPr>
        <p:cxnSp>
          <p:nvCxnSpPr>
            <p:cNvPr id="49" name="直線矢印コネクタ 48"/>
            <p:cNvCxnSpPr/>
            <p:nvPr/>
          </p:nvCxnSpPr>
          <p:spPr>
            <a:xfrm flipV="1">
              <a:off x="366714" y="1073079"/>
              <a:ext cx="0" cy="2584521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2662804" y="3246752"/>
              <a:ext cx="466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-138718" y="1151230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>
              <a:off x="354807" y="3657600"/>
              <a:ext cx="2562901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グループ化 111"/>
          <p:cNvGrpSpPr/>
          <p:nvPr/>
        </p:nvGrpSpPr>
        <p:grpSpPr>
          <a:xfrm>
            <a:off x="807244" y="2185326"/>
            <a:ext cx="1493425" cy="1327657"/>
            <a:chOff x="659747" y="1873481"/>
            <a:chExt cx="1551256" cy="1465539"/>
          </a:xfrm>
        </p:grpSpPr>
        <p:grpSp>
          <p:nvGrpSpPr>
            <p:cNvPr id="120" name="グループ化 119"/>
            <p:cNvGrpSpPr/>
            <p:nvPr/>
          </p:nvGrpSpPr>
          <p:grpSpPr>
            <a:xfrm>
              <a:off x="659747" y="1873481"/>
              <a:ext cx="1551256" cy="1465539"/>
              <a:chOff x="3608078" y="1919256"/>
              <a:chExt cx="3259108" cy="3079017"/>
            </a:xfrm>
            <a:solidFill>
              <a:srgbClr val="00B050"/>
            </a:solidFill>
          </p:grpSpPr>
          <p:sp>
            <p:nvSpPr>
              <p:cNvPr id="129" name="円/楕円 128"/>
              <p:cNvSpPr/>
              <p:nvPr/>
            </p:nvSpPr>
            <p:spPr>
              <a:xfrm>
                <a:off x="4070733" y="3053689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4546960" y="295295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5307953" y="191925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6114372" y="192477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6631497" y="275773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4775687" y="474780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3608078" y="3592547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1" name="グループ化 120"/>
            <p:cNvGrpSpPr/>
            <p:nvPr/>
          </p:nvGrpSpPr>
          <p:grpSpPr>
            <a:xfrm>
              <a:off x="709768" y="1936421"/>
              <a:ext cx="1436599" cy="1343696"/>
              <a:chOff x="3713168" y="2051479"/>
              <a:chExt cx="3018220" cy="2823028"/>
            </a:xfrm>
          </p:grpSpPr>
          <p:cxnSp>
            <p:nvCxnSpPr>
              <p:cNvPr id="122" name="直線矢印コネクタ 121"/>
              <p:cNvCxnSpPr/>
              <p:nvPr/>
            </p:nvCxnSpPr>
            <p:spPr>
              <a:xfrm>
                <a:off x="4191411" y="3163827"/>
                <a:ext cx="144198" cy="3738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矢印コネクタ 122"/>
              <p:cNvCxnSpPr/>
              <p:nvPr/>
            </p:nvCxnSpPr>
            <p:spPr>
              <a:xfrm>
                <a:off x="4667638" y="3074137"/>
                <a:ext cx="300826" cy="22429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矢印コネクタ 123"/>
              <p:cNvCxnSpPr/>
              <p:nvPr/>
            </p:nvCxnSpPr>
            <p:spPr>
              <a:xfrm>
                <a:off x="5423435" y="2051481"/>
                <a:ext cx="318231" cy="24418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矢印コネクタ 124"/>
              <p:cNvCxnSpPr/>
              <p:nvPr/>
            </p:nvCxnSpPr>
            <p:spPr>
              <a:xfrm flipH="1">
                <a:off x="6030063" y="2051479"/>
                <a:ext cx="179005" cy="3237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矢印コネクタ 125"/>
              <p:cNvCxnSpPr/>
              <p:nvPr/>
            </p:nvCxnSpPr>
            <p:spPr>
              <a:xfrm flipH="1" flipV="1">
                <a:off x="6303768" y="2884439"/>
                <a:ext cx="4276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矢印コネクタ 126"/>
              <p:cNvCxnSpPr/>
              <p:nvPr/>
            </p:nvCxnSpPr>
            <p:spPr>
              <a:xfrm flipH="1" flipV="1">
                <a:off x="4818050" y="4489599"/>
                <a:ext cx="78314" cy="384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矢印コネクタ 127"/>
              <p:cNvCxnSpPr/>
              <p:nvPr/>
            </p:nvCxnSpPr>
            <p:spPr>
              <a:xfrm>
                <a:off x="3713168" y="3708206"/>
                <a:ext cx="36795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グループ化 152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54" name="正方形/長方形 153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endParaRPr lang="en-US" altLang="ja-JP" sz="2000" dirty="0"/>
            </a:p>
          </p:txBody>
        </p:sp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6" name="グループ化 155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57" name="Picture 4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Picture 6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グループ化 159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61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正方形/長方形 161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63" name="グループ化 162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64" name="正方形/長方形 163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/>
                <a:t>3. Intersection</a:t>
              </a:r>
              <a:endParaRPr lang="en-US" altLang="ja-JP" sz="2000" dirty="0"/>
            </a:p>
          </p:txBody>
        </p:sp>
        <p:pic>
          <p:nvPicPr>
            <p:cNvPr id="165" name="Picture 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正方形/長方形 165"/>
          <p:cNvSpPr/>
          <p:nvPr/>
        </p:nvSpPr>
        <p:spPr>
          <a:xfrm>
            <a:off x="4165903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-3977515" y="4692246"/>
            <a:ext cx="3123944" cy="5713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/>
              <a:t>Our new idea!!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47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3" y="1953431"/>
            <a:ext cx="1978217" cy="178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6"/>
          <a:stretch/>
        </p:blipFill>
        <p:spPr bwMode="auto">
          <a:xfrm>
            <a:off x="3772942" y="1371600"/>
            <a:ext cx="4700659" cy="401119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b="-16842"/>
          <a:stretch/>
        </p:blipFill>
        <p:spPr bwMode="auto">
          <a:xfrm>
            <a:off x="3753913" y="1371600"/>
            <a:ext cx="4700659" cy="482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" name="グループ化 89"/>
          <p:cNvGrpSpPr/>
          <p:nvPr/>
        </p:nvGrpSpPr>
        <p:grpSpPr>
          <a:xfrm>
            <a:off x="4921772" y="2830579"/>
            <a:ext cx="2337534" cy="1056865"/>
            <a:chOff x="4702968" y="2797967"/>
            <a:chExt cx="2659803" cy="1202580"/>
          </a:xfrm>
        </p:grpSpPr>
        <p:sp>
          <p:nvSpPr>
            <p:cNvPr id="91" name="フリーフォーム 90"/>
            <p:cNvSpPr/>
            <p:nvPr/>
          </p:nvSpPr>
          <p:spPr>
            <a:xfrm>
              <a:off x="6629351" y="2797967"/>
              <a:ext cx="733420" cy="976311"/>
            </a:xfrm>
            <a:custGeom>
              <a:avLst/>
              <a:gdLst>
                <a:gd name="connsiteX0" fmla="*/ 733425 w 733425"/>
                <a:gd name="connsiteY0" fmla="*/ 0 h 976312"/>
                <a:gd name="connsiteX1" fmla="*/ 654844 w 733425"/>
                <a:gd name="connsiteY1" fmla="*/ 233362 h 976312"/>
                <a:gd name="connsiteX2" fmla="*/ 469106 w 733425"/>
                <a:gd name="connsiteY2" fmla="*/ 454819 h 976312"/>
                <a:gd name="connsiteX3" fmla="*/ 392906 w 733425"/>
                <a:gd name="connsiteY3" fmla="*/ 588169 h 976312"/>
                <a:gd name="connsiteX4" fmla="*/ 228600 w 733425"/>
                <a:gd name="connsiteY4" fmla="*/ 731044 h 976312"/>
                <a:gd name="connsiteX5" fmla="*/ 114300 w 733425"/>
                <a:gd name="connsiteY5" fmla="*/ 876300 h 976312"/>
                <a:gd name="connsiteX6" fmla="*/ 100013 w 733425"/>
                <a:gd name="connsiteY6" fmla="*/ 926306 h 976312"/>
                <a:gd name="connsiteX7" fmla="*/ 0 w 733425"/>
                <a:gd name="connsiteY7" fmla="*/ 976312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425" h="976312">
                  <a:moveTo>
                    <a:pt x="733425" y="0"/>
                  </a:moveTo>
                  <a:cubicBezTo>
                    <a:pt x="716161" y="78779"/>
                    <a:pt x="698897" y="157559"/>
                    <a:pt x="654844" y="233362"/>
                  </a:cubicBezTo>
                  <a:cubicBezTo>
                    <a:pt x="610791" y="309165"/>
                    <a:pt x="512762" y="395685"/>
                    <a:pt x="469106" y="454819"/>
                  </a:cubicBezTo>
                  <a:cubicBezTo>
                    <a:pt x="425450" y="513954"/>
                    <a:pt x="432990" y="542132"/>
                    <a:pt x="392906" y="588169"/>
                  </a:cubicBezTo>
                  <a:cubicBezTo>
                    <a:pt x="352822" y="634206"/>
                    <a:pt x="275034" y="683022"/>
                    <a:pt x="228600" y="731044"/>
                  </a:cubicBezTo>
                  <a:cubicBezTo>
                    <a:pt x="182166" y="779066"/>
                    <a:pt x="135731" y="843756"/>
                    <a:pt x="114300" y="876300"/>
                  </a:cubicBezTo>
                  <a:cubicBezTo>
                    <a:pt x="92869" y="908844"/>
                    <a:pt x="119063" y="909637"/>
                    <a:pt x="100013" y="926306"/>
                  </a:cubicBezTo>
                  <a:cubicBezTo>
                    <a:pt x="80963" y="942975"/>
                    <a:pt x="40481" y="959643"/>
                    <a:pt x="0" y="976312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/>
            <p:cNvSpPr/>
            <p:nvPr/>
          </p:nvSpPr>
          <p:spPr>
            <a:xfrm>
              <a:off x="4862477" y="3898104"/>
              <a:ext cx="1407308" cy="102443"/>
            </a:xfrm>
            <a:custGeom>
              <a:avLst/>
              <a:gdLst>
                <a:gd name="connsiteX0" fmla="*/ 1402556 w 1402556"/>
                <a:gd name="connsiteY0" fmla="*/ 0 h 97681"/>
                <a:gd name="connsiteX1" fmla="*/ 1247775 w 1402556"/>
                <a:gd name="connsiteY1" fmla="*/ 59531 h 97681"/>
                <a:gd name="connsiteX2" fmla="*/ 881063 w 1402556"/>
                <a:gd name="connsiteY2" fmla="*/ 83344 h 97681"/>
                <a:gd name="connsiteX3" fmla="*/ 566738 w 1402556"/>
                <a:gd name="connsiteY3" fmla="*/ 97631 h 97681"/>
                <a:gd name="connsiteX4" fmla="*/ 280988 w 1402556"/>
                <a:gd name="connsiteY4" fmla="*/ 78581 h 97681"/>
                <a:gd name="connsiteX5" fmla="*/ 0 w 1402556"/>
                <a:gd name="connsiteY5" fmla="*/ 2381 h 97681"/>
                <a:gd name="connsiteX0" fmla="*/ 1407318 w 1407318"/>
                <a:gd name="connsiteY0" fmla="*/ 4763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18" h="102444">
                  <a:moveTo>
                    <a:pt x="1407318" y="21432"/>
                  </a:moveTo>
                  <a:cubicBezTo>
                    <a:pt x="1368622" y="27583"/>
                    <a:pt x="1339453" y="53181"/>
                    <a:pt x="1252537" y="64294"/>
                  </a:cubicBezTo>
                  <a:cubicBezTo>
                    <a:pt x="1165621" y="75407"/>
                    <a:pt x="999331" y="81757"/>
                    <a:pt x="885825" y="88107"/>
                  </a:cubicBezTo>
                  <a:cubicBezTo>
                    <a:pt x="772319" y="94457"/>
                    <a:pt x="671512" y="103188"/>
                    <a:pt x="571500" y="102394"/>
                  </a:cubicBezTo>
                  <a:cubicBezTo>
                    <a:pt x="471488" y="101600"/>
                    <a:pt x="381000" y="100410"/>
                    <a:pt x="285750" y="83344"/>
                  </a:cubicBezTo>
                  <a:cubicBezTo>
                    <a:pt x="190500" y="66278"/>
                    <a:pt x="93266" y="30162"/>
                    <a:pt x="0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フリーフォーム 92"/>
            <p:cNvSpPr/>
            <p:nvPr/>
          </p:nvSpPr>
          <p:spPr>
            <a:xfrm>
              <a:off x="4702968" y="3217070"/>
              <a:ext cx="61913" cy="345281"/>
            </a:xfrm>
            <a:custGeom>
              <a:avLst/>
              <a:gdLst>
                <a:gd name="connsiteX0" fmla="*/ 0 w 104049"/>
                <a:gd name="connsiteY0" fmla="*/ 424789 h 424789"/>
                <a:gd name="connsiteX1" fmla="*/ 28575 w 104049"/>
                <a:gd name="connsiteY1" fmla="*/ 308108 h 424789"/>
                <a:gd name="connsiteX2" fmla="*/ 16669 w 104049"/>
                <a:gd name="connsiteY2" fmla="*/ 160470 h 424789"/>
                <a:gd name="connsiteX3" fmla="*/ 100012 w 104049"/>
                <a:gd name="connsiteY3" fmla="*/ 10452 h 424789"/>
                <a:gd name="connsiteX4" fmla="*/ 83344 w 104049"/>
                <a:gd name="connsiteY4" fmla="*/ 24739 h 424789"/>
                <a:gd name="connsiteX0" fmla="*/ 0 w 83344"/>
                <a:gd name="connsiteY0" fmla="*/ 400050 h 400050"/>
                <a:gd name="connsiteX1" fmla="*/ 28575 w 83344"/>
                <a:gd name="connsiteY1" fmla="*/ 283369 h 400050"/>
                <a:gd name="connsiteX2" fmla="*/ 16669 w 83344"/>
                <a:gd name="connsiteY2" fmla="*/ 135731 h 400050"/>
                <a:gd name="connsiteX3" fmla="*/ 83344 w 83344"/>
                <a:gd name="connsiteY3" fmla="*/ 0 h 400050"/>
                <a:gd name="connsiteX0" fmla="*/ 0 w 61913"/>
                <a:gd name="connsiteY0" fmla="*/ 345281 h 345281"/>
                <a:gd name="connsiteX1" fmla="*/ 28575 w 61913"/>
                <a:gd name="connsiteY1" fmla="*/ 228600 h 345281"/>
                <a:gd name="connsiteX2" fmla="*/ 16669 w 61913"/>
                <a:gd name="connsiteY2" fmla="*/ 80962 h 345281"/>
                <a:gd name="connsiteX3" fmla="*/ 61913 w 61913"/>
                <a:gd name="connsiteY3" fmla="*/ 0 h 3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3" h="345281">
                  <a:moveTo>
                    <a:pt x="0" y="345281"/>
                  </a:moveTo>
                  <a:cubicBezTo>
                    <a:pt x="12898" y="308967"/>
                    <a:pt x="25797" y="272653"/>
                    <a:pt x="28575" y="228600"/>
                  </a:cubicBezTo>
                  <a:cubicBezTo>
                    <a:pt x="31353" y="184547"/>
                    <a:pt x="11113" y="119062"/>
                    <a:pt x="16669" y="80962"/>
                  </a:cubicBezTo>
                  <a:cubicBezTo>
                    <a:pt x="22225" y="42862"/>
                    <a:pt x="48023" y="28277"/>
                    <a:pt x="61913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0" name="フリーフォーム 109"/>
          <p:cNvSpPr/>
          <p:nvPr/>
        </p:nvSpPr>
        <p:spPr>
          <a:xfrm>
            <a:off x="846168" y="2177218"/>
            <a:ext cx="1403309" cy="1280418"/>
          </a:xfrm>
          <a:custGeom>
            <a:avLst/>
            <a:gdLst>
              <a:gd name="connsiteX0" fmla="*/ 3729138 w 4092892"/>
              <a:gd name="connsiteY0" fmla="*/ 599390 h 4014108"/>
              <a:gd name="connsiteX1" fmla="*/ 4029176 w 4092892"/>
              <a:gd name="connsiteY1" fmla="*/ 1032777 h 4014108"/>
              <a:gd name="connsiteX2" fmla="*/ 4067276 w 4092892"/>
              <a:gd name="connsiteY2" fmla="*/ 1442352 h 4014108"/>
              <a:gd name="connsiteX3" fmla="*/ 3719613 w 4092892"/>
              <a:gd name="connsiteY3" fmla="*/ 1870977 h 4014108"/>
              <a:gd name="connsiteX4" fmla="*/ 3367188 w 4092892"/>
              <a:gd name="connsiteY4" fmla="*/ 2228165 h 4014108"/>
              <a:gd name="connsiteX5" fmla="*/ 3219551 w 4092892"/>
              <a:gd name="connsiteY5" fmla="*/ 2518677 h 4014108"/>
              <a:gd name="connsiteX6" fmla="*/ 2829026 w 4092892"/>
              <a:gd name="connsiteY6" fmla="*/ 2880627 h 4014108"/>
              <a:gd name="connsiteX7" fmla="*/ 2729013 w 4092892"/>
              <a:gd name="connsiteY7" fmla="*/ 3056840 h 4014108"/>
              <a:gd name="connsiteX8" fmla="*/ 2614713 w 4092892"/>
              <a:gd name="connsiteY8" fmla="*/ 3385452 h 4014108"/>
              <a:gd name="connsiteX9" fmla="*/ 2395638 w 4092892"/>
              <a:gd name="connsiteY9" fmla="*/ 3575952 h 4014108"/>
              <a:gd name="connsiteX10" fmla="*/ 2162276 w 4092892"/>
              <a:gd name="connsiteY10" fmla="*/ 3604527 h 4014108"/>
              <a:gd name="connsiteX11" fmla="*/ 1833663 w 4092892"/>
              <a:gd name="connsiteY11" fmla="*/ 3875990 h 4014108"/>
              <a:gd name="connsiteX12" fmla="*/ 1595538 w 4092892"/>
              <a:gd name="connsiteY12" fmla="*/ 4014102 h 4014108"/>
              <a:gd name="connsiteX13" fmla="*/ 1224063 w 4092892"/>
              <a:gd name="connsiteY13" fmla="*/ 3871227 h 4014108"/>
              <a:gd name="connsiteX14" fmla="*/ 919263 w 4092892"/>
              <a:gd name="connsiteY14" fmla="*/ 3675965 h 4014108"/>
              <a:gd name="connsiteX15" fmla="*/ 676376 w 4092892"/>
              <a:gd name="connsiteY15" fmla="*/ 3518802 h 4014108"/>
              <a:gd name="connsiteX16" fmla="*/ 338238 w 4092892"/>
              <a:gd name="connsiteY16" fmla="*/ 3414027 h 4014108"/>
              <a:gd name="connsiteX17" fmla="*/ 71538 w 4092892"/>
              <a:gd name="connsiteY17" fmla="*/ 3209240 h 4014108"/>
              <a:gd name="connsiteX18" fmla="*/ 101 w 4092892"/>
              <a:gd name="connsiteY18" fmla="*/ 2842527 h 4014108"/>
              <a:gd name="connsiteX19" fmla="*/ 81063 w 4092892"/>
              <a:gd name="connsiteY19" fmla="*/ 2337702 h 4014108"/>
              <a:gd name="connsiteX20" fmla="*/ 214413 w 4092892"/>
              <a:gd name="connsiteY20" fmla="*/ 1913840 h 4014108"/>
              <a:gd name="connsiteX21" fmla="*/ 547788 w 4092892"/>
              <a:gd name="connsiteY21" fmla="*/ 1680477 h 4014108"/>
              <a:gd name="connsiteX22" fmla="*/ 1028801 w 4092892"/>
              <a:gd name="connsiteY22" fmla="*/ 1685240 h 4014108"/>
              <a:gd name="connsiteX23" fmla="*/ 1457426 w 4092892"/>
              <a:gd name="connsiteY23" fmla="*/ 1432827 h 4014108"/>
              <a:gd name="connsiteX24" fmla="*/ 1871763 w 4092892"/>
              <a:gd name="connsiteY24" fmla="*/ 847040 h 4014108"/>
              <a:gd name="connsiteX25" fmla="*/ 2028926 w 4092892"/>
              <a:gd name="connsiteY25" fmla="*/ 432702 h 4014108"/>
              <a:gd name="connsiteX26" fmla="*/ 2338488 w 4092892"/>
              <a:gd name="connsiteY26" fmla="*/ 104090 h 4014108"/>
              <a:gd name="connsiteX27" fmla="*/ 2362301 w 4092892"/>
              <a:gd name="connsiteY27" fmla="*/ 4077 h 4014108"/>
              <a:gd name="connsiteX28" fmla="*/ 2695676 w 4092892"/>
              <a:gd name="connsiteY28" fmla="*/ 18365 h 4014108"/>
              <a:gd name="connsiteX29" fmla="*/ 3095726 w 4092892"/>
              <a:gd name="connsiteY29" fmla="*/ 8840 h 4014108"/>
              <a:gd name="connsiteX30" fmla="*/ 3376713 w 4092892"/>
              <a:gd name="connsiteY30" fmla="*/ 156477 h 4014108"/>
              <a:gd name="connsiteX31" fmla="*/ 3729138 w 4092892"/>
              <a:gd name="connsiteY31" fmla="*/ 599390 h 4014108"/>
              <a:gd name="connsiteX0" fmla="*/ 3729138 w 4092892"/>
              <a:gd name="connsiteY0" fmla="*/ 600803 h 4015521"/>
              <a:gd name="connsiteX1" fmla="*/ 4029176 w 4092892"/>
              <a:gd name="connsiteY1" fmla="*/ 1034190 h 4015521"/>
              <a:gd name="connsiteX2" fmla="*/ 4067276 w 4092892"/>
              <a:gd name="connsiteY2" fmla="*/ 1443765 h 4015521"/>
              <a:gd name="connsiteX3" fmla="*/ 3719613 w 4092892"/>
              <a:gd name="connsiteY3" fmla="*/ 1872390 h 4015521"/>
              <a:gd name="connsiteX4" fmla="*/ 3367188 w 4092892"/>
              <a:gd name="connsiteY4" fmla="*/ 2229578 h 4015521"/>
              <a:gd name="connsiteX5" fmla="*/ 3219551 w 4092892"/>
              <a:gd name="connsiteY5" fmla="*/ 2520090 h 4015521"/>
              <a:gd name="connsiteX6" fmla="*/ 2829026 w 4092892"/>
              <a:gd name="connsiteY6" fmla="*/ 2882040 h 4015521"/>
              <a:gd name="connsiteX7" fmla="*/ 2729013 w 4092892"/>
              <a:gd name="connsiteY7" fmla="*/ 3058253 h 4015521"/>
              <a:gd name="connsiteX8" fmla="*/ 2614713 w 4092892"/>
              <a:gd name="connsiteY8" fmla="*/ 3386865 h 4015521"/>
              <a:gd name="connsiteX9" fmla="*/ 2395638 w 4092892"/>
              <a:gd name="connsiteY9" fmla="*/ 3577365 h 4015521"/>
              <a:gd name="connsiteX10" fmla="*/ 2162276 w 4092892"/>
              <a:gd name="connsiteY10" fmla="*/ 3605940 h 4015521"/>
              <a:gd name="connsiteX11" fmla="*/ 1833663 w 4092892"/>
              <a:gd name="connsiteY11" fmla="*/ 3877403 h 4015521"/>
              <a:gd name="connsiteX12" fmla="*/ 1595538 w 4092892"/>
              <a:gd name="connsiteY12" fmla="*/ 4015515 h 4015521"/>
              <a:gd name="connsiteX13" fmla="*/ 1224063 w 4092892"/>
              <a:gd name="connsiteY13" fmla="*/ 3872640 h 4015521"/>
              <a:gd name="connsiteX14" fmla="*/ 919263 w 4092892"/>
              <a:gd name="connsiteY14" fmla="*/ 3677378 h 4015521"/>
              <a:gd name="connsiteX15" fmla="*/ 676376 w 4092892"/>
              <a:gd name="connsiteY15" fmla="*/ 3520215 h 4015521"/>
              <a:gd name="connsiteX16" fmla="*/ 338238 w 4092892"/>
              <a:gd name="connsiteY16" fmla="*/ 3415440 h 4015521"/>
              <a:gd name="connsiteX17" fmla="*/ 71538 w 4092892"/>
              <a:gd name="connsiteY17" fmla="*/ 3210653 h 4015521"/>
              <a:gd name="connsiteX18" fmla="*/ 101 w 4092892"/>
              <a:gd name="connsiteY18" fmla="*/ 2843940 h 4015521"/>
              <a:gd name="connsiteX19" fmla="*/ 81063 w 4092892"/>
              <a:gd name="connsiteY19" fmla="*/ 2339115 h 4015521"/>
              <a:gd name="connsiteX20" fmla="*/ 214413 w 4092892"/>
              <a:gd name="connsiteY20" fmla="*/ 1915253 h 4015521"/>
              <a:gd name="connsiteX21" fmla="*/ 547788 w 4092892"/>
              <a:gd name="connsiteY21" fmla="*/ 1681890 h 4015521"/>
              <a:gd name="connsiteX22" fmla="*/ 1028801 w 4092892"/>
              <a:gd name="connsiteY22" fmla="*/ 1686653 h 4015521"/>
              <a:gd name="connsiteX23" fmla="*/ 1457426 w 4092892"/>
              <a:gd name="connsiteY23" fmla="*/ 1434240 h 4015521"/>
              <a:gd name="connsiteX24" fmla="*/ 1871763 w 4092892"/>
              <a:gd name="connsiteY24" fmla="*/ 848453 h 4015521"/>
              <a:gd name="connsiteX25" fmla="*/ 2028926 w 4092892"/>
              <a:gd name="connsiteY25" fmla="*/ 434115 h 4015521"/>
              <a:gd name="connsiteX26" fmla="*/ 2307532 w 4092892"/>
              <a:gd name="connsiteY26" fmla="*/ 126934 h 4015521"/>
              <a:gd name="connsiteX27" fmla="*/ 2362301 w 4092892"/>
              <a:gd name="connsiteY27" fmla="*/ 5490 h 4015521"/>
              <a:gd name="connsiteX28" fmla="*/ 2695676 w 4092892"/>
              <a:gd name="connsiteY28" fmla="*/ 19778 h 4015521"/>
              <a:gd name="connsiteX29" fmla="*/ 3095726 w 4092892"/>
              <a:gd name="connsiteY29" fmla="*/ 10253 h 4015521"/>
              <a:gd name="connsiteX30" fmla="*/ 3376713 w 4092892"/>
              <a:gd name="connsiteY30" fmla="*/ 157890 h 4015521"/>
              <a:gd name="connsiteX31" fmla="*/ 3729138 w 4092892"/>
              <a:gd name="connsiteY31" fmla="*/ 600803 h 4015521"/>
              <a:gd name="connsiteX0" fmla="*/ 3729138 w 4092892"/>
              <a:gd name="connsiteY0" fmla="*/ 617091 h 4031809"/>
              <a:gd name="connsiteX1" fmla="*/ 4029176 w 4092892"/>
              <a:gd name="connsiteY1" fmla="*/ 1050478 h 4031809"/>
              <a:gd name="connsiteX2" fmla="*/ 4067276 w 4092892"/>
              <a:gd name="connsiteY2" fmla="*/ 1460053 h 4031809"/>
              <a:gd name="connsiteX3" fmla="*/ 3719613 w 4092892"/>
              <a:gd name="connsiteY3" fmla="*/ 1888678 h 4031809"/>
              <a:gd name="connsiteX4" fmla="*/ 3367188 w 4092892"/>
              <a:gd name="connsiteY4" fmla="*/ 2245866 h 4031809"/>
              <a:gd name="connsiteX5" fmla="*/ 3219551 w 4092892"/>
              <a:gd name="connsiteY5" fmla="*/ 2536378 h 4031809"/>
              <a:gd name="connsiteX6" fmla="*/ 2829026 w 4092892"/>
              <a:gd name="connsiteY6" fmla="*/ 2898328 h 4031809"/>
              <a:gd name="connsiteX7" fmla="*/ 2729013 w 4092892"/>
              <a:gd name="connsiteY7" fmla="*/ 3074541 h 4031809"/>
              <a:gd name="connsiteX8" fmla="*/ 2614713 w 4092892"/>
              <a:gd name="connsiteY8" fmla="*/ 3403153 h 4031809"/>
              <a:gd name="connsiteX9" fmla="*/ 2395638 w 4092892"/>
              <a:gd name="connsiteY9" fmla="*/ 3593653 h 4031809"/>
              <a:gd name="connsiteX10" fmla="*/ 2162276 w 4092892"/>
              <a:gd name="connsiteY10" fmla="*/ 3622228 h 4031809"/>
              <a:gd name="connsiteX11" fmla="*/ 1833663 w 4092892"/>
              <a:gd name="connsiteY11" fmla="*/ 3893691 h 4031809"/>
              <a:gd name="connsiteX12" fmla="*/ 1595538 w 4092892"/>
              <a:gd name="connsiteY12" fmla="*/ 4031803 h 4031809"/>
              <a:gd name="connsiteX13" fmla="*/ 1224063 w 4092892"/>
              <a:gd name="connsiteY13" fmla="*/ 3888928 h 4031809"/>
              <a:gd name="connsiteX14" fmla="*/ 919263 w 4092892"/>
              <a:gd name="connsiteY14" fmla="*/ 3693666 h 4031809"/>
              <a:gd name="connsiteX15" fmla="*/ 676376 w 4092892"/>
              <a:gd name="connsiteY15" fmla="*/ 3536503 h 4031809"/>
              <a:gd name="connsiteX16" fmla="*/ 338238 w 4092892"/>
              <a:gd name="connsiteY16" fmla="*/ 3431728 h 4031809"/>
              <a:gd name="connsiteX17" fmla="*/ 71538 w 4092892"/>
              <a:gd name="connsiteY17" fmla="*/ 3226941 h 4031809"/>
              <a:gd name="connsiteX18" fmla="*/ 101 w 4092892"/>
              <a:gd name="connsiteY18" fmla="*/ 2860228 h 4031809"/>
              <a:gd name="connsiteX19" fmla="*/ 81063 w 4092892"/>
              <a:gd name="connsiteY19" fmla="*/ 2355403 h 4031809"/>
              <a:gd name="connsiteX20" fmla="*/ 214413 w 4092892"/>
              <a:gd name="connsiteY20" fmla="*/ 1931541 h 4031809"/>
              <a:gd name="connsiteX21" fmla="*/ 547788 w 4092892"/>
              <a:gd name="connsiteY21" fmla="*/ 1698178 h 4031809"/>
              <a:gd name="connsiteX22" fmla="*/ 1028801 w 4092892"/>
              <a:gd name="connsiteY22" fmla="*/ 1702941 h 4031809"/>
              <a:gd name="connsiteX23" fmla="*/ 1457426 w 4092892"/>
              <a:gd name="connsiteY23" fmla="*/ 1450528 h 4031809"/>
              <a:gd name="connsiteX24" fmla="*/ 1871763 w 4092892"/>
              <a:gd name="connsiteY24" fmla="*/ 864741 h 4031809"/>
              <a:gd name="connsiteX25" fmla="*/ 2028926 w 4092892"/>
              <a:gd name="connsiteY25" fmla="*/ 450403 h 4031809"/>
              <a:gd name="connsiteX26" fmla="*/ 2307532 w 4092892"/>
              <a:gd name="connsiteY26" fmla="*/ 143222 h 4031809"/>
              <a:gd name="connsiteX27" fmla="*/ 2362301 w 4092892"/>
              <a:gd name="connsiteY27" fmla="*/ 21778 h 4031809"/>
              <a:gd name="connsiteX28" fmla="*/ 2695676 w 4092892"/>
              <a:gd name="connsiteY28" fmla="*/ 36066 h 4031809"/>
              <a:gd name="connsiteX29" fmla="*/ 3095726 w 4092892"/>
              <a:gd name="connsiteY29" fmla="*/ 26541 h 4031809"/>
              <a:gd name="connsiteX30" fmla="*/ 3376713 w 4092892"/>
              <a:gd name="connsiteY30" fmla="*/ 174178 h 4031809"/>
              <a:gd name="connsiteX31" fmla="*/ 3729138 w 4092892"/>
              <a:gd name="connsiteY31" fmla="*/ 617091 h 4031809"/>
              <a:gd name="connsiteX0" fmla="*/ 3729138 w 4092892"/>
              <a:gd name="connsiteY0" fmla="*/ 602752 h 4017470"/>
              <a:gd name="connsiteX1" fmla="*/ 4029176 w 4092892"/>
              <a:gd name="connsiteY1" fmla="*/ 1036139 h 4017470"/>
              <a:gd name="connsiteX2" fmla="*/ 4067276 w 4092892"/>
              <a:gd name="connsiteY2" fmla="*/ 1445714 h 4017470"/>
              <a:gd name="connsiteX3" fmla="*/ 3719613 w 4092892"/>
              <a:gd name="connsiteY3" fmla="*/ 1874339 h 4017470"/>
              <a:gd name="connsiteX4" fmla="*/ 3367188 w 4092892"/>
              <a:gd name="connsiteY4" fmla="*/ 2231527 h 4017470"/>
              <a:gd name="connsiteX5" fmla="*/ 3219551 w 4092892"/>
              <a:gd name="connsiteY5" fmla="*/ 2522039 h 4017470"/>
              <a:gd name="connsiteX6" fmla="*/ 2829026 w 4092892"/>
              <a:gd name="connsiteY6" fmla="*/ 2883989 h 4017470"/>
              <a:gd name="connsiteX7" fmla="*/ 2729013 w 4092892"/>
              <a:gd name="connsiteY7" fmla="*/ 3060202 h 4017470"/>
              <a:gd name="connsiteX8" fmla="*/ 2614713 w 4092892"/>
              <a:gd name="connsiteY8" fmla="*/ 3388814 h 4017470"/>
              <a:gd name="connsiteX9" fmla="*/ 2395638 w 4092892"/>
              <a:gd name="connsiteY9" fmla="*/ 3579314 h 4017470"/>
              <a:gd name="connsiteX10" fmla="*/ 2162276 w 4092892"/>
              <a:gd name="connsiteY10" fmla="*/ 3607889 h 4017470"/>
              <a:gd name="connsiteX11" fmla="*/ 1833663 w 4092892"/>
              <a:gd name="connsiteY11" fmla="*/ 3879352 h 4017470"/>
              <a:gd name="connsiteX12" fmla="*/ 1595538 w 4092892"/>
              <a:gd name="connsiteY12" fmla="*/ 4017464 h 4017470"/>
              <a:gd name="connsiteX13" fmla="*/ 1224063 w 4092892"/>
              <a:gd name="connsiteY13" fmla="*/ 3874589 h 4017470"/>
              <a:gd name="connsiteX14" fmla="*/ 919263 w 4092892"/>
              <a:gd name="connsiteY14" fmla="*/ 3679327 h 4017470"/>
              <a:gd name="connsiteX15" fmla="*/ 676376 w 4092892"/>
              <a:gd name="connsiteY15" fmla="*/ 3522164 h 4017470"/>
              <a:gd name="connsiteX16" fmla="*/ 338238 w 4092892"/>
              <a:gd name="connsiteY16" fmla="*/ 3417389 h 4017470"/>
              <a:gd name="connsiteX17" fmla="*/ 71538 w 4092892"/>
              <a:gd name="connsiteY17" fmla="*/ 3212602 h 4017470"/>
              <a:gd name="connsiteX18" fmla="*/ 101 w 4092892"/>
              <a:gd name="connsiteY18" fmla="*/ 2845889 h 4017470"/>
              <a:gd name="connsiteX19" fmla="*/ 81063 w 4092892"/>
              <a:gd name="connsiteY19" fmla="*/ 2341064 h 4017470"/>
              <a:gd name="connsiteX20" fmla="*/ 214413 w 4092892"/>
              <a:gd name="connsiteY20" fmla="*/ 1917202 h 4017470"/>
              <a:gd name="connsiteX21" fmla="*/ 547788 w 4092892"/>
              <a:gd name="connsiteY21" fmla="*/ 1683839 h 4017470"/>
              <a:gd name="connsiteX22" fmla="*/ 1028801 w 4092892"/>
              <a:gd name="connsiteY22" fmla="*/ 1688602 h 4017470"/>
              <a:gd name="connsiteX23" fmla="*/ 1457426 w 4092892"/>
              <a:gd name="connsiteY23" fmla="*/ 1436189 h 4017470"/>
              <a:gd name="connsiteX24" fmla="*/ 1871763 w 4092892"/>
              <a:gd name="connsiteY24" fmla="*/ 850402 h 4017470"/>
              <a:gd name="connsiteX25" fmla="*/ 2028926 w 4092892"/>
              <a:gd name="connsiteY25" fmla="*/ 436064 h 4017470"/>
              <a:gd name="connsiteX26" fmla="*/ 2307532 w 4092892"/>
              <a:gd name="connsiteY26" fmla="*/ 128883 h 4017470"/>
              <a:gd name="connsiteX27" fmla="*/ 2362301 w 4092892"/>
              <a:gd name="connsiteY27" fmla="*/ 7439 h 4017470"/>
              <a:gd name="connsiteX28" fmla="*/ 2695676 w 4092892"/>
              <a:gd name="connsiteY28" fmla="*/ 21727 h 4017470"/>
              <a:gd name="connsiteX29" fmla="*/ 3095726 w 4092892"/>
              <a:gd name="connsiteY29" fmla="*/ 12202 h 4017470"/>
              <a:gd name="connsiteX30" fmla="*/ 3376713 w 4092892"/>
              <a:gd name="connsiteY30" fmla="*/ 159839 h 4017470"/>
              <a:gd name="connsiteX31" fmla="*/ 3729138 w 4092892"/>
              <a:gd name="connsiteY31" fmla="*/ 602752 h 4017470"/>
              <a:gd name="connsiteX0" fmla="*/ 3729138 w 4092892"/>
              <a:gd name="connsiteY0" fmla="*/ 615010 h 4029728"/>
              <a:gd name="connsiteX1" fmla="*/ 4029176 w 4092892"/>
              <a:gd name="connsiteY1" fmla="*/ 1048397 h 4029728"/>
              <a:gd name="connsiteX2" fmla="*/ 4067276 w 4092892"/>
              <a:gd name="connsiteY2" fmla="*/ 1457972 h 4029728"/>
              <a:gd name="connsiteX3" fmla="*/ 3719613 w 4092892"/>
              <a:gd name="connsiteY3" fmla="*/ 1886597 h 4029728"/>
              <a:gd name="connsiteX4" fmla="*/ 3367188 w 4092892"/>
              <a:gd name="connsiteY4" fmla="*/ 2243785 h 4029728"/>
              <a:gd name="connsiteX5" fmla="*/ 3219551 w 4092892"/>
              <a:gd name="connsiteY5" fmla="*/ 2534297 h 4029728"/>
              <a:gd name="connsiteX6" fmla="*/ 2829026 w 4092892"/>
              <a:gd name="connsiteY6" fmla="*/ 2896247 h 4029728"/>
              <a:gd name="connsiteX7" fmla="*/ 2729013 w 4092892"/>
              <a:gd name="connsiteY7" fmla="*/ 3072460 h 4029728"/>
              <a:gd name="connsiteX8" fmla="*/ 2614713 w 4092892"/>
              <a:gd name="connsiteY8" fmla="*/ 3401072 h 4029728"/>
              <a:gd name="connsiteX9" fmla="*/ 2395638 w 4092892"/>
              <a:gd name="connsiteY9" fmla="*/ 3591572 h 4029728"/>
              <a:gd name="connsiteX10" fmla="*/ 2162276 w 4092892"/>
              <a:gd name="connsiteY10" fmla="*/ 3620147 h 4029728"/>
              <a:gd name="connsiteX11" fmla="*/ 1833663 w 4092892"/>
              <a:gd name="connsiteY11" fmla="*/ 3891610 h 4029728"/>
              <a:gd name="connsiteX12" fmla="*/ 1595538 w 4092892"/>
              <a:gd name="connsiteY12" fmla="*/ 4029722 h 4029728"/>
              <a:gd name="connsiteX13" fmla="*/ 1224063 w 4092892"/>
              <a:gd name="connsiteY13" fmla="*/ 3886847 h 4029728"/>
              <a:gd name="connsiteX14" fmla="*/ 919263 w 4092892"/>
              <a:gd name="connsiteY14" fmla="*/ 3691585 h 4029728"/>
              <a:gd name="connsiteX15" fmla="*/ 676376 w 4092892"/>
              <a:gd name="connsiteY15" fmla="*/ 3534422 h 4029728"/>
              <a:gd name="connsiteX16" fmla="*/ 338238 w 4092892"/>
              <a:gd name="connsiteY16" fmla="*/ 3429647 h 4029728"/>
              <a:gd name="connsiteX17" fmla="*/ 71538 w 4092892"/>
              <a:gd name="connsiteY17" fmla="*/ 3224860 h 4029728"/>
              <a:gd name="connsiteX18" fmla="*/ 101 w 4092892"/>
              <a:gd name="connsiteY18" fmla="*/ 2858147 h 4029728"/>
              <a:gd name="connsiteX19" fmla="*/ 81063 w 4092892"/>
              <a:gd name="connsiteY19" fmla="*/ 2353322 h 4029728"/>
              <a:gd name="connsiteX20" fmla="*/ 214413 w 4092892"/>
              <a:gd name="connsiteY20" fmla="*/ 1929460 h 4029728"/>
              <a:gd name="connsiteX21" fmla="*/ 547788 w 4092892"/>
              <a:gd name="connsiteY21" fmla="*/ 1696097 h 4029728"/>
              <a:gd name="connsiteX22" fmla="*/ 1028801 w 4092892"/>
              <a:gd name="connsiteY22" fmla="*/ 1700860 h 4029728"/>
              <a:gd name="connsiteX23" fmla="*/ 1457426 w 4092892"/>
              <a:gd name="connsiteY23" fmla="*/ 1448447 h 4029728"/>
              <a:gd name="connsiteX24" fmla="*/ 1871763 w 4092892"/>
              <a:gd name="connsiteY24" fmla="*/ 862660 h 4029728"/>
              <a:gd name="connsiteX25" fmla="*/ 2028926 w 4092892"/>
              <a:gd name="connsiteY25" fmla="*/ 448322 h 4029728"/>
              <a:gd name="connsiteX26" fmla="*/ 2307532 w 4092892"/>
              <a:gd name="connsiteY26" fmla="*/ 141141 h 4029728"/>
              <a:gd name="connsiteX27" fmla="*/ 2362301 w 4092892"/>
              <a:gd name="connsiteY27" fmla="*/ 19697 h 4029728"/>
              <a:gd name="connsiteX28" fmla="*/ 2695676 w 4092892"/>
              <a:gd name="connsiteY28" fmla="*/ 33985 h 4029728"/>
              <a:gd name="connsiteX29" fmla="*/ 3095726 w 4092892"/>
              <a:gd name="connsiteY29" fmla="*/ 24460 h 4029728"/>
              <a:gd name="connsiteX30" fmla="*/ 3376713 w 4092892"/>
              <a:gd name="connsiteY30" fmla="*/ 172097 h 4029728"/>
              <a:gd name="connsiteX31" fmla="*/ 3729138 w 4092892"/>
              <a:gd name="connsiteY31" fmla="*/ 615010 h 4029728"/>
              <a:gd name="connsiteX0" fmla="*/ 3729138 w 4092892"/>
              <a:gd name="connsiteY0" fmla="*/ 609132 h 4023850"/>
              <a:gd name="connsiteX1" fmla="*/ 4029176 w 4092892"/>
              <a:gd name="connsiteY1" fmla="*/ 1042519 h 4023850"/>
              <a:gd name="connsiteX2" fmla="*/ 4067276 w 4092892"/>
              <a:gd name="connsiteY2" fmla="*/ 1452094 h 4023850"/>
              <a:gd name="connsiteX3" fmla="*/ 3719613 w 4092892"/>
              <a:gd name="connsiteY3" fmla="*/ 1880719 h 4023850"/>
              <a:gd name="connsiteX4" fmla="*/ 3367188 w 4092892"/>
              <a:gd name="connsiteY4" fmla="*/ 2237907 h 4023850"/>
              <a:gd name="connsiteX5" fmla="*/ 3219551 w 4092892"/>
              <a:gd name="connsiteY5" fmla="*/ 2528419 h 4023850"/>
              <a:gd name="connsiteX6" fmla="*/ 2829026 w 4092892"/>
              <a:gd name="connsiteY6" fmla="*/ 2890369 h 4023850"/>
              <a:gd name="connsiteX7" fmla="*/ 2729013 w 4092892"/>
              <a:gd name="connsiteY7" fmla="*/ 3066582 h 4023850"/>
              <a:gd name="connsiteX8" fmla="*/ 2614713 w 4092892"/>
              <a:gd name="connsiteY8" fmla="*/ 3395194 h 4023850"/>
              <a:gd name="connsiteX9" fmla="*/ 2395638 w 4092892"/>
              <a:gd name="connsiteY9" fmla="*/ 3585694 h 4023850"/>
              <a:gd name="connsiteX10" fmla="*/ 2162276 w 4092892"/>
              <a:gd name="connsiteY10" fmla="*/ 3614269 h 4023850"/>
              <a:gd name="connsiteX11" fmla="*/ 1833663 w 4092892"/>
              <a:gd name="connsiteY11" fmla="*/ 3885732 h 4023850"/>
              <a:gd name="connsiteX12" fmla="*/ 1595538 w 4092892"/>
              <a:gd name="connsiteY12" fmla="*/ 4023844 h 4023850"/>
              <a:gd name="connsiteX13" fmla="*/ 1224063 w 4092892"/>
              <a:gd name="connsiteY13" fmla="*/ 3880969 h 4023850"/>
              <a:gd name="connsiteX14" fmla="*/ 919263 w 4092892"/>
              <a:gd name="connsiteY14" fmla="*/ 3685707 h 4023850"/>
              <a:gd name="connsiteX15" fmla="*/ 676376 w 4092892"/>
              <a:gd name="connsiteY15" fmla="*/ 3528544 h 4023850"/>
              <a:gd name="connsiteX16" fmla="*/ 338238 w 4092892"/>
              <a:gd name="connsiteY16" fmla="*/ 3423769 h 4023850"/>
              <a:gd name="connsiteX17" fmla="*/ 71538 w 4092892"/>
              <a:gd name="connsiteY17" fmla="*/ 3218982 h 4023850"/>
              <a:gd name="connsiteX18" fmla="*/ 101 w 4092892"/>
              <a:gd name="connsiteY18" fmla="*/ 2852269 h 4023850"/>
              <a:gd name="connsiteX19" fmla="*/ 81063 w 4092892"/>
              <a:gd name="connsiteY19" fmla="*/ 2347444 h 4023850"/>
              <a:gd name="connsiteX20" fmla="*/ 214413 w 4092892"/>
              <a:gd name="connsiteY20" fmla="*/ 1923582 h 4023850"/>
              <a:gd name="connsiteX21" fmla="*/ 547788 w 4092892"/>
              <a:gd name="connsiteY21" fmla="*/ 1690219 h 4023850"/>
              <a:gd name="connsiteX22" fmla="*/ 1028801 w 4092892"/>
              <a:gd name="connsiteY22" fmla="*/ 1694982 h 4023850"/>
              <a:gd name="connsiteX23" fmla="*/ 1457426 w 4092892"/>
              <a:gd name="connsiteY23" fmla="*/ 1442569 h 4023850"/>
              <a:gd name="connsiteX24" fmla="*/ 1871763 w 4092892"/>
              <a:gd name="connsiteY24" fmla="*/ 856782 h 4023850"/>
              <a:gd name="connsiteX25" fmla="*/ 2028926 w 4092892"/>
              <a:gd name="connsiteY25" fmla="*/ 442444 h 4023850"/>
              <a:gd name="connsiteX26" fmla="*/ 2307532 w 4092892"/>
              <a:gd name="connsiteY26" fmla="*/ 135263 h 4023850"/>
              <a:gd name="connsiteX27" fmla="*/ 2355157 w 4092892"/>
              <a:gd name="connsiteY27" fmla="*/ 20963 h 4023850"/>
              <a:gd name="connsiteX28" fmla="*/ 2695676 w 4092892"/>
              <a:gd name="connsiteY28" fmla="*/ 28107 h 4023850"/>
              <a:gd name="connsiteX29" fmla="*/ 3095726 w 4092892"/>
              <a:gd name="connsiteY29" fmla="*/ 18582 h 4023850"/>
              <a:gd name="connsiteX30" fmla="*/ 3376713 w 4092892"/>
              <a:gd name="connsiteY30" fmla="*/ 166219 h 4023850"/>
              <a:gd name="connsiteX31" fmla="*/ 3729138 w 4092892"/>
              <a:gd name="connsiteY31" fmla="*/ 609132 h 4023850"/>
              <a:gd name="connsiteX0" fmla="*/ 3729138 w 4092892"/>
              <a:gd name="connsiteY0" fmla="*/ 599425 h 4014143"/>
              <a:gd name="connsiteX1" fmla="*/ 4029176 w 4092892"/>
              <a:gd name="connsiteY1" fmla="*/ 1032812 h 4014143"/>
              <a:gd name="connsiteX2" fmla="*/ 4067276 w 4092892"/>
              <a:gd name="connsiteY2" fmla="*/ 1442387 h 4014143"/>
              <a:gd name="connsiteX3" fmla="*/ 3719613 w 4092892"/>
              <a:gd name="connsiteY3" fmla="*/ 1871012 h 4014143"/>
              <a:gd name="connsiteX4" fmla="*/ 3367188 w 4092892"/>
              <a:gd name="connsiteY4" fmla="*/ 2228200 h 4014143"/>
              <a:gd name="connsiteX5" fmla="*/ 3219551 w 4092892"/>
              <a:gd name="connsiteY5" fmla="*/ 2518712 h 4014143"/>
              <a:gd name="connsiteX6" fmla="*/ 2829026 w 4092892"/>
              <a:gd name="connsiteY6" fmla="*/ 2880662 h 4014143"/>
              <a:gd name="connsiteX7" fmla="*/ 2729013 w 4092892"/>
              <a:gd name="connsiteY7" fmla="*/ 3056875 h 4014143"/>
              <a:gd name="connsiteX8" fmla="*/ 2614713 w 4092892"/>
              <a:gd name="connsiteY8" fmla="*/ 3385487 h 4014143"/>
              <a:gd name="connsiteX9" fmla="*/ 2395638 w 4092892"/>
              <a:gd name="connsiteY9" fmla="*/ 3575987 h 4014143"/>
              <a:gd name="connsiteX10" fmla="*/ 2162276 w 4092892"/>
              <a:gd name="connsiteY10" fmla="*/ 3604562 h 4014143"/>
              <a:gd name="connsiteX11" fmla="*/ 1833663 w 4092892"/>
              <a:gd name="connsiteY11" fmla="*/ 3876025 h 4014143"/>
              <a:gd name="connsiteX12" fmla="*/ 1595538 w 4092892"/>
              <a:gd name="connsiteY12" fmla="*/ 4014137 h 4014143"/>
              <a:gd name="connsiteX13" fmla="*/ 1224063 w 4092892"/>
              <a:gd name="connsiteY13" fmla="*/ 3871262 h 4014143"/>
              <a:gd name="connsiteX14" fmla="*/ 919263 w 4092892"/>
              <a:gd name="connsiteY14" fmla="*/ 3676000 h 4014143"/>
              <a:gd name="connsiteX15" fmla="*/ 676376 w 4092892"/>
              <a:gd name="connsiteY15" fmla="*/ 3518837 h 4014143"/>
              <a:gd name="connsiteX16" fmla="*/ 338238 w 4092892"/>
              <a:gd name="connsiteY16" fmla="*/ 3414062 h 4014143"/>
              <a:gd name="connsiteX17" fmla="*/ 71538 w 4092892"/>
              <a:gd name="connsiteY17" fmla="*/ 3209275 h 4014143"/>
              <a:gd name="connsiteX18" fmla="*/ 101 w 4092892"/>
              <a:gd name="connsiteY18" fmla="*/ 2842562 h 4014143"/>
              <a:gd name="connsiteX19" fmla="*/ 81063 w 4092892"/>
              <a:gd name="connsiteY19" fmla="*/ 2337737 h 4014143"/>
              <a:gd name="connsiteX20" fmla="*/ 214413 w 4092892"/>
              <a:gd name="connsiteY20" fmla="*/ 1913875 h 4014143"/>
              <a:gd name="connsiteX21" fmla="*/ 547788 w 4092892"/>
              <a:gd name="connsiteY21" fmla="*/ 1680512 h 4014143"/>
              <a:gd name="connsiteX22" fmla="*/ 1028801 w 4092892"/>
              <a:gd name="connsiteY22" fmla="*/ 1685275 h 4014143"/>
              <a:gd name="connsiteX23" fmla="*/ 1457426 w 4092892"/>
              <a:gd name="connsiteY23" fmla="*/ 1432862 h 4014143"/>
              <a:gd name="connsiteX24" fmla="*/ 1871763 w 4092892"/>
              <a:gd name="connsiteY24" fmla="*/ 847075 h 4014143"/>
              <a:gd name="connsiteX25" fmla="*/ 2028926 w 4092892"/>
              <a:gd name="connsiteY25" fmla="*/ 432737 h 4014143"/>
              <a:gd name="connsiteX26" fmla="*/ 2307532 w 4092892"/>
              <a:gd name="connsiteY26" fmla="*/ 125556 h 4014143"/>
              <a:gd name="connsiteX27" fmla="*/ 2352776 w 4092892"/>
              <a:gd name="connsiteY27" fmla="*/ 32687 h 4014143"/>
              <a:gd name="connsiteX28" fmla="*/ 2695676 w 4092892"/>
              <a:gd name="connsiteY28" fmla="*/ 18400 h 4014143"/>
              <a:gd name="connsiteX29" fmla="*/ 3095726 w 4092892"/>
              <a:gd name="connsiteY29" fmla="*/ 8875 h 4014143"/>
              <a:gd name="connsiteX30" fmla="*/ 3376713 w 4092892"/>
              <a:gd name="connsiteY30" fmla="*/ 156512 h 4014143"/>
              <a:gd name="connsiteX31" fmla="*/ 3729138 w 4092892"/>
              <a:gd name="connsiteY31" fmla="*/ 599425 h 4014143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307532 w 4092892"/>
              <a:gd name="connsiteY26" fmla="*/ 130969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28801 w 4092892"/>
              <a:gd name="connsiteY22" fmla="*/ 1693551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62138 w 4092892"/>
              <a:gd name="connsiteY22" fmla="*/ 1667358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2892" h="4022419">
                <a:moveTo>
                  <a:pt x="3729138" y="607701"/>
                </a:moveTo>
                <a:cubicBezTo>
                  <a:pt x="3837882" y="753751"/>
                  <a:pt x="3972820" y="900594"/>
                  <a:pt x="4029176" y="1041088"/>
                </a:cubicBezTo>
                <a:cubicBezTo>
                  <a:pt x="4085532" y="1181582"/>
                  <a:pt x="4118870" y="1310963"/>
                  <a:pt x="4067276" y="1450663"/>
                </a:cubicBezTo>
                <a:cubicBezTo>
                  <a:pt x="4015682" y="1590363"/>
                  <a:pt x="3836294" y="1748319"/>
                  <a:pt x="3719613" y="1879288"/>
                </a:cubicBezTo>
                <a:cubicBezTo>
                  <a:pt x="3602932" y="2010257"/>
                  <a:pt x="3450532" y="2128526"/>
                  <a:pt x="3367188" y="2236476"/>
                </a:cubicBezTo>
                <a:cubicBezTo>
                  <a:pt x="3283844" y="2344426"/>
                  <a:pt x="3309245" y="2418244"/>
                  <a:pt x="3219551" y="2526988"/>
                </a:cubicBezTo>
                <a:cubicBezTo>
                  <a:pt x="3129857" y="2635732"/>
                  <a:pt x="2910782" y="2799244"/>
                  <a:pt x="2829026" y="2888938"/>
                </a:cubicBezTo>
                <a:cubicBezTo>
                  <a:pt x="2747270" y="2978632"/>
                  <a:pt x="2764732" y="2981014"/>
                  <a:pt x="2729013" y="3065151"/>
                </a:cubicBezTo>
                <a:cubicBezTo>
                  <a:pt x="2693294" y="3149288"/>
                  <a:pt x="2670275" y="3307244"/>
                  <a:pt x="2614713" y="3393763"/>
                </a:cubicBezTo>
                <a:cubicBezTo>
                  <a:pt x="2559151" y="3480282"/>
                  <a:pt x="2471044" y="3547751"/>
                  <a:pt x="2395638" y="3584263"/>
                </a:cubicBezTo>
                <a:cubicBezTo>
                  <a:pt x="2320232" y="3620775"/>
                  <a:pt x="2255938" y="3562832"/>
                  <a:pt x="2162276" y="3612838"/>
                </a:cubicBezTo>
                <a:cubicBezTo>
                  <a:pt x="2068614" y="3662844"/>
                  <a:pt x="1928119" y="3816039"/>
                  <a:pt x="1833663" y="3884301"/>
                </a:cubicBezTo>
                <a:cubicBezTo>
                  <a:pt x="1739207" y="3952563"/>
                  <a:pt x="1697138" y="4023207"/>
                  <a:pt x="1595538" y="4022413"/>
                </a:cubicBezTo>
                <a:cubicBezTo>
                  <a:pt x="1493938" y="4021619"/>
                  <a:pt x="1336775" y="3935894"/>
                  <a:pt x="1224063" y="3879538"/>
                </a:cubicBezTo>
                <a:cubicBezTo>
                  <a:pt x="1111351" y="3823182"/>
                  <a:pt x="919263" y="3684276"/>
                  <a:pt x="919263" y="3684276"/>
                </a:cubicBezTo>
                <a:cubicBezTo>
                  <a:pt x="827982" y="3625539"/>
                  <a:pt x="773213" y="3570769"/>
                  <a:pt x="676376" y="3527113"/>
                </a:cubicBezTo>
                <a:cubicBezTo>
                  <a:pt x="579539" y="3483457"/>
                  <a:pt x="439044" y="3473932"/>
                  <a:pt x="338238" y="3422338"/>
                </a:cubicBezTo>
                <a:cubicBezTo>
                  <a:pt x="237432" y="3370744"/>
                  <a:pt x="127894" y="3312801"/>
                  <a:pt x="71538" y="3217551"/>
                </a:cubicBezTo>
                <a:cubicBezTo>
                  <a:pt x="15182" y="3122301"/>
                  <a:pt x="-1487" y="2996094"/>
                  <a:pt x="101" y="2850838"/>
                </a:cubicBezTo>
                <a:cubicBezTo>
                  <a:pt x="1688" y="2705582"/>
                  <a:pt x="45344" y="2500794"/>
                  <a:pt x="81063" y="2346013"/>
                </a:cubicBezTo>
                <a:cubicBezTo>
                  <a:pt x="116782" y="2191232"/>
                  <a:pt x="136626" y="2031688"/>
                  <a:pt x="214413" y="1922151"/>
                </a:cubicBezTo>
                <a:cubicBezTo>
                  <a:pt x="292200" y="1812614"/>
                  <a:pt x="406501" y="1731253"/>
                  <a:pt x="547788" y="1688788"/>
                </a:cubicBezTo>
                <a:cubicBezTo>
                  <a:pt x="689075" y="1646323"/>
                  <a:pt x="910532" y="1708633"/>
                  <a:pt x="1062138" y="1667358"/>
                </a:cubicBezTo>
                <a:cubicBezTo>
                  <a:pt x="1213744" y="1626083"/>
                  <a:pt x="1322489" y="1576473"/>
                  <a:pt x="1457426" y="1441138"/>
                </a:cubicBezTo>
                <a:cubicBezTo>
                  <a:pt x="1592364" y="1305804"/>
                  <a:pt x="1776513" y="1022038"/>
                  <a:pt x="1871763" y="855351"/>
                </a:cubicBezTo>
                <a:cubicBezTo>
                  <a:pt x="1967013" y="688664"/>
                  <a:pt x="1965029" y="552138"/>
                  <a:pt x="2028926" y="441013"/>
                </a:cubicBezTo>
                <a:cubicBezTo>
                  <a:pt x="2092823" y="329888"/>
                  <a:pt x="2201170" y="255276"/>
                  <a:pt x="2255145" y="188601"/>
                </a:cubicBezTo>
                <a:cubicBezTo>
                  <a:pt x="2309120" y="121926"/>
                  <a:pt x="2315470" y="102875"/>
                  <a:pt x="2352776" y="40963"/>
                </a:cubicBezTo>
                <a:cubicBezTo>
                  <a:pt x="2390082" y="-20949"/>
                  <a:pt x="2569470" y="6832"/>
                  <a:pt x="2693295" y="2863"/>
                </a:cubicBezTo>
                <a:lnTo>
                  <a:pt x="3095726" y="17151"/>
                </a:lnTo>
                <a:cubicBezTo>
                  <a:pt x="3209232" y="40170"/>
                  <a:pt x="3264794" y="63188"/>
                  <a:pt x="3376713" y="164788"/>
                </a:cubicBezTo>
                <a:cubicBezTo>
                  <a:pt x="3488632" y="266388"/>
                  <a:pt x="3620394" y="461651"/>
                  <a:pt x="3729138" y="607701"/>
                </a:cubicBezTo>
                <a:close/>
              </a:path>
            </a:pathLst>
          </a:custGeom>
          <a:solidFill>
            <a:srgbClr val="FFFF00">
              <a:alpha val="12000"/>
            </a:srgbClr>
          </a:solidFill>
          <a:ln w="50800">
            <a:solidFill>
              <a:srgbClr val="FFFF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/>
        </p:nvGrpSpPr>
        <p:grpSpPr>
          <a:xfrm>
            <a:off x="162864" y="1866050"/>
            <a:ext cx="2577670" cy="2151181"/>
            <a:chOff x="-138718" y="1073079"/>
            <a:chExt cx="3268317" cy="2943114"/>
          </a:xfrm>
        </p:grpSpPr>
        <p:cxnSp>
          <p:nvCxnSpPr>
            <p:cNvPr id="49" name="直線矢印コネクタ 48"/>
            <p:cNvCxnSpPr/>
            <p:nvPr/>
          </p:nvCxnSpPr>
          <p:spPr>
            <a:xfrm flipV="1">
              <a:off x="366714" y="1073079"/>
              <a:ext cx="0" cy="2584521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2662804" y="3246752"/>
              <a:ext cx="466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-138718" y="1151230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>
              <a:off x="354807" y="3657600"/>
              <a:ext cx="2562901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グループ化 111"/>
          <p:cNvGrpSpPr/>
          <p:nvPr/>
        </p:nvGrpSpPr>
        <p:grpSpPr>
          <a:xfrm>
            <a:off x="807244" y="2185326"/>
            <a:ext cx="1493425" cy="1327657"/>
            <a:chOff x="659747" y="1873481"/>
            <a:chExt cx="1551256" cy="1465539"/>
          </a:xfrm>
        </p:grpSpPr>
        <p:grpSp>
          <p:nvGrpSpPr>
            <p:cNvPr id="120" name="グループ化 119"/>
            <p:cNvGrpSpPr/>
            <p:nvPr/>
          </p:nvGrpSpPr>
          <p:grpSpPr>
            <a:xfrm>
              <a:off x="659747" y="1873481"/>
              <a:ext cx="1551256" cy="1465539"/>
              <a:chOff x="3608078" y="1919256"/>
              <a:chExt cx="3259108" cy="3079017"/>
            </a:xfrm>
            <a:solidFill>
              <a:srgbClr val="00B050"/>
            </a:solidFill>
          </p:grpSpPr>
          <p:sp>
            <p:nvSpPr>
              <p:cNvPr id="129" name="円/楕円 128"/>
              <p:cNvSpPr/>
              <p:nvPr/>
            </p:nvSpPr>
            <p:spPr>
              <a:xfrm>
                <a:off x="4070733" y="3053689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4546960" y="295295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5307953" y="191925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6114372" y="192477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6631497" y="275773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4775687" y="474780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3608078" y="3592547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1" name="グループ化 120"/>
            <p:cNvGrpSpPr/>
            <p:nvPr/>
          </p:nvGrpSpPr>
          <p:grpSpPr>
            <a:xfrm>
              <a:off x="709768" y="1936421"/>
              <a:ext cx="1436599" cy="1343696"/>
              <a:chOff x="3713168" y="2051479"/>
              <a:chExt cx="3018220" cy="2823028"/>
            </a:xfrm>
          </p:grpSpPr>
          <p:cxnSp>
            <p:nvCxnSpPr>
              <p:cNvPr id="122" name="直線矢印コネクタ 121"/>
              <p:cNvCxnSpPr/>
              <p:nvPr/>
            </p:nvCxnSpPr>
            <p:spPr>
              <a:xfrm>
                <a:off x="4191411" y="3163827"/>
                <a:ext cx="144198" cy="3738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矢印コネクタ 122"/>
              <p:cNvCxnSpPr/>
              <p:nvPr/>
            </p:nvCxnSpPr>
            <p:spPr>
              <a:xfrm>
                <a:off x="4667638" y="3074137"/>
                <a:ext cx="300826" cy="22429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矢印コネクタ 123"/>
              <p:cNvCxnSpPr/>
              <p:nvPr/>
            </p:nvCxnSpPr>
            <p:spPr>
              <a:xfrm>
                <a:off x="5423435" y="2051481"/>
                <a:ext cx="318231" cy="24418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矢印コネクタ 124"/>
              <p:cNvCxnSpPr/>
              <p:nvPr/>
            </p:nvCxnSpPr>
            <p:spPr>
              <a:xfrm flipH="1">
                <a:off x="6030063" y="2051479"/>
                <a:ext cx="179005" cy="3237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矢印コネクタ 125"/>
              <p:cNvCxnSpPr/>
              <p:nvPr/>
            </p:nvCxnSpPr>
            <p:spPr>
              <a:xfrm flipH="1" flipV="1">
                <a:off x="6303768" y="2884439"/>
                <a:ext cx="4276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矢印コネクタ 126"/>
              <p:cNvCxnSpPr/>
              <p:nvPr/>
            </p:nvCxnSpPr>
            <p:spPr>
              <a:xfrm flipH="1" flipV="1">
                <a:off x="4818050" y="4489599"/>
                <a:ext cx="78314" cy="384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矢印コネクタ 127"/>
              <p:cNvCxnSpPr/>
              <p:nvPr/>
            </p:nvCxnSpPr>
            <p:spPr>
              <a:xfrm>
                <a:off x="3713168" y="3708206"/>
                <a:ext cx="36795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グループ化 87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06" name="正方形/長方形 105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グループ化 107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09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グループ化 13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40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正方形/長方形 14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42" name="グループ化 14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43" name="正方形/長方形 14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/>
                <a:t>3. Intersection</a:t>
              </a:r>
              <a:endParaRPr lang="en-US" altLang="ja-JP" sz="2000" dirty="0"/>
            </a:p>
          </p:txBody>
        </p:sp>
        <p:pic>
          <p:nvPicPr>
            <p:cNvPr id="144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5" name="正方形/長方形 144"/>
          <p:cNvSpPr/>
          <p:nvPr/>
        </p:nvSpPr>
        <p:spPr>
          <a:xfrm>
            <a:off x="4165903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273864" y="5496509"/>
            <a:ext cx="8288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Blurred image area forms flat shape in image manifold</a:t>
            </a:r>
            <a:endParaRPr lang="en-US" altLang="ja-JP" sz="2800" dirty="0"/>
          </a:p>
        </p:txBody>
      </p:sp>
      <p:sp>
        <p:nvSpPr>
          <p:cNvPr id="64" name="正方形/長方形 63"/>
          <p:cNvSpPr/>
          <p:nvPr/>
        </p:nvSpPr>
        <p:spPr>
          <a:xfrm>
            <a:off x="273864" y="4798021"/>
            <a:ext cx="3122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u="sng" dirty="0" smtClean="0">
                <a:solidFill>
                  <a:srgbClr val="FFC000"/>
                </a:solidFill>
              </a:rPr>
              <a:t>Smoothing effect </a:t>
            </a:r>
            <a:endParaRPr lang="en-US" altLang="ja-JP" sz="3200" u="sng" dirty="0">
              <a:solidFill>
                <a:srgbClr val="FFC000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273864" y="6033769"/>
            <a:ext cx="8288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The smoothness of zero-set of is dominant  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0902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3" y="1953431"/>
            <a:ext cx="1978217" cy="178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6"/>
          <a:stretch/>
        </p:blipFill>
        <p:spPr bwMode="auto">
          <a:xfrm>
            <a:off x="3772942" y="1371600"/>
            <a:ext cx="4700659" cy="401119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b="-16842"/>
          <a:stretch/>
        </p:blipFill>
        <p:spPr bwMode="auto">
          <a:xfrm>
            <a:off x="3753913" y="1371600"/>
            <a:ext cx="4700659" cy="482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" name="グループ化 89"/>
          <p:cNvGrpSpPr/>
          <p:nvPr/>
        </p:nvGrpSpPr>
        <p:grpSpPr>
          <a:xfrm>
            <a:off x="4921772" y="2830579"/>
            <a:ext cx="2337534" cy="1056865"/>
            <a:chOff x="4702968" y="2797967"/>
            <a:chExt cx="2659803" cy="1202580"/>
          </a:xfrm>
        </p:grpSpPr>
        <p:sp>
          <p:nvSpPr>
            <p:cNvPr id="91" name="フリーフォーム 90"/>
            <p:cNvSpPr/>
            <p:nvPr/>
          </p:nvSpPr>
          <p:spPr>
            <a:xfrm>
              <a:off x="6629351" y="2797967"/>
              <a:ext cx="733420" cy="976311"/>
            </a:xfrm>
            <a:custGeom>
              <a:avLst/>
              <a:gdLst>
                <a:gd name="connsiteX0" fmla="*/ 733425 w 733425"/>
                <a:gd name="connsiteY0" fmla="*/ 0 h 976312"/>
                <a:gd name="connsiteX1" fmla="*/ 654844 w 733425"/>
                <a:gd name="connsiteY1" fmla="*/ 233362 h 976312"/>
                <a:gd name="connsiteX2" fmla="*/ 469106 w 733425"/>
                <a:gd name="connsiteY2" fmla="*/ 454819 h 976312"/>
                <a:gd name="connsiteX3" fmla="*/ 392906 w 733425"/>
                <a:gd name="connsiteY3" fmla="*/ 588169 h 976312"/>
                <a:gd name="connsiteX4" fmla="*/ 228600 w 733425"/>
                <a:gd name="connsiteY4" fmla="*/ 731044 h 976312"/>
                <a:gd name="connsiteX5" fmla="*/ 114300 w 733425"/>
                <a:gd name="connsiteY5" fmla="*/ 876300 h 976312"/>
                <a:gd name="connsiteX6" fmla="*/ 100013 w 733425"/>
                <a:gd name="connsiteY6" fmla="*/ 926306 h 976312"/>
                <a:gd name="connsiteX7" fmla="*/ 0 w 733425"/>
                <a:gd name="connsiteY7" fmla="*/ 976312 h 9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425" h="976312">
                  <a:moveTo>
                    <a:pt x="733425" y="0"/>
                  </a:moveTo>
                  <a:cubicBezTo>
                    <a:pt x="716161" y="78779"/>
                    <a:pt x="698897" y="157559"/>
                    <a:pt x="654844" y="233362"/>
                  </a:cubicBezTo>
                  <a:cubicBezTo>
                    <a:pt x="610791" y="309165"/>
                    <a:pt x="512762" y="395685"/>
                    <a:pt x="469106" y="454819"/>
                  </a:cubicBezTo>
                  <a:cubicBezTo>
                    <a:pt x="425450" y="513954"/>
                    <a:pt x="432990" y="542132"/>
                    <a:pt x="392906" y="588169"/>
                  </a:cubicBezTo>
                  <a:cubicBezTo>
                    <a:pt x="352822" y="634206"/>
                    <a:pt x="275034" y="683022"/>
                    <a:pt x="228600" y="731044"/>
                  </a:cubicBezTo>
                  <a:cubicBezTo>
                    <a:pt x="182166" y="779066"/>
                    <a:pt x="135731" y="843756"/>
                    <a:pt x="114300" y="876300"/>
                  </a:cubicBezTo>
                  <a:cubicBezTo>
                    <a:pt x="92869" y="908844"/>
                    <a:pt x="119063" y="909637"/>
                    <a:pt x="100013" y="926306"/>
                  </a:cubicBezTo>
                  <a:cubicBezTo>
                    <a:pt x="80963" y="942975"/>
                    <a:pt x="40481" y="959643"/>
                    <a:pt x="0" y="976312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フリーフォーム 91"/>
            <p:cNvSpPr/>
            <p:nvPr/>
          </p:nvSpPr>
          <p:spPr>
            <a:xfrm>
              <a:off x="4862477" y="3898104"/>
              <a:ext cx="1407308" cy="102443"/>
            </a:xfrm>
            <a:custGeom>
              <a:avLst/>
              <a:gdLst>
                <a:gd name="connsiteX0" fmla="*/ 1402556 w 1402556"/>
                <a:gd name="connsiteY0" fmla="*/ 0 h 97681"/>
                <a:gd name="connsiteX1" fmla="*/ 1247775 w 1402556"/>
                <a:gd name="connsiteY1" fmla="*/ 59531 h 97681"/>
                <a:gd name="connsiteX2" fmla="*/ 881063 w 1402556"/>
                <a:gd name="connsiteY2" fmla="*/ 83344 h 97681"/>
                <a:gd name="connsiteX3" fmla="*/ 566738 w 1402556"/>
                <a:gd name="connsiteY3" fmla="*/ 97631 h 97681"/>
                <a:gd name="connsiteX4" fmla="*/ 280988 w 1402556"/>
                <a:gd name="connsiteY4" fmla="*/ 78581 h 97681"/>
                <a:gd name="connsiteX5" fmla="*/ 0 w 1402556"/>
                <a:gd name="connsiteY5" fmla="*/ 2381 h 97681"/>
                <a:gd name="connsiteX0" fmla="*/ 1407318 w 1407318"/>
                <a:gd name="connsiteY0" fmla="*/ 4763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  <a:gd name="connsiteX0" fmla="*/ 1407318 w 1407318"/>
                <a:gd name="connsiteY0" fmla="*/ 21432 h 102444"/>
                <a:gd name="connsiteX1" fmla="*/ 1252537 w 1407318"/>
                <a:gd name="connsiteY1" fmla="*/ 64294 h 102444"/>
                <a:gd name="connsiteX2" fmla="*/ 885825 w 1407318"/>
                <a:gd name="connsiteY2" fmla="*/ 88107 h 102444"/>
                <a:gd name="connsiteX3" fmla="*/ 571500 w 1407318"/>
                <a:gd name="connsiteY3" fmla="*/ 102394 h 102444"/>
                <a:gd name="connsiteX4" fmla="*/ 285750 w 1407318"/>
                <a:gd name="connsiteY4" fmla="*/ 83344 h 102444"/>
                <a:gd name="connsiteX5" fmla="*/ 0 w 1407318"/>
                <a:gd name="connsiteY5" fmla="*/ 0 h 10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7318" h="102444">
                  <a:moveTo>
                    <a:pt x="1407318" y="21432"/>
                  </a:moveTo>
                  <a:cubicBezTo>
                    <a:pt x="1368622" y="27583"/>
                    <a:pt x="1339453" y="53181"/>
                    <a:pt x="1252537" y="64294"/>
                  </a:cubicBezTo>
                  <a:cubicBezTo>
                    <a:pt x="1165621" y="75407"/>
                    <a:pt x="999331" y="81757"/>
                    <a:pt x="885825" y="88107"/>
                  </a:cubicBezTo>
                  <a:cubicBezTo>
                    <a:pt x="772319" y="94457"/>
                    <a:pt x="671512" y="103188"/>
                    <a:pt x="571500" y="102394"/>
                  </a:cubicBezTo>
                  <a:cubicBezTo>
                    <a:pt x="471488" y="101600"/>
                    <a:pt x="381000" y="100410"/>
                    <a:pt x="285750" y="83344"/>
                  </a:cubicBezTo>
                  <a:cubicBezTo>
                    <a:pt x="190500" y="66278"/>
                    <a:pt x="93266" y="30162"/>
                    <a:pt x="0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フリーフォーム 92"/>
            <p:cNvSpPr/>
            <p:nvPr/>
          </p:nvSpPr>
          <p:spPr>
            <a:xfrm>
              <a:off x="4702968" y="3217070"/>
              <a:ext cx="61913" cy="345281"/>
            </a:xfrm>
            <a:custGeom>
              <a:avLst/>
              <a:gdLst>
                <a:gd name="connsiteX0" fmla="*/ 0 w 104049"/>
                <a:gd name="connsiteY0" fmla="*/ 424789 h 424789"/>
                <a:gd name="connsiteX1" fmla="*/ 28575 w 104049"/>
                <a:gd name="connsiteY1" fmla="*/ 308108 h 424789"/>
                <a:gd name="connsiteX2" fmla="*/ 16669 w 104049"/>
                <a:gd name="connsiteY2" fmla="*/ 160470 h 424789"/>
                <a:gd name="connsiteX3" fmla="*/ 100012 w 104049"/>
                <a:gd name="connsiteY3" fmla="*/ 10452 h 424789"/>
                <a:gd name="connsiteX4" fmla="*/ 83344 w 104049"/>
                <a:gd name="connsiteY4" fmla="*/ 24739 h 424789"/>
                <a:gd name="connsiteX0" fmla="*/ 0 w 83344"/>
                <a:gd name="connsiteY0" fmla="*/ 400050 h 400050"/>
                <a:gd name="connsiteX1" fmla="*/ 28575 w 83344"/>
                <a:gd name="connsiteY1" fmla="*/ 283369 h 400050"/>
                <a:gd name="connsiteX2" fmla="*/ 16669 w 83344"/>
                <a:gd name="connsiteY2" fmla="*/ 135731 h 400050"/>
                <a:gd name="connsiteX3" fmla="*/ 83344 w 83344"/>
                <a:gd name="connsiteY3" fmla="*/ 0 h 400050"/>
                <a:gd name="connsiteX0" fmla="*/ 0 w 61913"/>
                <a:gd name="connsiteY0" fmla="*/ 345281 h 345281"/>
                <a:gd name="connsiteX1" fmla="*/ 28575 w 61913"/>
                <a:gd name="connsiteY1" fmla="*/ 228600 h 345281"/>
                <a:gd name="connsiteX2" fmla="*/ 16669 w 61913"/>
                <a:gd name="connsiteY2" fmla="*/ 80962 h 345281"/>
                <a:gd name="connsiteX3" fmla="*/ 61913 w 61913"/>
                <a:gd name="connsiteY3" fmla="*/ 0 h 3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3" h="345281">
                  <a:moveTo>
                    <a:pt x="0" y="345281"/>
                  </a:moveTo>
                  <a:cubicBezTo>
                    <a:pt x="12898" y="308967"/>
                    <a:pt x="25797" y="272653"/>
                    <a:pt x="28575" y="228600"/>
                  </a:cubicBezTo>
                  <a:cubicBezTo>
                    <a:pt x="31353" y="184547"/>
                    <a:pt x="11113" y="119062"/>
                    <a:pt x="16669" y="80962"/>
                  </a:cubicBezTo>
                  <a:cubicBezTo>
                    <a:pt x="22225" y="42862"/>
                    <a:pt x="48023" y="28277"/>
                    <a:pt x="61913" y="0"/>
                  </a:cubicBezTo>
                </a:path>
              </a:pathLst>
            </a:custGeom>
            <a:noFill/>
            <a:ln w="88900"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>
              <a:bevelT w="57150" h="44450"/>
              <a:bevelB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0" name="フリーフォーム 109"/>
          <p:cNvSpPr/>
          <p:nvPr/>
        </p:nvSpPr>
        <p:spPr>
          <a:xfrm>
            <a:off x="846168" y="2177218"/>
            <a:ext cx="1403309" cy="1280418"/>
          </a:xfrm>
          <a:custGeom>
            <a:avLst/>
            <a:gdLst>
              <a:gd name="connsiteX0" fmla="*/ 3729138 w 4092892"/>
              <a:gd name="connsiteY0" fmla="*/ 599390 h 4014108"/>
              <a:gd name="connsiteX1" fmla="*/ 4029176 w 4092892"/>
              <a:gd name="connsiteY1" fmla="*/ 1032777 h 4014108"/>
              <a:gd name="connsiteX2" fmla="*/ 4067276 w 4092892"/>
              <a:gd name="connsiteY2" fmla="*/ 1442352 h 4014108"/>
              <a:gd name="connsiteX3" fmla="*/ 3719613 w 4092892"/>
              <a:gd name="connsiteY3" fmla="*/ 1870977 h 4014108"/>
              <a:gd name="connsiteX4" fmla="*/ 3367188 w 4092892"/>
              <a:gd name="connsiteY4" fmla="*/ 2228165 h 4014108"/>
              <a:gd name="connsiteX5" fmla="*/ 3219551 w 4092892"/>
              <a:gd name="connsiteY5" fmla="*/ 2518677 h 4014108"/>
              <a:gd name="connsiteX6" fmla="*/ 2829026 w 4092892"/>
              <a:gd name="connsiteY6" fmla="*/ 2880627 h 4014108"/>
              <a:gd name="connsiteX7" fmla="*/ 2729013 w 4092892"/>
              <a:gd name="connsiteY7" fmla="*/ 3056840 h 4014108"/>
              <a:gd name="connsiteX8" fmla="*/ 2614713 w 4092892"/>
              <a:gd name="connsiteY8" fmla="*/ 3385452 h 4014108"/>
              <a:gd name="connsiteX9" fmla="*/ 2395638 w 4092892"/>
              <a:gd name="connsiteY9" fmla="*/ 3575952 h 4014108"/>
              <a:gd name="connsiteX10" fmla="*/ 2162276 w 4092892"/>
              <a:gd name="connsiteY10" fmla="*/ 3604527 h 4014108"/>
              <a:gd name="connsiteX11" fmla="*/ 1833663 w 4092892"/>
              <a:gd name="connsiteY11" fmla="*/ 3875990 h 4014108"/>
              <a:gd name="connsiteX12" fmla="*/ 1595538 w 4092892"/>
              <a:gd name="connsiteY12" fmla="*/ 4014102 h 4014108"/>
              <a:gd name="connsiteX13" fmla="*/ 1224063 w 4092892"/>
              <a:gd name="connsiteY13" fmla="*/ 3871227 h 4014108"/>
              <a:gd name="connsiteX14" fmla="*/ 919263 w 4092892"/>
              <a:gd name="connsiteY14" fmla="*/ 3675965 h 4014108"/>
              <a:gd name="connsiteX15" fmla="*/ 676376 w 4092892"/>
              <a:gd name="connsiteY15" fmla="*/ 3518802 h 4014108"/>
              <a:gd name="connsiteX16" fmla="*/ 338238 w 4092892"/>
              <a:gd name="connsiteY16" fmla="*/ 3414027 h 4014108"/>
              <a:gd name="connsiteX17" fmla="*/ 71538 w 4092892"/>
              <a:gd name="connsiteY17" fmla="*/ 3209240 h 4014108"/>
              <a:gd name="connsiteX18" fmla="*/ 101 w 4092892"/>
              <a:gd name="connsiteY18" fmla="*/ 2842527 h 4014108"/>
              <a:gd name="connsiteX19" fmla="*/ 81063 w 4092892"/>
              <a:gd name="connsiteY19" fmla="*/ 2337702 h 4014108"/>
              <a:gd name="connsiteX20" fmla="*/ 214413 w 4092892"/>
              <a:gd name="connsiteY20" fmla="*/ 1913840 h 4014108"/>
              <a:gd name="connsiteX21" fmla="*/ 547788 w 4092892"/>
              <a:gd name="connsiteY21" fmla="*/ 1680477 h 4014108"/>
              <a:gd name="connsiteX22" fmla="*/ 1028801 w 4092892"/>
              <a:gd name="connsiteY22" fmla="*/ 1685240 h 4014108"/>
              <a:gd name="connsiteX23" fmla="*/ 1457426 w 4092892"/>
              <a:gd name="connsiteY23" fmla="*/ 1432827 h 4014108"/>
              <a:gd name="connsiteX24" fmla="*/ 1871763 w 4092892"/>
              <a:gd name="connsiteY24" fmla="*/ 847040 h 4014108"/>
              <a:gd name="connsiteX25" fmla="*/ 2028926 w 4092892"/>
              <a:gd name="connsiteY25" fmla="*/ 432702 h 4014108"/>
              <a:gd name="connsiteX26" fmla="*/ 2338488 w 4092892"/>
              <a:gd name="connsiteY26" fmla="*/ 104090 h 4014108"/>
              <a:gd name="connsiteX27" fmla="*/ 2362301 w 4092892"/>
              <a:gd name="connsiteY27" fmla="*/ 4077 h 4014108"/>
              <a:gd name="connsiteX28" fmla="*/ 2695676 w 4092892"/>
              <a:gd name="connsiteY28" fmla="*/ 18365 h 4014108"/>
              <a:gd name="connsiteX29" fmla="*/ 3095726 w 4092892"/>
              <a:gd name="connsiteY29" fmla="*/ 8840 h 4014108"/>
              <a:gd name="connsiteX30" fmla="*/ 3376713 w 4092892"/>
              <a:gd name="connsiteY30" fmla="*/ 156477 h 4014108"/>
              <a:gd name="connsiteX31" fmla="*/ 3729138 w 4092892"/>
              <a:gd name="connsiteY31" fmla="*/ 599390 h 4014108"/>
              <a:gd name="connsiteX0" fmla="*/ 3729138 w 4092892"/>
              <a:gd name="connsiteY0" fmla="*/ 600803 h 4015521"/>
              <a:gd name="connsiteX1" fmla="*/ 4029176 w 4092892"/>
              <a:gd name="connsiteY1" fmla="*/ 1034190 h 4015521"/>
              <a:gd name="connsiteX2" fmla="*/ 4067276 w 4092892"/>
              <a:gd name="connsiteY2" fmla="*/ 1443765 h 4015521"/>
              <a:gd name="connsiteX3" fmla="*/ 3719613 w 4092892"/>
              <a:gd name="connsiteY3" fmla="*/ 1872390 h 4015521"/>
              <a:gd name="connsiteX4" fmla="*/ 3367188 w 4092892"/>
              <a:gd name="connsiteY4" fmla="*/ 2229578 h 4015521"/>
              <a:gd name="connsiteX5" fmla="*/ 3219551 w 4092892"/>
              <a:gd name="connsiteY5" fmla="*/ 2520090 h 4015521"/>
              <a:gd name="connsiteX6" fmla="*/ 2829026 w 4092892"/>
              <a:gd name="connsiteY6" fmla="*/ 2882040 h 4015521"/>
              <a:gd name="connsiteX7" fmla="*/ 2729013 w 4092892"/>
              <a:gd name="connsiteY7" fmla="*/ 3058253 h 4015521"/>
              <a:gd name="connsiteX8" fmla="*/ 2614713 w 4092892"/>
              <a:gd name="connsiteY8" fmla="*/ 3386865 h 4015521"/>
              <a:gd name="connsiteX9" fmla="*/ 2395638 w 4092892"/>
              <a:gd name="connsiteY9" fmla="*/ 3577365 h 4015521"/>
              <a:gd name="connsiteX10" fmla="*/ 2162276 w 4092892"/>
              <a:gd name="connsiteY10" fmla="*/ 3605940 h 4015521"/>
              <a:gd name="connsiteX11" fmla="*/ 1833663 w 4092892"/>
              <a:gd name="connsiteY11" fmla="*/ 3877403 h 4015521"/>
              <a:gd name="connsiteX12" fmla="*/ 1595538 w 4092892"/>
              <a:gd name="connsiteY12" fmla="*/ 4015515 h 4015521"/>
              <a:gd name="connsiteX13" fmla="*/ 1224063 w 4092892"/>
              <a:gd name="connsiteY13" fmla="*/ 3872640 h 4015521"/>
              <a:gd name="connsiteX14" fmla="*/ 919263 w 4092892"/>
              <a:gd name="connsiteY14" fmla="*/ 3677378 h 4015521"/>
              <a:gd name="connsiteX15" fmla="*/ 676376 w 4092892"/>
              <a:gd name="connsiteY15" fmla="*/ 3520215 h 4015521"/>
              <a:gd name="connsiteX16" fmla="*/ 338238 w 4092892"/>
              <a:gd name="connsiteY16" fmla="*/ 3415440 h 4015521"/>
              <a:gd name="connsiteX17" fmla="*/ 71538 w 4092892"/>
              <a:gd name="connsiteY17" fmla="*/ 3210653 h 4015521"/>
              <a:gd name="connsiteX18" fmla="*/ 101 w 4092892"/>
              <a:gd name="connsiteY18" fmla="*/ 2843940 h 4015521"/>
              <a:gd name="connsiteX19" fmla="*/ 81063 w 4092892"/>
              <a:gd name="connsiteY19" fmla="*/ 2339115 h 4015521"/>
              <a:gd name="connsiteX20" fmla="*/ 214413 w 4092892"/>
              <a:gd name="connsiteY20" fmla="*/ 1915253 h 4015521"/>
              <a:gd name="connsiteX21" fmla="*/ 547788 w 4092892"/>
              <a:gd name="connsiteY21" fmla="*/ 1681890 h 4015521"/>
              <a:gd name="connsiteX22" fmla="*/ 1028801 w 4092892"/>
              <a:gd name="connsiteY22" fmla="*/ 1686653 h 4015521"/>
              <a:gd name="connsiteX23" fmla="*/ 1457426 w 4092892"/>
              <a:gd name="connsiteY23" fmla="*/ 1434240 h 4015521"/>
              <a:gd name="connsiteX24" fmla="*/ 1871763 w 4092892"/>
              <a:gd name="connsiteY24" fmla="*/ 848453 h 4015521"/>
              <a:gd name="connsiteX25" fmla="*/ 2028926 w 4092892"/>
              <a:gd name="connsiteY25" fmla="*/ 434115 h 4015521"/>
              <a:gd name="connsiteX26" fmla="*/ 2307532 w 4092892"/>
              <a:gd name="connsiteY26" fmla="*/ 126934 h 4015521"/>
              <a:gd name="connsiteX27" fmla="*/ 2362301 w 4092892"/>
              <a:gd name="connsiteY27" fmla="*/ 5490 h 4015521"/>
              <a:gd name="connsiteX28" fmla="*/ 2695676 w 4092892"/>
              <a:gd name="connsiteY28" fmla="*/ 19778 h 4015521"/>
              <a:gd name="connsiteX29" fmla="*/ 3095726 w 4092892"/>
              <a:gd name="connsiteY29" fmla="*/ 10253 h 4015521"/>
              <a:gd name="connsiteX30" fmla="*/ 3376713 w 4092892"/>
              <a:gd name="connsiteY30" fmla="*/ 157890 h 4015521"/>
              <a:gd name="connsiteX31" fmla="*/ 3729138 w 4092892"/>
              <a:gd name="connsiteY31" fmla="*/ 600803 h 4015521"/>
              <a:gd name="connsiteX0" fmla="*/ 3729138 w 4092892"/>
              <a:gd name="connsiteY0" fmla="*/ 617091 h 4031809"/>
              <a:gd name="connsiteX1" fmla="*/ 4029176 w 4092892"/>
              <a:gd name="connsiteY1" fmla="*/ 1050478 h 4031809"/>
              <a:gd name="connsiteX2" fmla="*/ 4067276 w 4092892"/>
              <a:gd name="connsiteY2" fmla="*/ 1460053 h 4031809"/>
              <a:gd name="connsiteX3" fmla="*/ 3719613 w 4092892"/>
              <a:gd name="connsiteY3" fmla="*/ 1888678 h 4031809"/>
              <a:gd name="connsiteX4" fmla="*/ 3367188 w 4092892"/>
              <a:gd name="connsiteY4" fmla="*/ 2245866 h 4031809"/>
              <a:gd name="connsiteX5" fmla="*/ 3219551 w 4092892"/>
              <a:gd name="connsiteY5" fmla="*/ 2536378 h 4031809"/>
              <a:gd name="connsiteX6" fmla="*/ 2829026 w 4092892"/>
              <a:gd name="connsiteY6" fmla="*/ 2898328 h 4031809"/>
              <a:gd name="connsiteX7" fmla="*/ 2729013 w 4092892"/>
              <a:gd name="connsiteY7" fmla="*/ 3074541 h 4031809"/>
              <a:gd name="connsiteX8" fmla="*/ 2614713 w 4092892"/>
              <a:gd name="connsiteY8" fmla="*/ 3403153 h 4031809"/>
              <a:gd name="connsiteX9" fmla="*/ 2395638 w 4092892"/>
              <a:gd name="connsiteY9" fmla="*/ 3593653 h 4031809"/>
              <a:gd name="connsiteX10" fmla="*/ 2162276 w 4092892"/>
              <a:gd name="connsiteY10" fmla="*/ 3622228 h 4031809"/>
              <a:gd name="connsiteX11" fmla="*/ 1833663 w 4092892"/>
              <a:gd name="connsiteY11" fmla="*/ 3893691 h 4031809"/>
              <a:gd name="connsiteX12" fmla="*/ 1595538 w 4092892"/>
              <a:gd name="connsiteY12" fmla="*/ 4031803 h 4031809"/>
              <a:gd name="connsiteX13" fmla="*/ 1224063 w 4092892"/>
              <a:gd name="connsiteY13" fmla="*/ 3888928 h 4031809"/>
              <a:gd name="connsiteX14" fmla="*/ 919263 w 4092892"/>
              <a:gd name="connsiteY14" fmla="*/ 3693666 h 4031809"/>
              <a:gd name="connsiteX15" fmla="*/ 676376 w 4092892"/>
              <a:gd name="connsiteY15" fmla="*/ 3536503 h 4031809"/>
              <a:gd name="connsiteX16" fmla="*/ 338238 w 4092892"/>
              <a:gd name="connsiteY16" fmla="*/ 3431728 h 4031809"/>
              <a:gd name="connsiteX17" fmla="*/ 71538 w 4092892"/>
              <a:gd name="connsiteY17" fmla="*/ 3226941 h 4031809"/>
              <a:gd name="connsiteX18" fmla="*/ 101 w 4092892"/>
              <a:gd name="connsiteY18" fmla="*/ 2860228 h 4031809"/>
              <a:gd name="connsiteX19" fmla="*/ 81063 w 4092892"/>
              <a:gd name="connsiteY19" fmla="*/ 2355403 h 4031809"/>
              <a:gd name="connsiteX20" fmla="*/ 214413 w 4092892"/>
              <a:gd name="connsiteY20" fmla="*/ 1931541 h 4031809"/>
              <a:gd name="connsiteX21" fmla="*/ 547788 w 4092892"/>
              <a:gd name="connsiteY21" fmla="*/ 1698178 h 4031809"/>
              <a:gd name="connsiteX22" fmla="*/ 1028801 w 4092892"/>
              <a:gd name="connsiteY22" fmla="*/ 1702941 h 4031809"/>
              <a:gd name="connsiteX23" fmla="*/ 1457426 w 4092892"/>
              <a:gd name="connsiteY23" fmla="*/ 1450528 h 4031809"/>
              <a:gd name="connsiteX24" fmla="*/ 1871763 w 4092892"/>
              <a:gd name="connsiteY24" fmla="*/ 864741 h 4031809"/>
              <a:gd name="connsiteX25" fmla="*/ 2028926 w 4092892"/>
              <a:gd name="connsiteY25" fmla="*/ 450403 h 4031809"/>
              <a:gd name="connsiteX26" fmla="*/ 2307532 w 4092892"/>
              <a:gd name="connsiteY26" fmla="*/ 143222 h 4031809"/>
              <a:gd name="connsiteX27" fmla="*/ 2362301 w 4092892"/>
              <a:gd name="connsiteY27" fmla="*/ 21778 h 4031809"/>
              <a:gd name="connsiteX28" fmla="*/ 2695676 w 4092892"/>
              <a:gd name="connsiteY28" fmla="*/ 36066 h 4031809"/>
              <a:gd name="connsiteX29" fmla="*/ 3095726 w 4092892"/>
              <a:gd name="connsiteY29" fmla="*/ 26541 h 4031809"/>
              <a:gd name="connsiteX30" fmla="*/ 3376713 w 4092892"/>
              <a:gd name="connsiteY30" fmla="*/ 174178 h 4031809"/>
              <a:gd name="connsiteX31" fmla="*/ 3729138 w 4092892"/>
              <a:gd name="connsiteY31" fmla="*/ 617091 h 4031809"/>
              <a:gd name="connsiteX0" fmla="*/ 3729138 w 4092892"/>
              <a:gd name="connsiteY0" fmla="*/ 602752 h 4017470"/>
              <a:gd name="connsiteX1" fmla="*/ 4029176 w 4092892"/>
              <a:gd name="connsiteY1" fmla="*/ 1036139 h 4017470"/>
              <a:gd name="connsiteX2" fmla="*/ 4067276 w 4092892"/>
              <a:gd name="connsiteY2" fmla="*/ 1445714 h 4017470"/>
              <a:gd name="connsiteX3" fmla="*/ 3719613 w 4092892"/>
              <a:gd name="connsiteY3" fmla="*/ 1874339 h 4017470"/>
              <a:gd name="connsiteX4" fmla="*/ 3367188 w 4092892"/>
              <a:gd name="connsiteY4" fmla="*/ 2231527 h 4017470"/>
              <a:gd name="connsiteX5" fmla="*/ 3219551 w 4092892"/>
              <a:gd name="connsiteY5" fmla="*/ 2522039 h 4017470"/>
              <a:gd name="connsiteX6" fmla="*/ 2829026 w 4092892"/>
              <a:gd name="connsiteY6" fmla="*/ 2883989 h 4017470"/>
              <a:gd name="connsiteX7" fmla="*/ 2729013 w 4092892"/>
              <a:gd name="connsiteY7" fmla="*/ 3060202 h 4017470"/>
              <a:gd name="connsiteX8" fmla="*/ 2614713 w 4092892"/>
              <a:gd name="connsiteY8" fmla="*/ 3388814 h 4017470"/>
              <a:gd name="connsiteX9" fmla="*/ 2395638 w 4092892"/>
              <a:gd name="connsiteY9" fmla="*/ 3579314 h 4017470"/>
              <a:gd name="connsiteX10" fmla="*/ 2162276 w 4092892"/>
              <a:gd name="connsiteY10" fmla="*/ 3607889 h 4017470"/>
              <a:gd name="connsiteX11" fmla="*/ 1833663 w 4092892"/>
              <a:gd name="connsiteY11" fmla="*/ 3879352 h 4017470"/>
              <a:gd name="connsiteX12" fmla="*/ 1595538 w 4092892"/>
              <a:gd name="connsiteY12" fmla="*/ 4017464 h 4017470"/>
              <a:gd name="connsiteX13" fmla="*/ 1224063 w 4092892"/>
              <a:gd name="connsiteY13" fmla="*/ 3874589 h 4017470"/>
              <a:gd name="connsiteX14" fmla="*/ 919263 w 4092892"/>
              <a:gd name="connsiteY14" fmla="*/ 3679327 h 4017470"/>
              <a:gd name="connsiteX15" fmla="*/ 676376 w 4092892"/>
              <a:gd name="connsiteY15" fmla="*/ 3522164 h 4017470"/>
              <a:gd name="connsiteX16" fmla="*/ 338238 w 4092892"/>
              <a:gd name="connsiteY16" fmla="*/ 3417389 h 4017470"/>
              <a:gd name="connsiteX17" fmla="*/ 71538 w 4092892"/>
              <a:gd name="connsiteY17" fmla="*/ 3212602 h 4017470"/>
              <a:gd name="connsiteX18" fmla="*/ 101 w 4092892"/>
              <a:gd name="connsiteY18" fmla="*/ 2845889 h 4017470"/>
              <a:gd name="connsiteX19" fmla="*/ 81063 w 4092892"/>
              <a:gd name="connsiteY19" fmla="*/ 2341064 h 4017470"/>
              <a:gd name="connsiteX20" fmla="*/ 214413 w 4092892"/>
              <a:gd name="connsiteY20" fmla="*/ 1917202 h 4017470"/>
              <a:gd name="connsiteX21" fmla="*/ 547788 w 4092892"/>
              <a:gd name="connsiteY21" fmla="*/ 1683839 h 4017470"/>
              <a:gd name="connsiteX22" fmla="*/ 1028801 w 4092892"/>
              <a:gd name="connsiteY22" fmla="*/ 1688602 h 4017470"/>
              <a:gd name="connsiteX23" fmla="*/ 1457426 w 4092892"/>
              <a:gd name="connsiteY23" fmla="*/ 1436189 h 4017470"/>
              <a:gd name="connsiteX24" fmla="*/ 1871763 w 4092892"/>
              <a:gd name="connsiteY24" fmla="*/ 850402 h 4017470"/>
              <a:gd name="connsiteX25" fmla="*/ 2028926 w 4092892"/>
              <a:gd name="connsiteY25" fmla="*/ 436064 h 4017470"/>
              <a:gd name="connsiteX26" fmla="*/ 2307532 w 4092892"/>
              <a:gd name="connsiteY26" fmla="*/ 128883 h 4017470"/>
              <a:gd name="connsiteX27" fmla="*/ 2362301 w 4092892"/>
              <a:gd name="connsiteY27" fmla="*/ 7439 h 4017470"/>
              <a:gd name="connsiteX28" fmla="*/ 2695676 w 4092892"/>
              <a:gd name="connsiteY28" fmla="*/ 21727 h 4017470"/>
              <a:gd name="connsiteX29" fmla="*/ 3095726 w 4092892"/>
              <a:gd name="connsiteY29" fmla="*/ 12202 h 4017470"/>
              <a:gd name="connsiteX30" fmla="*/ 3376713 w 4092892"/>
              <a:gd name="connsiteY30" fmla="*/ 159839 h 4017470"/>
              <a:gd name="connsiteX31" fmla="*/ 3729138 w 4092892"/>
              <a:gd name="connsiteY31" fmla="*/ 602752 h 4017470"/>
              <a:gd name="connsiteX0" fmla="*/ 3729138 w 4092892"/>
              <a:gd name="connsiteY0" fmla="*/ 615010 h 4029728"/>
              <a:gd name="connsiteX1" fmla="*/ 4029176 w 4092892"/>
              <a:gd name="connsiteY1" fmla="*/ 1048397 h 4029728"/>
              <a:gd name="connsiteX2" fmla="*/ 4067276 w 4092892"/>
              <a:gd name="connsiteY2" fmla="*/ 1457972 h 4029728"/>
              <a:gd name="connsiteX3" fmla="*/ 3719613 w 4092892"/>
              <a:gd name="connsiteY3" fmla="*/ 1886597 h 4029728"/>
              <a:gd name="connsiteX4" fmla="*/ 3367188 w 4092892"/>
              <a:gd name="connsiteY4" fmla="*/ 2243785 h 4029728"/>
              <a:gd name="connsiteX5" fmla="*/ 3219551 w 4092892"/>
              <a:gd name="connsiteY5" fmla="*/ 2534297 h 4029728"/>
              <a:gd name="connsiteX6" fmla="*/ 2829026 w 4092892"/>
              <a:gd name="connsiteY6" fmla="*/ 2896247 h 4029728"/>
              <a:gd name="connsiteX7" fmla="*/ 2729013 w 4092892"/>
              <a:gd name="connsiteY7" fmla="*/ 3072460 h 4029728"/>
              <a:gd name="connsiteX8" fmla="*/ 2614713 w 4092892"/>
              <a:gd name="connsiteY8" fmla="*/ 3401072 h 4029728"/>
              <a:gd name="connsiteX9" fmla="*/ 2395638 w 4092892"/>
              <a:gd name="connsiteY9" fmla="*/ 3591572 h 4029728"/>
              <a:gd name="connsiteX10" fmla="*/ 2162276 w 4092892"/>
              <a:gd name="connsiteY10" fmla="*/ 3620147 h 4029728"/>
              <a:gd name="connsiteX11" fmla="*/ 1833663 w 4092892"/>
              <a:gd name="connsiteY11" fmla="*/ 3891610 h 4029728"/>
              <a:gd name="connsiteX12" fmla="*/ 1595538 w 4092892"/>
              <a:gd name="connsiteY12" fmla="*/ 4029722 h 4029728"/>
              <a:gd name="connsiteX13" fmla="*/ 1224063 w 4092892"/>
              <a:gd name="connsiteY13" fmla="*/ 3886847 h 4029728"/>
              <a:gd name="connsiteX14" fmla="*/ 919263 w 4092892"/>
              <a:gd name="connsiteY14" fmla="*/ 3691585 h 4029728"/>
              <a:gd name="connsiteX15" fmla="*/ 676376 w 4092892"/>
              <a:gd name="connsiteY15" fmla="*/ 3534422 h 4029728"/>
              <a:gd name="connsiteX16" fmla="*/ 338238 w 4092892"/>
              <a:gd name="connsiteY16" fmla="*/ 3429647 h 4029728"/>
              <a:gd name="connsiteX17" fmla="*/ 71538 w 4092892"/>
              <a:gd name="connsiteY17" fmla="*/ 3224860 h 4029728"/>
              <a:gd name="connsiteX18" fmla="*/ 101 w 4092892"/>
              <a:gd name="connsiteY18" fmla="*/ 2858147 h 4029728"/>
              <a:gd name="connsiteX19" fmla="*/ 81063 w 4092892"/>
              <a:gd name="connsiteY19" fmla="*/ 2353322 h 4029728"/>
              <a:gd name="connsiteX20" fmla="*/ 214413 w 4092892"/>
              <a:gd name="connsiteY20" fmla="*/ 1929460 h 4029728"/>
              <a:gd name="connsiteX21" fmla="*/ 547788 w 4092892"/>
              <a:gd name="connsiteY21" fmla="*/ 1696097 h 4029728"/>
              <a:gd name="connsiteX22" fmla="*/ 1028801 w 4092892"/>
              <a:gd name="connsiteY22" fmla="*/ 1700860 h 4029728"/>
              <a:gd name="connsiteX23" fmla="*/ 1457426 w 4092892"/>
              <a:gd name="connsiteY23" fmla="*/ 1448447 h 4029728"/>
              <a:gd name="connsiteX24" fmla="*/ 1871763 w 4092892"/>
              <a:gd name="connsiteY24" fmla="*/ 862660 h 4029728"/>
              <a:gd name="connsiteX25" fmla="*/ 2028926 w 4092892"/>
              <a:gd name="connsiteY25" fmla="*/ 448322 h 4029728"/>
              <a:gd name="connsiteX26" fmla="*/ 2307532 w 4092892"/>
              <a:gd name="connsiteY26" fmla="*/ 141141 h 4029728"/>
              <a:gd name="connsiteX27" fmla="*/ 2362301 w 4092892"/>
              <a:gd name="connsiteY27" fmla="*/ 19697 h 4029728"/>
              <a:gd name="connsiteX28" fmla="*/ 2695676 w 4092892"/>
              <a:gd name="connsiteY28" fmla="*/ 33985 h 4029728"/>
              <a:gd name="connsiteX29" fmla="*/ 3095726 w 4092892"/>
              <a:gd name="connsiteY29" fmla="*/ 24460 h 4029728"/>
              <a:gd name="connsiteX30" fmla="*/ 3376713 w 4092892"/>
              <a:gd name="connsiteY30" fmla="*/ 172097 h 4029728"/>
              <a:gd name="connsiteX31" fmla="*/ 3729138 w 4092892"/>
              <a:gd name="connsiteY31" fmla="*/ 615010 h 4029728"/>
              <a:gd name="connsiteX0" fmla="*/ 3729138 w 4092892"/>
              <a:gd name="connsiteY0" fmla="*/ 609132 h 4023850"/>
              <a:gd name="connsiteX1" fmla="*/ 4029176 w 4092892"/>
              <a:gd name="connsiteY1" fmla="*/ 1042519 h 4023850"/>
              <a:gd name="connsiteX2" fmla="*/ 4067276 w 4092892"/>
              <a:gd name="connsiteY2" fmla="*/ 1452094 h 4023850"/>
              <a:gd name="connsiteX3" fmla="*/ 3719613 w 4092892"/>
              <a:gd name="connsiteY3" fmla="*/ 1880719 h 4023850"/>
              <a:gd name="connsiteX4" fmla="*/ 3367188 w 4092892"/>
              <a:gd name="connsiteY4" fmla="*/ 2237907 h 4023850"/>
              <a:gd name="connsiteX5" fmla="*/ 3219551 w 4092892"/>
              <a:gd name="connsiteY5" fmla="*/ 2528419 h 4023850"/>
              <a:gd name="connsiteX6" fmla="*/ 2829026 w 4092892"/>
              <a:gd name="connsiteY6" fmla="*/ 2890369 h 4023850"/>
              <a:gd name="connsiteX7" fmla="*/ 2729013 w 4092892"/>
              <a:gd name="connsiteY7" fmla="*/ 3066582 h 4023850"/>
              <a:gd name="connsiteX8" fmla="*/ 2614713 w 4092892"/>
              <a:gd name="connsiteY8" fmla="*/ 3395194 h 4023850"/>
              <a:gd name="connsiteX9" fmla="*/ 2395638 w 4092892"/>
              <a:gd name="connsiteY9" fmla="*/ 3585694 h 4023850"/>
              <a:gd name="connsiteX10" fmla="*/ 2162276 w 4092892"/>
              <a:gd name="connsiteY10" fmla="*/ 3614269 h 4023850"/>
              <a:gd name="connsiteX11" fmla="*/ 1833663 w 4092892"/>
              <a:gd name="connsiteY11" fmla="*/ 3885732 h 4023850"/>
              <a:gd name="connsiteX12" fmla="*/ 1595538 w 4092892"/>
              <a:gd name="connsiteY12" fmla="*/ 4023844 h 4023850"/>
              <a:gd name="connsiteX13" fmla="*/ 1224063 w 4092892"/>
              <a:gd name="connsiteY13" fmla="*/ 3880969 h 4023850"/>
              <a:gd name="connsiteX14" fmla="*/ 919263 w 4092892"/>
              <a:gd name="connsiteY14" fmla="*/ 3685707 h 4023850"/>
              <a:gd name="connsiteX15" fmla="*/ 676376 w 4092892"/>
              <a:gd name="connsiteY15" fmla="*/ 3528544 h 4023850"/>
              <a:gd name="connsiteX16" fmla="*/ 338238 w 4092892"/>
              <a:gd name="connsiteY16" fmla="*/ 3423769 h 4023850"/>
              <a:gd name="connsiteX17" fmla="*/ 71538 w 4092892"/>
              <a:gd name="connsiteY17" fmla="*/ 3218982 h 4023850"/>
              <a:gd name="connsiteX18" fmla="*/ 101 w 4092892"/>
              <a:gd name="connsiteY18" fmla="*/ 2852269 h 4023850"/>
              <a:gd name="connsiteX19" fmla="*/ 81063 w 4092892"/>
              <a:gd name="connsiteY19" fmla="*/ 2347444 h 4023850"/>
              <a:gd name="connsiteX20" fmla="*/ 214413 w 4092892"/>
              <a:gd name="connsiteY20" fmla="*/ 1923582 h 4023850"/>
              <a:gd name="connsiteX21" fmla="*/ 547788 w 4092892"/>
              <a:gd name="connsiteY21" fmla="*/ 1690219 h 4023850"/>
              <a:gd name="connsiteX22" fmla="*/ 1028801 w 4092892"/>
              <a:gd name="connsiteY22" fmla="*/ 1694982 h 4023850"/>
              <a:gd name="connsiteX23" fmla="*/ 1457426 w 4092892"/>
              <a:gd name="connsiteY23" fmla="*/ 1442569 h 4023850"/>
              <a:gd name="connsiteX24" fmla="*/ 1871763 w 4092892"/>
              <a:gd name="connsiteY24" fmla="*/ 856782 h 4023850"/>
              <a:gd name="connsiteX25" fmla="*/ 2028926 w 4092892"/>
              <a:gd name="connsiteY25" fmla="*/ 442444 h 4023850"/>
              <a:gd name="connsiteX26" fmla="*/ 2307532 w 4092892"/>
              <a:gd name="connsiteY26" fmla="*/ 135263 h 4023850"/>
              <a:gd name="connsiteX27" fmla="*/ 2355157 w 4092892"/>
              <a:gd name="connsiteY27" fmla="*/ 20963 h 4023850"/>
              <a:gd name="connsiteX28" fmla="*/ 2695676 w 4092892"/>
              <a:gd name="connsiteY28" fmla="*/ 28107 h 4023850"/>
              <a:gd name="connsiteX29" fmla="*/ 3095726 w 4092892"/>
              <a:gd name="connsiteY29" fmla="*/ 18582 h 4023850"/>
              <a:gd name="connsiteX30" fmla="*/ 3376713 w 4092892"/>
              <a:gd name="connsiteY30" fmla="*/ 166219 h 4023850"/>
              <a:gd name="connsiteX31" fmla="*/ 3729138 w 4092892"/>
              <a:gd name="connsiteY31" fmla="*/ 609132 h 4023850"/>
              <a:gd name="connsiteX0" fmla="*/ 3729138 w 4092892"/>
              <a:gd name="connsiteY0" fmla="*/ 599425 h 4014143"/>
              <a:gd name="connsiteX1" fmla="*/ 4029176 w 4092892"/>
              <a:gd name="connsiteY1" fmla="*/ 1032812 h 4014143"/>
              <a:gd name="connsiteX2" fmla="*/ 4067276 w 4092892"/>
              <a:gd name="connsiteY2" fmla="*/ 1442387 h 4014143"/>
              <a:gd name="connsiteX3" fmla="*/ 3719613 w 4092892"/>
              <a:gd name="connsiteY3" fmla="*/ 1871012 h 4014143"/>
              <a:gd name="connsiteX4" fmla="*/ 3367188 w 4092892"/>
              <a:gd name="connsiteY4" fmla="*/ 2228200 h 4014143"/>
              <a:gd name="connsiteX5" fmla="*/ 3219551 w 4092892"/>
              <a:gd name="connsiteY5" fmla="*/ 2518712 h 4014143"/>
              <a:gd name="connsiteX6" fmla="*/ 2829026 w 4092892"/>
              <a:gd name="connsiteY6" fmla="*/ 2880662 h 4014143"/>
              <a:gd name="connsiteX7" fmla="*/ 2729013 w 4092892"/>
              <a:gd name="connsiteY7" fmla="*/ 3056875 h 4014143"/>
              <a:gd name="connsiteX8" fmla="*/ 2614713 w 4092892"/>
              <a:gd name="connsiteY8" fmla="*/ 3385487 h 4014143"/>
              <a:gd name="connsiteX9" fmla="*/ 2395638 w 4092892"/>
              <a:gd name="connsiteY9" fmla="*/ 3575987 h 4014143"/>
              <a:gd name="connsiteX10" fmla="*/ 2162276 w 4092892"/>
              <a:gd name="connsiteY10" fmla="*/ 3604562 h 4014143"/>
              <a:gd name="connsiteX11" fmla="*/ 1833663 w 4092892"/>
              <a:gd name="connsiteY11" fmla="*/ 3876025 h 4014143"/>
              <a:gd name="connsiteX12" fmla="*/ 1595538 w 4092892"/>
              <a:gd name="connsiteY12" fmla="*/ 4014137 h 4014143"/>
              <a:gd name="connsiteX13" fmla="*/ 1224063 w 4092892"/>
              <a:gd name="connsiteY13" fmla="*/ 3871262 h 4014143"/>
              <a:gd name="connsiteX14" fmla="*/ 919263 w 4092892"/>
              <a:gd name="connsiteY14" fmla="*/ 3676000 h 4014143"/>
              <a:gd name="connsiteX15" fmla="*/ 676376 w 4092892"/>
              <a:gd name="connsiteY15" fmla="*/ 3518837 h 4014143"/>
              <a:gd name="connsiteX16" fmla="*/ 338238 w 4092892"/>
              <a:gd name="connsiteY16" fmla="*/ 3414062 h 4014143"/>
              <a:gd name="connsiteX17" fmla="*/ 71538 w 4092892"/>
              <a:gd name="connsiteY17" fmla="*/ 3209275 h 4014143"/>
              <a:gd name="connsiteX18" fmla="*/ 101 w 4092892"/>
              <a:gd name="connsiteY18" fmla="*/ 2842562 h 4014143"/>
              <a:gd name="connsiteX19" fmla="*/ 81063 w 4092892"/>
              <a:gd name="connsiteY19" fmla="*/ 2337737 h 4014143"/>
              <a:gd name="connsiteX20" fmla="*/ 214413 w 4092892"/>
              <a:gd name="connsiteY20" fmla="*/ 1913875 h 4014143"/>
              <a:gd name="connsiteX21" fmla="*/ 547788 w 4092892"/>
              <a:gd name="connsiteY21" fmla="*/ 1680512 h 4014143"/>
              <a:gd name="connsiteX22" fmla="*/ 1028801 w 4092892"/>
              <a:gd name="connsiteY22" fmla="*/ 1685275 h 4014143"/>
              <a:gd name="connsiteX23" fmla="*/ 1457426 w 4092892"/>
              <a:gd name="connsiteY23" fmla="*/ 1432862 h 4014143"/>
              <a:gd name="connsiteX24" fmla="*/ 1871763 w 4092892"/>
              <a:gd name="connsiteY24" fmla="*/ 847075 h 4014143"/>
              <a:gd name="connsiteX25" fmla="*/ 2028926 w 4092892"/>
              <a:gd name="connsiteY25" fmla="*/ 432737 h 4014143"/>
              <a:gd name="connsiteX26" fmla="*/ 2307532 w 4092892"/>
              <a:gd name="connsiteY26" fmla="*/ 125556 h 4014143"/>
              <a:gd name="connsiteX27" fmla="*/ 2352776 w 4092892"/>
              <a:gd name="connsiteY27" fmla="*/ 32687 h 4014143"/>
              <a:gd name="connsiteX28" fmla="*/ 2695676 w 4092892"/>
              <a:gd name="connsiteY28" fmla="*/ 18400 h 4014143"/>
              <a:gd name="connsiteX29" fmla="*/ 3095726 w 4092892"/>
              <a:gd name="connsiteY29" fmla="*/ 8875 h 4014143"/>
              <a:gd name="connsiteX30" fmla="*/ 3376713 w 4092892"/>
              <a:gd name="connsiteY30" fmla="*/ 156512 h 4014143"/>
              <a:gd name="connsiteX31" fmla="*/ 3729138 w 4092892"/>
              <a:gd name="connsiteY31" fmla="*/ 599425 h 4014143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307532 w 4092892"/>
              <a:gd name="connsiteY26" fmla="*/ 130969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28801 w 4092892"/>
              <a:gd name="connsiteY22" fmla="*/ 1693551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62138 w 4092892"/>
              <a:gd name="connsiteY22" fmla="*/ 1667358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2892" h="4022419">
                <a:moveTo>
                  <a:pt x="3729138" y="607701"/>
                </a:moveTo>
                <a:cubicBezTo>
                  <a:pt x="3837882" y="753751"/>
                  <a:pt x="3972820" y="900594"/>
                  <a:pt x="4029176" y="1041088"/>
                </a:cubicBezTo>
                <a:cubicBezTo>
                  <a:pt x="4085532" y="1181582"/>
                  <a:pt x="4118870" y="1310963"/>
                  <a:pt x="4067276" y="1450663"/>
                </a:cubicBezTo>
                <a:cubicBezTo>
                  <a:pt x="4015682" y="1590363"/>
                  <a:pt x="3836294" y="1748319"/>
                  <a:pt x="3719613" y="1879288"/>
                </a:cubicBezTo>
                <a:cubicBezTo>
                  <a:pt x="3602932" y="2010257"/>
                  <a:pt x="3450532" y="2128526"/>
                  <a:pt x="3367188" y="2236476"/>
                </a:cubicBezTo>
                <a:cubicBezTo>
                  <a:pt x="3283844" y="2344426"/>
                  <a:pt x="3309245" y="2418244"/>
                  <a:pt x="3219551" y="2526988"/>
                </a:cubicBezTo>
                <a:cubicBezTo>
                  <a:pt x="3129857" y="2635732"/>
                  <a:pt x="2910782" y="2799244"/>
                  <a:pt x="2829026" y="2888938"/>
                </a:cubicBezTo>
                <a:cubicBezTo>
                  <a:pt x="2747270" y="2978632"/>
                  <a:pt x="2764732" y="2981014"/>
                  <a:pt x="2729013" y="3065151"/>
                </a:cubicBezTo>
                <a:cubicBezTo>
                  <a:pt x="2693294" y="3149288"/>
                  <a:pt x="2670275" y="3307244"/>
                  <a:pt x="2614713" y="3393763"/>
                </a:cubicBezTo>
                <a:cubicBezTo>
                  <a:pt x="2559151" y="3480282"/>
                  <a:pt x="2471044" y="3547751"/>
                  <a:pt x="2395638" y="3584263"/>
                </a:cubicBezTo>
                <a:cubicBezTo>
                  <a:pt x="2320232" y="3620775"/>
                  <a:pt x="2255938" y="3562832"/>
                  <a:pt x="2162276" y="3612838"/>
                </a:cubicBezTo>
                <a:cubicBezTo>
                  <a:pt x="2068614" y="3662844"/>
                  <a:pt x="1928119" y="3816039"/>
                  <a:pt x="1833663" y="3884301"/>
                </a:cubicBezTo>
                <a:cubicBezTo>
                  <a:pt x="1739207" y="3952563"/>
                  <a:pt x="1697138" y="4023207"/>
                  <a:pt x="1595538" y="4022413"/>
                </a:cubicBezTo>
                <a:cubicBezTo>
                  <a:pt x="1493938" y="4021619"/>
                  <a:pt x="1336775" y="3935894"/>
                  <a:pt x="1224063" y="3879538"/>
                </a:cubicBezTo>
                <a:cubicBezTo>
                  <a:pt x="1111351" y="3823182"/>
                  <a:pt x="919263" y="3684276"/>
                  <a:pt x="919263" y="3684276"/>
                </a:cubicBezTo>
                <a:cubicBezTo>
                  <a:pt x="827982" y="3625539"/>
                  <a:pt x="773213" y="3570769"/>
                  <a:pt x="676376" y="3527113"/>
                </a:cubicBezTo>
                <a:cubicBezTo>
                  <a:pt x="579539" y="3483457"/>
                  <a:pt x="439044" y="3473932"/>
                  <a:pt x="338238" y="3422338"/>
                </a:cubicBezTo>
                <a:cubicBezTo>
                  <a:pt x="237432" y="3370744"/>
                  <a:pt x="127894" y="3312801"/>
                  <a:pt x="71538" y="3217551"/>
                </a:cubicBezTo>
                <a:cubicBezTo>
                  <a:pt x="15182" y="3122301"/>
                  <a:pt x="-1487" y="2996094"/>
                  <a:pt x="101" y="2850838"/>
                </a:cubicBezTo>
                <a:cubicBezTo>
                  <a:pt x="1688" y="2705582"/>
                  <a:pt x="45344" y="2500794"/>
                  <a:pt x="81063" y="2346013"/>
                </a:cubicBezTo>
                <a:cubicBezTo>
                  <a:pt x="116782" y="2191232"/>
                  <a:pt x="136626" y="2031688"/>
                  <a:pt x="214413" y="1922151"/>
                </a:cubicBezTo>
                <a:cubicBezTo>
                  <a:pt x="292200" y="1812614"/>
                  <a:pt x="406501" y="1731253"/>
                  <a:pt x="547788" y="1688788"/>
                </a:cubicBezTo>
                <a:cubicBezTo>
                  <a:pt x="689075" y="1646323"/>
                  <a:pt x="910532" y="1708633"/>
                  <a:pt x="1062138" y="1667358"/>
                </a:cubicBezTo>
                <a:cubicBezTo>
                  <a:pt x="1213744" y="1626083"/>
                  <a:pt x="1322489" y="1576473"/>
                  <a:pt x="1457426" y="1441138"/>
                </a:cubicBezTo>
                <a:cubicBezTo>
                  <a:pt x="1592364" y="1305804"/>
                  <a:pt x="1776513" y="1022038"/>
                  <a:pt x="1871763" y="855351"/>
                </a:cubicBezTo>
                <a:cubicBezTo>
                  <a:pt x="1967013" y="688664"/>
                  <a:pt x="1965029" y="552138"/>
                  <a:pt x="2028926" y="441013"/>
                </a:cubicBezTo>
                <a:cubicBezTo>
                  <a:pt x="2092823" y="329888"/>
                  <a:pt x="2201170" y="255276"/>
                  <a:pt x="2255145" y="188601"/>
                </a:cubicBezTo>
                <a:cubicBezTo>
                  <a:pt x="2309120" y="121926"/>
                  <a:pt x="2315470" y="102875"/>
                  <a:pt x="2352776" y="40963"/>
                </a:cubicBezTo>
                <a:cubicBezTo>
                  <a:pt x="2390082" y="-20949"/>
                  <a:pt x="2569470" y="6832"/>
                  <a:pt x="2693295" y="2863"/>
                </a:cubicBezTo>
                <a:lnTo>
                  <a:pt x="3095726" y="17151"/>
                </a:lnTo>
                <a:cubicBezTo>
                  <a:pt x="3209232" y="40170"/>
                  <a:pt x="3264794" y="63188"/>
                  <a:pt x="3376713" y="164788"/>
                </a:cubicBezTo>
                <a:cubicBezTo>
                  <a:pt x="3488632" y="266388"/>
                  <a:pt x="3620394" y="461651"/>
                  <a:pt x="3729138" y="607701"/>
                </a:cubicBezTo>
                <a:close/>
              </a:path>
            </a:pathLst>
          </a:custGeom>
          <a:solidFill>
            <a:srgbClr val="FFFF00">
              <a:alpha val="12000"/>
            </a:srgbClr>
          </a:solidFill>
          <a:ln w="50800">
            <a:solidFill>
              <a:srgbClr val="FFFF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/>
        </p:nvGrpSpPr>
        <p:grpSpPr>
          <a:xfrm>
            <a:off x="162864" y="1866050"/>
            <a:ext cx="2577670" cy="2151181"/>
            <a:chOff x="-138718" y="1073079"/>
            <a:chExt cx="3268317" cy="2943114"/>
          </a:xfrm>
        </p:grpSpPr>
        <p:cxnSp>
          <p:nvCxnSpPr>
            <p:cNvPr id="49" name="直線矢印コネクタ 48"/>
            <p:cNvCxnSpPr/>
            <p:nvPr/>
          </p:nvCxnSpPr>
          <p:spPr>
            <a:xfrm flipV="1">
              <a:off x="366714" y="1073079"/>
              <a:ext cx="0" cy="2584521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2662804" y="3246752"/>
              <a:ext cx="466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-138718" y="1151230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>
              <a:off x="354807" y="3657600"/>
              <a:ext cx="2562901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グループ化 111"/>
          <p:cNvGrpSpPr/>
          <p:nvPr/>
        </p:nvGrpSpPr>
        <p:grpSpPr>
          <a:xfrm>
            <a:off x="807244" y="2185326"/>
            <a:ext cx="1493425" cy="1327657"/>
            <a:chOff x="659747" y="1873481"/>
            <a:chExt cx="1551256" cy="1465539"/>
          </a:xfrm>
        </p:grpSpPr>
        <p:grpSp>
          <p:nvGrpSpPr>
            <p:cNvPr id="120" name="グループ化 119"/>
            <p:cNvGrpSpPr/>
            <p:nvPr/>
          </p:nvGrpSpPr>
          <p:grpSpPr>
            <a:xfrm>
              <a:off x="659747" y="1873481"/>
              <a:ext cx="1551256" cy="1465539"/>
              <a:chOff x="3608078" y="1919256"/>
              <a:chExt cx="3259108" cy="3079017"/>
            </a:xfrm>
            <a:solidFill>
              <a:srgbClr val="00B050"/>
            </a:solidFill>
          </p:grpSpPr>
          <p:sp>
            <p:nvSpPr>
              <p:cNvPr id="129" name="円/楕円 128"/>
              <p:cNvSpPr/>
              <p:nvPr/>
            </p:nvSpPr>
            <p:spPr>
              <a:xfrm>
                <a:off x="4070733" y="3053689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円/楕円 129"/>
              <p:cNvSpPr/>
              <p:nvPr/>
            </p:nvSpPr>
            <p:spPr>
              <a:xfrm>
                <a:off x="4546960" y="295295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1" name="円/楕円 130"/>
              <p:cNvSpPr/>
              <p:nvPr/>
            </p:nvSpPr>
            <p:spPr>
              <a:xfrm>
                <a:off x="5307953" y="191925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2" name="円/楕円 131"/>
              <p:cNvSpPr/>
              <p:nvPr/>
            </p:nvSpPr>
            <p:spPr>
              <a:xfrm>
                <a:off x="6114372" y="192477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3" name="円/楕円 132"/>
              <p:cNvSpPr/>
              <p:nvPr/>
            </p:nvSpPr>
            <p:spPr>
              <a:xfrm>
                <a:off x="6631497" y="2757738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円/楕円 133"/>
              <p:cNvSpPr/>
              <p:nvPr/>
            </p:nvSpPr>
            <p:spPr>
              <a:xfrm>
                <a:off x="4775687" y="4747806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円/楕円 134"/>
              <p:cNvSpPr/>
              <p:nvPr/>
            </p:nvSpPr>
            <p:spPr>
              <a:xfrm>
                <a:off x="3608078" y="3592547"/>
                <a:ext cx="235689" cy="2504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1" name="グループ化 120"/>
            <p:cNvGrpSpPr/>
            <p:nvPr/>
          </p:nvGrpSpPr>
          <p:grpSpPr>
            <a:xfrm>
              <a:off x="709768" y="1936421"/>
              <a:ext cx="1436599" cy="1343696"/>
              <a:chOff x="3713168" y="2051479"/>
              <a:chExt cx="3018220" cy="2823028"/>
            </a:xfrm>
          </p:grpSpPr>
          <p:cxnSp>
            <p:nvCxnSpPr>
              <p:cNvPr id="122" name="直線矢印コネクタ 121"/>
              <p:cNvCxnSpPr/>
              <p:nvPr/>
            </p:nvCxnSpPr>
            <p:spPr>
              <a:xfrm>
                <a:off x="4191411" y="3163827"/>
                <a:ext cx="144198" cy="3738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矢印コネクタ 122"/>
              <p:cNvCxnSpPr/>
              <p:nvPr/>
            </p:nvCxnSpPr>
            <p:spPr>
              <a:xfrm>
                <a:off x="4667638" y="3074137"/>
                <a:ext cx="300826" cy="22429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矢印コネクタ 123"/>
              <p:cNvCxnSpPr/>
              <p:nvPr/>
            </p:nvCxnSpPr>
            <p:spPr>
              <a:xfrm>
                <a:off x="5423435" y="2051481"/>
                <a:ext cx="318231" cy="24418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矢印コネクタ 124"/>
              <p:cNvCxnSpPr/>
              <p:nvPr/>
            </p:nvCxnSpPr>
            <p:spPr>
              <a:xfrm flipH="1">
                <a:off x="6030063" y="2051479"/>
                <a:ext cx="179005" cy="3237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矢印コネクタ 125"/>
              <p:cNvCxnSpPr/>
              <p:nvPr/>
            </p:nvCxnSpPr>
            <p:spPr>
              <a:xfrm flipH="1" flipV="1">
                <a:off x="6303768" y="2884439"/>
                <a:ext cx="4276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矢印コネクタ 126"/>
              <p:cNvCxnSpPr/>
              <p:nvPr/>
            </p:nvCxnSpPr>
            <p:spPr>
              <a:xfrm flipH="1" flipV="1">
                <a:off x="4818050" y="4489599"/>
                <a:ext cx="78314" cy="384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矢印コネクタ 127"/>
              <p:cNvCxnSpPr/>
              <p:nvPr/>
            </p:nvCxnSpPr>
            <p:spPr>
              <a:xfrm>
                <a:off x="3713168" y="3708206"/>
                <a:ext cx="36795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8" name="グループ化 87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106" name="正方形/長方形 105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r>
                <a:rPr lang="en-US" altLang="ja-JP" sz="2000" dirty="0" smtClean="0"/>
                <a:t>.</a:t>
              </a:r>
              <a:endParaRPr lang="en-US" altLang="ja-JP" sz="2000" dirty="0"/>
            </a:p>
          </p:txBody>
        </p:sp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グループ化 107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109" name="Picture 4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6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グループ化 13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40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正方形/長方形 14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142" name="グループ化 14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143" name="正方形/長方形 14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/>
                <a:t>3. Intersection</a:t>
              </a:r>
              <a:endParaRPr lang="en-US" altLang="ja-JP" sz="2000" dirty="0"/>
            </a:p>
          </p:txBody>
        </p:sp>
        <p:pic>
          <p:nvPicPr>
            <p:cNvPr id="144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5" name="正方形/長方形 144"/>
          <p:cNvSpPr/>
          <p:nvPr/>
        </p:nvSpPr>
        <p:spPr>
          <a:xfrm>
            <a:off x="4165903" y="24278"/>
            <a:ext cx="1753582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273864" y="5496509"/>
            <a:ext cx="8288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Image edges form steep slopes in image manifold</a:t>
            </a:r>
            <a:endParaRPr lang="en-US" altLang="ja-JP" sz="2800" dirty="0"/>
          </a:p>
        </p:txBody>
      </p:sp>
      <p:sp>
        <p:nvSpPr>
          <p:cNvPr id="64" name="正方形/長方形 63"/>
          <p:cNvSpPr/>
          <p:nvPr/>
        </p:nvSpPr>
        <p:spPr>
          <a:xfrm>
            <a:off x="273864" y="4798021"/>
            <a:ext cx="3109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u="sng" dirty="0" smtClean="0">
                <a:solidFill>
                  <a:srgbClr val="FFC000"/>
                </a:solidFill>
              </a:rPr>
              <a:t>Edge fitting effect</a:t>
            </a:r>
            <a:endParaRPr lang="en-US" altLang="ja-JP" sz="3200" u="sng" dirty="0">
              <a:solidFill>
                <a:srgbClr val="FFC000"/>
              </a:solidFill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273864" y="6033769"/>
            <a:ext cx="8288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Intersection of zero-set and image manifold often occur 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7287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295835" y="3489340"/>
            <a:ext cx="8380349" cy="3099133"/>
            <a:chOff x="295835" y="3489340"/>
            <a:chExt cx="8380349" cy="3099133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295835" y="3489340"/>
              <a:ext cx="8380349" cy="2488744"/>
              <a:chOff x="295835" y="3489340"/>
              <a:chExt cx="8380349" cy="2488744"/>
            </a:xfrm>
          </p:grpSpPr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1369" t="16114" r="2008" b="12701"/>
              <a:stretch/>
            </p:blipFill>
            <p:spPr bwMode="auto">
              <a:xfrm>
                <a:off x="3093694" y="3489341"/>
                <a:ext cx="2827473" cy="246201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11" name="Picture 2" descr="C:\shared\VolumeDataNew\CT_shidai\ycu2_side_090.bmp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51" t="39531" r="21295" b="40935"/>
              <a:stretch/>
            </p:blipFill>
            <p:spPr bwMode="auto">
              <a:xfrm>
                <a:off x="295835" y="3489805"/>
                <a:ext cx="2476839" cy="246155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shared\VolumeDataNew\NewVTColorTest\mouse016_00617.bmp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46" r="15287" b="36591"/>
              <a:stretch/>
            </p:blipFill>
            <p:spPr bwMode="auto">
              <a:xfrm>
                <a:off x="6234019" y="3489340"/>
                <a:ext cx="2442165" cy="24887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正方形/長方形 18"/>
            <p:cNvSpPr/>
            <p:nvPr/>
          </p:nvSpPr>
          <p:spPr>
            <a:xfrm>
              <a:off x="454576" y="6003698"/>
              <a:ext cx="21825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/>
                <a:t>Tumor in CT</a:t>
              </a:r>
              <a:endParaRPr lang="ja-JP" altLang="en-US" sz="3200" dirty="0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3215733" y="6003698"/>
              <a:ext cx="2558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/>
                <a:t>Muscle in MRI</a:t>
              </a:r>
              <a:endParaRPr lang="ja-JP" altLang="en-US" sz="3200" dirty="0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6178712" y="6003698"/>
              <a:ext cx="24957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200" dirty="0" smtClean="0"/>
                <a:t>Organs in ISM</a:t>
              </a:r>
              <a:endParaRPr lang="ja-JP" altLang="en-US" sz="3200" dirty="0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4576" y="6263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8258" y="803935"/>
            <a:ext cx="8005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ja-JP" sz="3200" dirty="0" smtClean="0"/>
              <a:t>Volume segmentation is fundamental</a:t>
            </a:r>
          </a:p>
          <a:p>
            <a:pPr lvl="1">
              <a:lnSpc>
                <a:spcPts val="3000"/>
              </a:lnSpc>
            </a:pPr>
            <a:r>
              <a:rPr kumimoji="1" lang="ja-JP" altLang="en-US" sz="2800" dirty="0" err="1" smtClean="0"/>
              <a:t>ｰ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Extract information / </a:t>
            </a:r>
            <a:r>
              <a:rPr lang="en-US" altLang="ja-JP" sz="2800" dirty="0" smtClean="0"/>
              <a:t>Construct models 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258" y="1749768"/>
            <a:ext cx="8447332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ja-JP" sz="3200" dirty="0" smtClean="0"/>
              <a:t>In bio-medical fields, it is necessary to segment ambiguous regions</a:t>
            </a:r>
            <a:endParaRPr lang="en-US" altLang="ja-JP" sz="3200" dirty="0"/>
          </a:p>
        </p:txBody>
      </p:sp>
      <p:sp>
        <p:nvSpPr>
          <p:cNvPr id="3" name="フリーフォーム 2"/>
          <p:cNvSpPr/>
          <p:nvPr/>
        </p:nvSpPr>
        <p:spPr>
          <a:xfrm>
            <a:off x="1545869" y="4447257"/>
            <a:ext cx="537818" cy="507912"/>
          </a:xfrm>
          <a:custGeom>
            <a:avLst/>
            <a:gdLst>
              <a:gd name="connsiteX0" fmla="*/ 198735 w 398529"/>
              <a:gd name="connsiteY0" fmla="*/ 376369 h 376369"/>
              <a:gd name="connsiteX1" fmla="*/ 363042 w 398529"/>
              <a:gd name="connsiteY1" fmla="*/ 333507 h 376369"/>
              <a:gd name="connsiteX2" fmla="*/ 396379 w 398529"/>
              <a:gd name="connsiteY2" fmla="*/ 164438 h 376369"/>
              <a:gd name="connsiteX3" fmla="*/ 324942 w 398529"/>
              <a:gd name="connsiteY3" fmla="*/ 28707 h 376369"/>
              <a:gd name="connsiteX4" fmla="*/ 193973 w 398529"/>
              <a:gd name="connsiteY4" fmla="*/ 132 h 376369"/>
              <a:gd name="connsiteX5" fmla="*/ 39192 w 398529"/>
              <a:gd name="connsiteY5" fmla="*/ 33469 h 376369"/>
              <a:gd name="connsiteX6" fmla="*/ 3473 w 398529"/>
              <a:gd name="connsiteY6" fmla="*/ 190632 h 376369"/>
              <a:gd name="connsiteX7" fmla="*/ 103485 w 398529"/>
              <a:gd name="connsiteY7" fmla="*/ 333507 h 376369"/>
              <a:gd name="connsiteX8" fmla="*/ 198735 w 398529"/>
              <a:gd name="connsiteY8" fmla="*/ 376369 h 376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529" h="376369">
                <a:moveTo>
                  <a:pt x="198735" y="376369"/>
                </a:moveTo>
                <a:cubicBezTo>
                  <a:pt x="241994" y="376369"/>
                  <a:pt x="330101" y="368829"/>
                  <a:pt x="363042" y="333507"/>
                </a:cubicBezTo>
                <a:cubicBezTo>
                  <a:pt x="395983" y="298185"/>
                  <a:pt x="402729" y="215238"/>
                  <a:pt x="396379" y="164438"/>
                </a:cubicBezTo>
                <a:cubicBezTo>
                  <a:pt x="390029" y="113638"/>
                  <a:pt x="358676" y="56091"/>
                  <a:pt x="324942" y="28707"/>
                </a:cubicBezTo>
                <a:cubicBezTo>
                  <a:pt x="291208" y="1323"/>
                  <a:pt x="241598" y="-662"/>
                  <a:pt x="193973" y="132"/>
                </a:cubicBezTo>
                <a:cubicBezTo>
                  <a:pt x="146348" y="926"/>
                  <a:pt x="70942" y="1719"/>
                  <a:pt x="39192" y="33469"/>
                </a:cubicBezTo>
                <a:cubicBezTo>
                  <a:pt x="7442" y="65219"/>
                  <a:pt x="-7243" y="140626"/>
                  <a:pt x="3473" y="190632"/>
                </a:cubicBezTo>
                <a:cubicBezTo>
                  <a:pt x="14189" y="240638"/>
                  <a:pt x="70544" y="302948"/>
                  <a:pt x="103485" y="333507"/>
                </a:cubicBezTo>
                <a:cubicBezTo>
                  <a:pt x="136426" y="364066"/>
                  <a:pt x="155476" y="376369"/>
                  <a:pt x="198735" y="376369"/>
                </a:cubicBezTo>
                <a:close/>
              </a:path>
            </a:pathLst>
          </a:cu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>
            <a:off x="3618192" y="3634450"/>
            <a:ext cx="1593343" cy="2213399"/>
            <a:chOff x="3544248" y="3877239"/>
            <a:chExt cx="1424262" cy="1978519"/>
          </a:xfrm>
        </p:grpSpPr>
        <p:sp>
          <p:nvSpPr>
            <p:cNvPr id="13" name="フリーフォーム 12"/>
            <p:cNvSpPr/>
            <p:nvPr/>
          </p:nvSpPr>
          <p:spPr>
            <a:xfrm>
              <a:off x="4328092" y="3877239"/>
              <a:ext cx="640418" cy="1978519"/>
            </a:xfrm>
            <a:custGeom>
              <a:avLst/>
              <a:gdLst>
                <a:gd name="connsiteX0" fmla="*/ 539193 w 640418"/>
                <a:gd name="connsiteY0" fmla="*/ 137548 h 1978519"/>
                <a:gd name="connsiteX1" fmla="*/ 505855 w 640418"/>
                <a:gd name="connsiteY1" fmla="*/ 313760 h 1978519"/>
                <a:gd name="connsiteX2" fmla="*/ 408224 w 640418"/>
                <a:gd name="connsiteY2" fmla="*/ 549504 h 1978519"/>
                <a:gd name="connsiteX3" fmla="*/ 246299 w 640418"/>
                <a:gd name="connsiteY3" fmla="*/ 742385 h 1978519"/>
                <a:gd name="connsiteX4" fmla="*/ 196293 w 640418"/>
                <a:gd name="connsiteY4" fmla="*/ 1018610 h 1978519"/>
                <a:gd name="connsiteX5" fmla="*/ 162955 w 640418"/>
                <a:gd name="connsiteY5" fmla="*/ 1482954 h 1978519"/>
                <a:gd name="connsiteX6" fmla="*/ 136762 w 640418"/>
                <a:gd name="connsiteY6" fmla="*/ 1692504 h 1978519"/>
                <a:gd name="connsiteX7" fmla="*/ 103424 w 640418"/>
                <a:gd name="connsiteY7" fmla="*/ 1778229 h 1978519"/>
                <a:gd name="connsiteX8" fmla="*/ 39130 w 640418"/>
                <a:gd name="connsiteY8" fmla="*/ 1704410 h 1978519"/>
                <a:gd name="connsiteX9" fmla="*/ 1030 w 640418"/>
                <a:gd name="connsiteY9" fmla="*/ 1790135 h 1978519"/>
                <a:gd name="connsiteX10" fmla="*/ 20080 w 640418"/>
                <a:gd name="connsiteY10" fmla="*/ 1961585 h 1978519"/>
                <a:gd name="connsiteX11" fmla="*/ 112949 w 640418"/>
                <a:gd name="connsiteY11" fmla="*/ 1968729 h 1978519"/>
                <a:gd name="connsiteX12" fmla="*/ 227249 w 640418"/>
                <a:gd name="connsiteY12" fmla="*/ 1930629 h 1978519"/>
                <a:gd name="connsiteX13" fmla="*/ 332024 w 640418"/>
                <a:gd name="connsiteY13" fmla="*/ 1680598 h 1978519"/>
                <a:gd name="connsiteX14" fmla="*/ 386793 w 640418"/>
                <a:gd name="connsiteY14" fmla="*/ 1428185 h 1978519"/>
                <a:gd name="connsiteX15" fmla="*/ 358218 w 640418"/>
                <a:gd name="connsiteY15" fmla="*/ 1373416 h 1978519"/>
                <a:gd name="connsiteX16" fmla="*/ 401080 w 640418"/>
                <a:gd name="connsiteY16" fmla="*/ 1287691 h 1978519"/>
                <a:gd name="connsiteX17" fmla="*/ 439180 w 640418"/>
                <a:gd name="connsiteY17" fmla="*/ 1140054 h 1978519"/>
                <a:gd name="connsiteX18" fmla="*/ 558243 w 640418"/>
                <a:gd name="connsiteY18" fmla="*/ 925741 h 1978519"/>
                <a:gd name="connsiteX19" fmla="*/ 498712 w 640418"/>
                <a:gd name="connsiteY19" fmla="*/ 770960 h 1978519"/>
                <a:gd name="connsiteX20" fmla="*/ 505855 w 640418"/>
                <a:gd name="connsiteY20" fmla="*/ 666185 h 1978519"/>
                <a:gd name="connsiteX21" fmla="*/ 615393 w 640418"/>
                <a:gd name="connsiteY21" fmla="*/ 516166 h 1978519"/>
                <a:gd name="connsiteX22" fmla="*/ 639205 w 640418"/>
                <a:gd name="connsiteY22" fmla="*/ 320904 h 1978519"/>
                <a:gd name="connsiteX23" fmla="*/ 634443 w 640418"/>
                <a:gd name="connsiteY23" fmla="*/ 39916 h 1978519"/>
                <a:gd name="connsiteX24" fmla="*/ 613012 w 640418"/>
                <a:gd name="connsiteY24" fmla="*/ 11341 h 1978519"/>
                <a:gd name="connsiteX25" fmla="*/ 539193 w 640418"/>
                <a:gd name="connsiteY25" fmla="*/ 137548 h 197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0418" h="1978519">
                  <a:moveTo>
                    <a:pt x="539193" y="137548"/>
                  </a:moveTo>
                  <a:cubicBezTo>
                    <a:pt x="521334" y="187951"/>
                    <a:pt x="527683" y="245101"/>
                    <a:pt x="505855" y="313760"/>
                  </a:cubicBezTo>
                  <a:cubicBezTo>
                    <a:pt x="484027" y="382419"/>
                    <a:pt x="451483" y="478067"/>
                    <a:pt x="408224" y="549504"/>
                  </a:cubicBezTo>
                  <a:cubicBezTo>
                    <a:pt x="364965" y="620941"/>
                    <a:pt x="281621" y="664201"/>
                    <a:pt x="246299" y="742385"/>
                  </a:cubicBezTo>
                  <a:cubicBezTo>
                    <a:pt x="210977" y="820569"/>
                    <a:pt x="210184" y="895182"/>
                    <a:pt x="196293" y="1018610"/>
                  </a:cubicBezTo>
                  <a:cubicBezTo>
                    <a:pt x="182402" y="1142038"/>
                    <a:pt x="172877" y="1370638"/>
                    <a:pt x="162955" y="1482954"/>
                  </a:cubicBezTo>
                  <a:cubicBezTo>
                    <a:pt x="153033" y="1595270"/>
                    <a:pt x="146684" y="1643292"/>
                    <a:pt x="136762" y="1692504"/>
                  </a:cubicBezTo>
                  <a:cubicBezTo>
                    <a:pt x="126840" y="1741716"/>
                    <a:pt x="119696" y="1776245"/>
                    <a:pt x="103424" y="1778229"/>
                  </a:cubicBezTo>
                  <a:cubicBezTo>
                    <a:pt x="87152" y="1780213"/>
                    <a:pt x="56196" y="1702426"/>
                    <a:pt x="39130" y="1704410"/>
                  </a:cubicBezTo>
                  <a:cubicBezTo>
                    <a:pt x="22064" y="1706394"/>
                    <a:pt x="4205" y="1747273"/>
                    <a:pt x="1030" y="1790135"/>
                  </a:cubicBezTo>
                  <a:cubicBezTo>
                    <a:pt x="-2145" y="1832997"/>
                    <a:pt x="1427" y="1931819"/>
                    <a:pt x="20080" y="1961585"/>
                  </a:cubicBezTo>
                  <a:cubicBezTo>
                    <a:pt x="38733" y="1991351"/>
                    <a:pt x="78421" y="1973888"/>
                    <a:pt x="112949" y="1968729"/>
                  </a:cubicBezTo>
                  <a:cubicBezTo>
                    <a:pt x="147477" y="1963570"/>
                    <a:pt x="190737" y="1978651"/>
                    <a:pt x="227249" y="1930629"/>
                  </a:cubicBezTo>
                  <a:cubicBezTo>
                    <a:pt x="263761" y="1882607"/>
                    <a:pt x="305433" y="1764339"/>
                    <a:pt x="332024" y="1680598"/>
                  </a:cubicBezTo>
                  <a:cubicBezTo>
                    <a:pt x="358615" y="1596857"/>
                    <a:pt x="382427" y="1479382"/>
                    <a:pt x="386793" y="1428185"/>
                  </a:cubicBezTo>
                  <a:cubicBezTo>
                    <a:pt x="391159" y="1376988"/>
                    <a:pt x="355837" y="1396832"/>
                    <a:pt x="358218" y="1373416"/>
                  </a:cubicBezTo>
                  <a:cubicBezTo>
                    <a:pt x="360599" y="1350000"/>
                    <a:pt x="387586" y="1326585"/>
                    <a:pt x="401080" y="1287691"/>
                  </a:cubicBezTo>
                  <a:cubicBezTo>
                    <a:pt x="414574" y="1248797"/>
                    <a:pt x="412986" y="1200379"/>
                    <a:pt x="439180" y="1140054"/>
                  </a:cubicBezTo>
                  <a:cubicBezTo>
                    <a:pt x="465374" y="1079729"/>
                    <a:pt x="548321" y="987257"/>
                    <a:pt x="558243" y="925741"/>
                  </a:cubicBezTo>
                  <a:cubicBezTo>
                    <a:pt x="568165" y="864225"/>
                    <a:pt x="507443" y="814219"/>
                    <a:pt x="498712" y="770960"/>
                  </a:cubicBezTo>
                  <a:cubicBezTo>
                    <a:pt x="489981" y="727701"/>
                    <a:pt x="486408" y="708651"/>
                    <a:pt x="505855" y="666185"/>
                  </a:cubicBezTo>
                  <a:cubicBezTo>
                    <a:pt x="525302" y="623719"/>
                    <a:pt x="593168" y="573713"/>
                    <a:pt x="615393" y="516166"/>
                  </a:cubicBezTo>
                  <a:cubicBezTo>
                    <a:pt x="637618" y="458619"/>
                    <a:pt x="636030" y="400279"/>
                    <a:pt x="639205" y="320904"/>
                  </a:cubicBezTo>
                  <a:cubicBezTo>
                    <a:pt x="642380" y="241529"/>
                    <a:pt x="638809" y="91510"/>
                    <a:pt x="634443" y="39916"/>
                  </a:cubicBezTo>
                  <a:cubicBezTo>
                    <a:pt x="630078" y="-11678"/>
                    <a:pt x="628887" y="-3740"/>
                    <a:pt x="613012" y="11341"/>
                  </a:cubicBezTo>
                  <a:cubicBezTo>
                    <a:pt x="597137" y="26422"/>
                    <a:pt x="557052" y="87145"/>
                    <a:pt x="539193" y="137548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 14"/>
            <p:cNvSpPr/>
            <p:nvPr/>
          </p:nvSpPr>
          <p:spPr>
            <a:xfrm>
              <a:off x="3544248" y="3933677"/>
              <a:ext cx="594736" cy="1883004"/>
            </a:xfrm>
            <a:custGeom>
              <a:avLst/>
              <a:gdLst>
                <a:gd name="connsiteX0" fmla="*/ 141937 w 594736"/>
                <a:gd name="connsiteY0" fmla="*/ 228747 h 1883004"/>
                <a:gd name="connsiteX1" fmla="*/ 232424 w 594736"/>
                <a:gd name="connsiteY1" fmla="*/ 388291 h 1883004"/>
                <a:gd name="connsiteX2" fmla="*/ 439593 w 594736"/>
                <a:gd name="connsiteY2" fmla="*/ 695472 h 1883004"/>
                <a:gd name="connsiteX3" fmla="*/ 430068 w 594736"/>
                <a:gd name="connsiteY3" fmla="*/ 935978 h 1883004"/>
                <a:gd name="connsiteX4" fmla="*/ 439593 w 594736"/>
                <a:gd name="connsiteY4" fmla="*/ 1378891 h 1883004"/>
                <a:gd name="connsiteX5" fmla="*/ 465787 w 594736"/>
                <a:gd name="connsiteY5" fmla="*/ 1569391 h 1883004"/>
                <a:gd name="connsiteX6" fmla="*/ 587231 w 594736"/>
                <a:gd name="connsiteY6" fmla="*/ 1659878 h 1883004"/>
                <a:gd name="connsiteX7" fmla="*/ 575324 w 594736"/>
                <a:gd name="connsiteY7" fmla="*/ 1826566 h 1883004"/>
                <a:gd name="connsiteX8" fmla="*/ 522937 w 594736"/>
                <a:gd name="connsiteY8" fmla="*/ 1881335 h 1883004"/>
                <a:gd name="connsiteX9" fmla="*/ 325293 w 594736"/>
                <a:gd name="connsiteY9" fmla="*/ 1774178 h 1883004"/>
                <a:gd name="connsiteX10" fmla="*/ 227662 w 594736"/>
                <a:gd name="connsiteY10" fmla="*/ 1514622 h 1883004"/>
                <a:gd name="connsiteX11" fmla="*/ 249093 w 594736"/>
                <a:gd name="connsiteY11" fmla="*/ 1302691 h 1883004"/>
                <a:gd name="connsiteX12" fmla="*/ 165749 w 594736"/>
                <a:gd name="connsiteY12" fmla="*/ 1231253 h 1883004"/>
                <a:gd name="connsiteX13" fmla="*/ 177656 w 594736"/>
                <a:gd name="connsiteY13" fmla="*/ 1028847 h 1883004"/>
                <a:gd name="connsiteX14" fmla="*/ 115743 w 594736"/>
                <a:gd name="connsiteY14" fmla="*/ 852635 h 1883004"/>
                <a:gd name="connsiteX15" fmla="*/ 149081 w 594736"/>
                <a:gd name="connsiteY15" fmla="*/ 654991 h 1883004"/>
                <a:gd name="connsiteX16" fmla="*/ 118124 w 594736"/>
                <a:gd name="connsiteY16" fmla="*/ 526403 h 1883004"/>
                <a:gd name="connsiteX17" fmla="*/ 10968 w 594736"/>
                <a:gd name="connsiteY17" fmla="*/ 381147 h 1883004"/>
                <a:gd name="connsiteX18" fmla="*/ 6206 w 594736"/>
                <a:gd name="connsiteY18" fmla="*/ 119210 h 1883004"/>
                <a:gd name="connsiteX19" fmla="*/ 34781 w 594736"/>
                <a:gd name="connsiteY19" fmla="*/ 147 h 1883004"/>
                <a:gd name="connsiteX20" fmla="*/ 103837 w 594736"/>
                <a:gd name="connsiteY20" fmla="*/ 97778 h 1883004"/>
                <a:gd name="connsiteX21" fmla="*/ 141937 w 594736"/>
                <a:gd name="connsiteY21" fmla="*/ 228747 h 1883004"/>
                <a:gd name="connsiteX0" fmla="*/ 141937 w 594736"/>
                <a:gd name="connsiteY0" fmla="*/ 228747 h 1883004"/>
                <a:gd name="connsiteX1" fmla="*/ 232424 w 594736"/>
                <a:gd name="connsiteY1" fmla="*/ 388291 h 1883004"/>
                <a:gd name="connsiteX2" fmla="*/ 432450 w 594736"/>
                <a:gd name="connsiteY2" fmla="*/ 709759 h 1883004"/>
                <a:gd name="connsiteX3" fmla="*/ 430068 w 594736"/>
                <a:gd name="connsiteY3" fmla="*/ 935978 h 1883004"/>
                <a:gd name="connsiteX4" fmla="*/ 439593 w 594736"/>
                <a:gd name="connsiteY4" fmla="*/ 1378891 h 1883004"/>
                <a:gd name="connsiteX5" fmla="*/ 465787 w 594736"/>
                <a:gd name="connsiteY5" fmla="*/ 1569391 h 1883004"/>
                <a:gd name="connsiteX6" fmla="*/ 587231 w 594736"/>
                <a:gd name="connsiteY6" fmla="*/ 1659878 h 1883004"/>
                <a:gd name="connsiteX7" fmla="*/ 575324 w 594736"/>
                <a:gd name="connsiteY7" fmla="*/ 1826566 h 1883004"/>
                <a:gd name="connsiteX8" fmla="*/ 522937 w 594736"/>
                <a:gd name="connsiteY8" fmla="*/ 1881335 h 1883004"/>
                <a:gd name="connsiteX9" fmla="*/ 325293 w 594736"/>
                <a:gd name="connsiteY9" fmla="*/ 1774178 h 1883004"/>
                <a:gd name="connsiteX10" fmla="*/ 227662 w 594736"/>
                <a:gd name="connsiteY10" fmla="*/ 1514622 h 1883004"/>
                <a:gd name="connsiteX11" fmla="*/ 249093 w 594736"/>
                <a:gd name="connsiteY11" fmla="*/ 1302691 h 1883004"/>
                <a:gd name="connsiteX12" fmla="*/ 165749 w 594736"/>
                <a:gd name="connsiteY12" fmla="*/ 1231253 h 1883004"/>
                <a:gd name="connsiteX13" fmla="*/ 177656 w 594736"/>
                <a:gd name="connsiteY13" fmla="*/ 1028847 h 1883004"/>
                <a:gd name="connsiteX14" fmla="*/ 115743 w 594736"/>
                <a:gd name="connsiteY14" fmla="*/ 852635 h 1883004"/>
                <a:gd name="connsiteX15" fmla="*/ 149081 w 594736"/>
                <a:gd name="connsiteY15" fmla="*/ 654991 h 1883004"/>
                <a:gd name="connsiteX16" fmla="*/ 118124 w 594736"/>
                <a:gd name="connsiteY16" fmla="*/ 526403 h 1883004"/>
                <a:gd name="connsiteX17" fmla="*/ 10968 w 594736"/>
                <a:gd name="connsiteY17" fmla="*/ 381147 h 1883004"/>
                <a:gd name="connsiteX18" fmla="*/ 6206 w 594736"/>
                <a:gd name="connsiteY18" fmla="*/ 119210 h 1883004"/>
                <a:gd name="connsiteX19" fmla="*/ 34781 w 594736"/>
                <a:gd name="connsiteY19" fmla="*/ 147 h 1883004"/>
                <a:gd name="connsiteX20" fmla="*/ 103837 w 594736"/>
                <a:gd name="connsiteY20" fmla="*/ 97778 h 1883004"/>
                <a:gd name="connsiteX21" fmla="*/ 141937 w 594736"/>
                <a:gd name="connsiteY21" fmla="*/ 228747 h 1883004"/>
                <a:gd name="connsiteX0" fmla="*/ 141937 w 594736"/>
                <a:gd name="connsiteY0" fmla="*/ 228747 h 1883004"/>
                <a:gd name="connsiteX1" fmla="*/ 232424 w 594736"/>
                <a:gd name="connsiteY1" fmla="*/ 388291 h 1883004"/>
                <a:gd name="connsiteX2" fmla="*/ 432450 w 594736"/>
                <a:gd name="connsiteY2" fmla="*/ 709759 h 1883004"/>
                <a:gd name="connsiteX3" fmla="*/ 430068 w 594736"/>
                <a:gd name="connsiteY3" fmla="*/ 935978 h 1883004"/>
                <a:gd name="connsiteX4" fmla="*/ 439593 w 594736"/>
                <a:gd name="connsiteY4" fmla="*/ 1378891 h 1883004"/>
                <a:gd name="connsiteX5" fmla="*/ 465787 w 594736"/>
                <a:gd name="connsiteY5" fmla="*/ 1569391 h 1883004"/>
                <a:gd name="connsiteX6" fmla="*/ 587231 w 594736"/>
                <a:gd name="connsiteY6" fmla="*/ 1659878 h 1883004"/>
                <a:gd name="connsiteX7" fmla="*/ 575324 w 594736"/>
                <a:gd name="connsiteY7" fmla="*/ 1826566 h 1883004"/>
                <a:gd name="connsiteX8" fmla="*/ 522937 w 594736"/>
                <a:gd name="connsiteY8" fmla="*/ 1881335 h 1883004"/>
                <a:gd name="connsiteX9" fmla="*/ 325293 w 594736"/>
                <a:gd name="connsiteY9" fmla="*/ 1774178 h 1883004"/>
                <a:gd name="connsiteX10" fmla="*/ 227662 w 594736"/>
                <a:gd name="connsiteY10" fmla="*/ 1514622 h 1883004"/>
                <a:gd name="connsiteX11" fmla="*/ 249093 w 594736"/>
                <a:gd name="connsiteY11" fmla="*/ 1302691 h 1883004"/>
                <a:gd name="connsiteX12" fmla="*/ 165749 w 594736"/>
                <a:gd name="connsiteY12" fmla="*/ 1231253 h 1883004"/>
                <a:gd name="connsiteX13" fmla="*/ 177656 w 594736"/>
                <a:gd name="connsiteY13" fmla="*/ 1028847 h 1883004"/>
                <a:gd name="connsiteX14" fmla="*/ 115743 w 594736"/>
                <a:gd name="connsiteY14" fmla="*/ 852635 h 1883004"/>
                <a:gd name="connsiteX15" fmla="*/ 149081 w 594736"/>
                <a:gd name="connsiteY15" fmla="*/ 654991 h 1883004"/>
                <a:gd name="connsiteX16" fmla="*/ 118124 w 594736"/>
                <a:gd name="connsiteY16" fmla="*/ 526403 h 1883004"/>
                <a:gd name="connsiteX17" fmla="*/ 10968 w 594736"/>
                <a:gd name="connsiteY17" fmla="*/ 381147 h 1883004"/>
                <a:gd name="connsiteX18" fmla="*/ 6206 w 594736"/>
                <a:gd name="connsiteY18" fmla="*/ 119210 h 1883004"/>
                <a:gd name="connsiteX19" fmla="*/ 34781 w 594736"/>
                <a:gd name="connsiteY19" fmla="*/ 147 h 1883004"/>
                <a:gd name="connsiteX20" fmla="*/ 103837 w 594736"/>
                <a:gd name="connsiteY20" fmla="*/ 97778 h 1883004"/>
                <a:gd name="connsiteX21" fmla="*/ 141937 w 594736"/>
                <a:gd name="connsiteY21" fmla="*/ 228747 h 188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4736" h="1883004">
                  <a:moveTo>
                    <a:pt x="141937" y="228747"/>
                  </a:moveTo>
                  <a:cubicBezTo>
                    <a:pt x="163368" y="277166"/>
                    <a:pt x="184005" y="308122"/>
                    <a:pt x="232424" y="388291"/>
                  </a:cubicBezTo>
                  <a:cubicBezTo>
                    <a:pt x="280843" y="468460"/>
                    <a:pt x="418956" y="665309"/>
                    <a:pt x="432450" y="709759"/>
                  </a:cubicBezTo>
                  <a:cubicBezTo>
                    <a:pt x="445944" y="754209"/>
                    <a:pt x="428878" y="824456"/>
                    <a:pt x="430068" y="935978"/>
                  </a:cubicBezTo>
                  <a:cubicBezTo>
                    <a:pt x="431259" y="1047500"/>
                    <a:pt x="433640" y="1273322"/>
                    <a:pt x="439593" y="1378891"/>
                  </a:cubicBezTo>
                  <a:cubicBezTo>
                    <a:pt x="445546" y="1484460"/>
                    <a:pt x="441181" y="1522560"/>
                    <a:pt x="465787" y="1569391"/>
                  </a:cubicBezTo>
                  <a:cubicBezTo>
                    <a:pt x="490393" y="1616222"/>
                    <a:pt x="568975" y="1617016"/>
                    <a:pt x="587231" y="1659878"/>
                  </a:cubicBezTo>
                  <a:cubicBezTo>
                    <a:pt x="605487" y="1702740"/>
                    <a:pt x="586040" y="1789657"/>
                    <a:pt x="575324" y="1826566"/>
                  </a:cubicBezTo>
                  <a:cubicBezTo>
                    <a:pt x="564608" y="1863475"/>
                    <a:pt x="564609" y="1890066"/>
                    <a:pt x="522937" y="1881335"/>
                  </a:cubicBezTo>
                  <a:cubicBezTo>
                    <a:pt x="481265" y="1872604"/>
                    <a:pt x="374506" y="1835297"/>
                    <a:pt x="325293" y="1774178"/>
                  </a:cubicBezTo>
                  <a:cubicBezTo>
                    <a:pt x="276081" y="1713059"/>
                    <a:pt x="240362" y="1593203"/>
                    <a:pt x="227662" y="1514622"/>
                  </a:cubicBezTo>
                  <a:cubicBezTo>
                    <a:pt x="214962" y="1436041"/>
                    <a:pt x="259412" y="1349919"/>
                    <a:pt x="249093" y="1302691"/>
                  </a:cubicBezTo>
                  <a:cubicBezTo>
                    <a:pt x="238774" y="1255463"/>
                    <a:pt x="177655" y="1276894"/>
                    <a:pt x="165749" y="1231253"/>
                  </a:cubicBezTo>
                  <a:cubicBezTo>
                    <a:pt x="153843" y="1185612"/>
                    <a:pt x="185990" y="1091950"/>
                    <a:pt x="177656" y="1028847"/>
                  </a:cubicBezTo>
                  <a:cubicBezTo>
                    <a:pt x="169322" y="965744"/>
                    <a:pt x="120505" y="914944"/>
                    <a:pt x="115743" y="852635"/>
                  </a:cubicBezTo>
                  <a:cubicBezTo>
                    <a:pt x="110980" y="790326"/>
                    <a:pt x="148684" y="709363"/>
                    <a:pt x="149081" y="654991"/>
                  </a:cubicBezTo>
                  <a:cubicBezTo>
                    <a:pt x="149478" y="600619"/>
                    <a:pt x="141143" y="572044"/>
                    <a:pt x="118124" y="526403"/>
                  </a:cubicBezTo>
                  <a:cubicBezTo>
                    <a:pt x="95105" y="480762"/>
                    <a:pt x="29621" y="449013"/>
                    <a:pt x="10968" y="381147"/>
                  </a:cubicBezTo>
                  <a:cubicBezTo>
                    <a:pt x="-7685" y="313282"/>
                    <a:pt x="2237" y="182710"/>
                    <a:pt x="6206" y="119210"/>
                  </a:cubicBezTo>
                  <a:cubicBezTo>
                    <a:pt x="10175" y="55710"/>
                    <a:pt x="18509" y="3719"/>
                    <a:pt x="34781" y="147"/>
                  </a:cubicBezTo>
                  <a:cubicBezTo>
                    <a:pt x="51053" y="-3425"/>
                    <a:pt x="85184" y="58884"/>
                    <a:pt x="103837" y="97778"/>
                  </a:cubicBezTo>
                  <a:cubicBezTo>
                    <a:pt x="122490" y="136672"/>
                    <a:pt x="120506" y="180328"/>
                    <a:pt x="141937" y="228747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フリーフォーム 15"/>
          <p:cNvSpPr/>
          <p:nvPr/>
        </p:nvSpPr>
        <p:spPr>
          <a:xfrm>
            <a:off x="7338649" y="4204614"/>
            <a:ext cx="923443" cy="837793"/>
          </a:xfrm>
          <a:custGeom>
            <a:avLst/>
            <a:gdLst>
              <a:gd name="connsiteX0" fmla="*/ 676291 w 825450"/>
              <a:gd name="connsiteY0" fmla="*/ 99375 h 748889"/>
              <a:gd name="connsiteX1" fmla="*/ 816785 w 825450"/>
              <a:gd name="connsiteY1" fmla="*/ 263681 h 748889"/>
              <a:gd name="connsiteX2" fmla="*/ 785829 w 825450"/>
              <a:gd name="connsiteY2" fmla="*/ 549431 h 748889"/>
              <a:gd name="connsiteX3" fmla="*/ 585804 w 825450"/>
              <a:gd name="connsiteY3" fmla="*/ 732788 h 748889"/>
              <a:gd name="connsiteX4" fmla="*/ 297672 w 825450"/>
              <a:gd name="connsiteY4" fmla="*/ 728025 h 748889"/>
              <a:gd name="connsiteX5" fmla="*/ 126222 w 825450"/>
              <a:gd name="connsiteY5" fmla="*/ 630394 h 748889"/>
              <a:gd name="connsiteX6" fmla="*/ 50022 w 825450"/>
              <a:gd name="connsiteY6" fmla="*/ 477994 h 748889"/>
              <a:gd name="connsiteX7" fmla="*/ 16 w 825450"/>
              <a:gd name="connsiteY7" fmla="*/ 323213 h 748889"/>
              <a:gd name="connsiteX8" fmla="*/ 50022 w 825450"/>
              <a:gd name="connsiteY8" fmla="*/ 201769 h 748889"/>
              <a:gd name="connsiteX9" fmla="*/ 314341 w 825450"/>
              <a:gd name="connsiteY9" fmla="*/ 46988 h 748889"/>
              <a:gd name="connsiteX10" fmla="*/ 492935 w 825450"/>
              <a:gd name="connsiteY10" fmla="*/ 1744 h 748889"/>
              <a:gd name="connsiteX11" fmla="*/ 676291 w 825450"/>
              <a:gd name="connsiteY11" fmla="*/ 99375 h 74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450" h="748889">
                <a:moveTo>
                  <a:pt x="676291" y="99375"/>
                </a:moveTo>
                <a:cubicBezTo>
                  <a:pt x="730266" y="143031"/>
                  <a:pt x="798529" y="188672"/>
                  <a:pt x="816785" y="263681"/>
                </a:cubicBezTo>
                <a:cubicBezTo>
                  <a:pt x="835041" y="338690"/>
                  <a:pt x="824326" y="471247"/>
                  <a:pt x="785829" y="549431"/>
                </a:cubicBezTo>
                <a:cubicBezTo>
                  <a:pt x="747332" y="627616"/>
                  <a:pt x="667163" y="703022"/>
                  <a:pt x="585804" y="732788"/>
                </a:cubicBezTo>
                <a:cubicBezTo>
                  <a:pt x="504445" y="762554"/>
                  <a:pt x="374269" y="745091"/>
                  <a:pt x="297672" y="728025"/>
                </a:cubicBezTo>
                <a:cubicBezTo>
                  <a:pt x="221075" y="710959"/>
                  <a:pt x="167497" y="672066"/>
                  <a:pt x="126222" y="630394"/>
                </a:cubicBezTo>
                <a:cubicBezTo>
                  <a:pt x="84947" y="588722"/>
                  <a:pt x="71056" y="529191"/>
                  <a:pt x="50022" y="477994"/>
                </a:cubicBezTo>
                <a:cubicBezTo>
                  <a:pt x="28988" y="426797"/>
                  <a:pt x="16" y="369250"/>
                  <a:pt x="16" y="323213"/>
                </a:cubicBezTo>
                <a:cubicBezTo>
                  <a:pt x="16" y="277176"/>
                  <a:pt x="-2365" y="247806"/>
                  <a:pt x="50022" y="201769"/>
                </a:cubicBezTo>
                <a:cubicBezTo>
                  <a:pt x="102409" y="155732"/>
                  <a:pt x="240522" y="80325"/>
                  <a:pt x="314341" y="46988"/>
                </a:cubicBezTo>
                <a:cubicBezTo>
                  <a:pt x="388160" y="13651"/>
                  <a:pt x="432610" y="-6193"/>
                  <a:pt x="492935" y="1744"/>
                </a:cubicBezTo>
                <a:cubicBezTo>
                  <a:pt x="553260" y="9681"/>
                  <a:pt x="622316" y="55719"/>
                  <a:pt x="676291" y="99375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8257" y="2736384"/>
            <a:ext cx="8885743" cy="48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ja-JP" sz="3200" dirty="0" smtClean="0"/>
              <a:t>Only experts can recognize ambiguous regions</a:t>
            </a:r>
            <a:endParaRPr lang="en-US" altLang="ja-JP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2976" y="1811946"/>
            <a:ext cx="8392614" cy="1469322"/>
          </a:xfrm>
          <a:prstGeom prst="rect">
            <a:avLst/>
          </a:prstGeom>
          <a:solidFill>
            <a:srgbClr val="0000FF"/>
          </a:solidFill>
        </p:spPr>
        <p:txBody>
          <a:bodyPr wrap="square" lIns="180000" tIns="216000" rIns="180000" bIns="21600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ja-JP" sz="4000" dirty="0" smtClean="0">
                <a:solidFill>
                  <a:srgbClr val="FFC000"/>
                </a:solidFill>
              </a:rPr>
              <a:t>User interaction is necessary to segment ambiguous regions</a:t>
            </a:r>
            <a:endParaRPr kumimoji="1" lang="ja-JP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78" name="正方形/長方形 77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/>
                <a:t>1. Image </a:t>
              </a:r>
              <a:r>
                <a:rPr lang="en-US" altLang="ja-JP" sz="2000" dirty="0" err="1" smtClean="0"/>
                <a:t>Manif</a:t>
              </a:r>
              <a:endParaRPr lang="en-US" altLang="ja-JP" sz="2000" dirty="0"/>
            </a:p>
          </p:txBody>
        </p:sp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3" y="1953431"/>
            <a:ext cx="1978217" cy="178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グループ化 10"/>
          <p:cNvGrpSpPr/>
          <p:nvPr/>
        </p:nvGrpSpPr>
        <p:grpSpPr>
          <a:xfrm>
            <a:off x="6209994" y="24278"/>
            <a:ext cx="2531999" cy="1372324"/>
            <a:chOff x="6209994" y="43328"/>
            <a:chExt cx="2531999" cy="1372324"/>
          </a:xfrm>
        </p:grpSpPr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正方形/長方形 81"/>
            <p:cNvSpPr/>
            <p:nvPr/>
          </p:nvSpPr>
          <p:spPr>
            <a:xfrm>
              <a:off x="6493032" y="1015542"/>
              <a:ext cx="19626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/>
                <a:t>4. Zero-set on IM</a:t>
              </a:r>
              <a:endParaRPr lang="en-US" altLang="ja-JP" sz="2000" dirty="0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136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正方形/長方形 136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/>
                <a:t>2</a:t>
              </a:r>
              <a:r>
                <a:rPr lang="en-US" altLang="ja-JP" sz="2000" dirty="0" smtClean="0"/>
                <a:t>. B-HRBF</a:t>
              </a:r>
              <a:endParaRPr lang="en-US" altLang="ja-JP" sz="2000" dirty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84" name="正方形/長方形 83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/>
                <a:t>3. Intersection</a:t>
              </a:r>
              <a:endParaRPr lang="en-US" altLang="ja-JP" sz="2000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6" y="1514255"/>
            <a:ext cx="4752023" cy="392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56" y="1438829"/>
            <a:ext cx="4752023" cy="399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3383455" y="2865813"/>
            <a:ext cx="5279855" cy="2658307"/>
            <a:chOff x="3383455" y="2865813"/>
            <a:chExt cx="5279855" cy="2658307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2" name="テキスト ボックス 71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3" name="直線矢印コネクタ 72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40" name="直線矢印コネクタ 39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43" name="直線矢印コネクタ 42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34" y="1953431"/>
            <a:ext cx="1978216" cy="178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フリーフォーム 66"/>
          <p:cNvSpPr/>
          <p:nvPr/>
        </p:nvSpPr>
        <p:spPr>
          <a:xfrm>
            <a:off x="845354" y="2177037"/>
            <a:ext cx="1385031" cy="1263055"/>
          </a:xfrm>
          <a:custGeom>
            <a:avLst/>
            <a:gdLst>
              <a:gd name="connsiteX0" fmla="*/ 3729138 w 4092892"/>
              <a:gd name="connsiteY0" fmla="*/ 599390 h 4014108"/>
              <a:gd name="connsiteX1" fmla="*/ 4029176 w 4092892"/>
              <a:gd name="connsiteY1" fmla="*/ 1032777 h 4014108"/>
              <a:gd name="connsiteX2" fmla="*/ 4067276 w 4092892"/>
              <a:gd name="connsiteY2" fmla="*/ 1442352 h 4014108"/>
              <a:gd name="connsiteX3" fmla="*/ 3719613 w 4092892"/>
              <a:gd name="connsiteY3" fmla="*/ 1870977 h 4014108"/>
              <a:gd name="connsiteX4" fmla="*/ 3367188 w 4092892"/>
              <a:gd name="connsiteY4" fmla="*/ 2228165 h 4014108"/>
              <a:gd name="connsiteX5" fmla="*/ 3219551 w 4092892"/>
              <a:gd name="connsiteY5" fmla="*/ 2518677 h 4014108"/>
              <a:gd name="connsiteX6" fmla="*/ 2829026 w 4092892"/>
              <a:gd name="connsiteY6" fmla="*/ 2880627 h 4014108"/>
              <a:gd name="connsiteX7" fmla="*/ 2729013 w 4092892"/>
              <a:gd name="connsiteY7" fmla="*/ 3056840 h 4014108"/>
              <a:gd name="connsiteX8" fmla="*/ 2614713 w 4092892"/>
              <a:gd name="connsiteY8" fmla="*/ 3385452 h 4014108"/>
              <a:gd name="connsiteX9" fmla="*/ 2395638 w 4092892"/>
              <a:gd name="connsiteY9" fmla="*/ 3575952 h 4014108"/>
              <a:gd name="connsiteX10" fmla="*/ 2162276 w 4092892"/>
              <a:gd name="connsiteY10" fmla="*/ 3604527 h 4014108"/>
              <a:gd name="connsiteX11" fmla="*/ 1833663 w 4092892"/>
              <a:gd name="connsiteY11" fmla="*/ 3875990 h 4014108"/>
              <a:gd name="connsiteX12" fmla="*/ 1595538 w 4092892"/>
              <a:gd name="connsiteY12" fmla="*/ 4014102 h 4014108"/>
              <a:gd name="connsiteX13" fmla="*/ 1224063 w 4092892"/>
              <a:gd name="connsiteY13" fmla="*/ 3871227 h 4014108"/>
              <a:gd name="connsiteX14" fmla="*/ 919263 w 4092892"/>
              <a:gd name="connsiteY14" fmla="*/ 3675965 h 4014108"/>
              <a:gd name="connsiteX15" fmla="*/ 676376 w 4092892"/>
              <a:gd name="connsiteY15" fmla="*/ 3518802 h 4014108"/>
              <a:gd name="connsiteX16" fmla="*/ 338238 w 4092892"/>
              <a:gd name="connsiteY16" fmla="*/ 3414027 h 4014108"/>
              <a:gd name="connsiteX17" fmla="*/ 71538 w 4092892"/>
              <a:gd name="connsiteY17" fmla="*/ 3209240 h 4014108"/>
              <a:gd name="connsiteX18" fmla="*/ 101 w 4092892"/>
              <a:gd name="connsiteY18" fmla="*/ 2842527 h 4014108"/>
              <a:gd name="connsiteX19" fmla="*/ 81063 w 4092892"/>
              <a:gd name="connsiteY19" fmla="*/ 2337702 h 4014108"/>
              <a:gd name="connsiteX20" fmla="*/ 214413 w 4092892"/>
              <a:gd name="connsiteY20" fmla="*/ 1913840 h 4014108"/>
              <a:gd name="connsiteX21" fmla="*/ 547788 w 4092892"/>
              <a:gd name="connsiteY21" fmla="*/ 1680477 h 4014108"/>
              <a:gd name="connsiteX22" fmla="*/ 1028801 w 4092892"/>
              <a:gd name="connsiteY22" fmla="*/ 1685240 h 4014108"/>
              <a:gd name="connsiteX23" fmla="*/ 1457426 w 4092892"/>
              <a:gd name="connsiteY23" fmla="*/ 1432827 h 4014108"/>
              <a:gd name="connsiteX24" fmla="*/ 1871763 w 4092892"/>
              <a:gd name="connsiteY24" fmla="*/ 847040 h 4014108"/>
              <a:gd name="connsiteX25" fmla="*/ 2028926 w 4092892"/>
              <a:gd name="connsiteY25" fmla="*/ 432702 h 4014108"/>
              <a:gd name="connsiteX26" fmla="*/ 2338488 w 4092892"/>
              <a:gd name="connsiteY26" fmla="*/ 104090 h 4014108"/>
              <a:gd name="connsiteX27" fmla="*/ 2362301 w 4092892"/>
              <a:gd name="connsiteY27" fmla="*/ 4077 h 4014108"/>
              <a:gd name="connsiteX28" fmla="*/ 2695676 w 4092892"/>
              <a:gd name="connsiteY28" fmla="*/ 18365 h 4014108"/>
              <a:gd name="connsiteX29" fmla="*/ 3095726 w 4092892"/>
              <a:gd name="connsiteY29" fmla="*/ 8840 h 4014108"/>
              <a:gd name="connsiteX30" fmla="*/ 3376713 w 4092892"/>
              <a:gd name="connsiteY30" fmla="*/ 156477 h 4014108"/>
              <a:gd name="connsiteX31" fmla="*/ 3729138 w 4092892"/>
              <a:gd name="connsiteY31" fmla="*/ 599390 h 4014108"/>
              <a:gd name="connsiteX0" fmla="*/ 3729138 w 4092892"/>
              <a:gd name="connsiteY0" fmla="*/ 600803 h 4015521"/>
              <a:gd name="connsiteX1" fmla="*/ 4029176 w 4092892"/>
              <a:gd name="connsiteY1" fmla="*/ 1034190 h 4015521"/>
              <a:gd name="connsiteX2" fmla="*/ 4067276 w 4092892"/>
              <a:gd name="connsiteY2" fmla="*/ 1443765 h 4015521"/>
              <a:gd name="connsiteX3" fmla="*/ 3719613 w 4092892"/>
              <a:gd name="connsiteY3" fmla="*/ 1872390 h 4015521"/>
              <a:gd name="connsiteX4" fmla="*/ 3367188 w 4092892"/>
              <a:gd name="connsiteY4" fmla="*/ 2229578 h 4015521"/>
              <a:gd name="connsiteX5" fmla="*/ 3219551 w 4092892"/>
              <a:gd name="connsiteY5" fmla="*/ 2520090 h 4015521"/>
              <a:gd name="connsiteX6" fmla="*/ 2829026 w 4092892"/>
              <a:gd name="connsiteY6" fmla="*/ 2882040 h 4015521"/>
              <a:gd name="connsiteX7" fmla="*/ 2729013 w 4092892"/>
              <a:gd name="connsiteY7" fmla="*/ 3058253 h 4015521"/>
              <a:gd name="connsiteX8" fmla="*/ 2614713 w 4092892"/>
              <a:gd name="connsiteY8" fmla="*/ 3386865 h 4015521"/>
              <a:gd name="connsiteX9" fmla="*/ 2395638 w 4092892"/>
              <a:gd name="connsiteY9" fmla="*/ 3577365 h 4015521"/>
              <a:gd name="connsiteX10" fmla="*/ 2162276 w 4092892"/>
              <a:gd name="connsiteY10" fmla="*/ 3605940 h 4015521"/>
              <a:gd name="connsiteX11" fmla="*/ 1833663 w 4092892"/>
              <a:gd name="connsiteY11" fmla="*/ 3877403 h 4015521"/>
              <a:gd name="connsiteX12" fmla="*/ 1595538 w 4092892"/>
              <a:gd name="connsiteY12" fmla="*/ 4015515 h 4015521"/>
              <a:gd name="connsiteX13" fmla="*/ 1224063 w 4092892"/>
              <a:gd name="connsiteY13" fmla="*/ 3872640 h 4015521"/>
              <a:gd name="connsiteX14" fmla="*/ 919263 w 4092892"/>
              <a:gd name="connsiteY14" fmla="*/ 3677378 h 4015521"/>
              <a:gd name="connsiteX15" fmla="*/ 676376 w 4092892"/>
              <a:gd name="connsiteY15" fmla="*/ 3520215 h 4015521"/>
              <a:gd name="connsiteX16" fmla="*/ 338238 w 4092892"/>
              <a:gd name="connsiteY16" fmla="*/ 3415440 h 4015521"/>
              <a:gd name="connsiteX17" fmla="*/ 71538 w 4092892"/>
              <a:gd name="connsiteY17" fmla="*/ 3210653 h 4015521"/>
              <a:gd name="connsiteX18" fmla="*/ 101 w 4092892"/>
              <a:gd name="connsiteY18" fmla="*/ 2843940 h 4015521"/>
              <a:gd name="connsiteX19" fmla="*/ 81063 w 4092892"/>
              <a:gd name="connsiteY19" fmla="*/ 2339115 h 4015521"/>
              <a:gd name="connsiteX20" fmla="*/ 214413 w 4092892"/>
              <a:gd name="connsiteY20" fmla="*/ 1915253 h 4015521"/>
              <a:gd name="connsiteX21" fmla="*/ 547788 w 4092892"/>
              <a:gd name="connsiteY21" fmla="*/ 1681890 h 4015521"/>
              <a:gd name="connsiteX22" fmla="*/ 1028801 w 4092892"/>
              <a:gd name="connsiteY22" fmla="*/ 1686653 h 4015521"/>
              <a:gd name="connsiteX23" fmla="*/ 1457426 w 4092892"/>
              <a:gd name="connsiteY23" fmla="*/ 1434240 h 4015521"/>
              <a:gd name="connsiteX24" fmla="*/ 1871763 w 4092892"/>
              <a:gd name="connsiteY24" fmla="*/ 848453 h 4015521"/>
              <a:gd name="connsiteX25" fmla="*/ 2028926 w 4092892"/>
              <a:gd name="connsiteY25" fmla="*/ 434115 h 4015521"/>
              <a:gd name="connsiteX26" fmla="*/ 2307532 w 4092892"/>
              <a:gd name="connsiteY26" fmla="*/ 126934 h 4015521"/>
              <a:gd name="connsiteX27" fmla="*/ 2362301 w 4092892"/>
              <a:gd name="connsiteY27" fmla="*/ 5490 h 4015521"/>
              <a:gd name="connsiteX28" fmla="*/ 2695676 w 4092892"/>
              <a:gd name="connsiteY28" fmla="*/ 19778 h 4015521"/>
              <a:gd name="connsiteX29" fmla="*/ 3095726 w 4092892"/>
              <a:gd name="connsiteY29" fmla="*/ 10253 h 4015521"/>
              <a:gd name="connsiteX30" fmla="*/ 3376713 w 4092892"/>
              <a:gd name="connsiteY30" fmla="*/ 157890 h 4015521"/>
              <a:gd name="connsiteX31" fmla="*/ 3729138 w 4092892"/>
              <a:gd name="connsiteY31" fmla="*/ 600803 h 4015521"/>
              <a:gd name="connsiteX0" fmla="*/ 3729138 w 4092892"/>
              <a:gd name="connsiteY0" fmla="*/ 617091 h 4031809"/>
              <a:gd name="connsiteX1" fmla="*/ 4029176 w 4092892"/>
              <a:gd name="connsiteY1" fmla="*/ 1050478 h 4031809"/>
              <a:gd name="connsiteX2" fmla="*/ 4067276 w 4092892"/>
              <a:gd name="connsiteY2" fmla="*/ 1460053 h 4031809"/>
              <a:gd name="connsiteX3" fmla="*/ 3719613 w 4092892"/>
              <a:gd name="connsiteY3" fmla="*/ 1888678 h 4031809"/>
              <a:gd name="connsiteX4" fmla="*/ 3367188 w 4092892"/>
              <a:gd name="connsiteY4" fmla="*/ 2245866 h 4031809"/>
              <a:gd name="connsiteX5" fmla="*/ 3219551 w 4092892"/>
              <a:gd name="connsiteY5" fmla="*/ 2536378 h 4031809"/>
              <a:gd name="connsiteX6" fmla="*/ 2829026 w 4092892"/>
              <a:gd name="connsiteY6" fmla="*/ 2898328 h 4031809"/>
              <a:gd name="connsiteX7" fmla="*/ 2729013 w 4092892"/>
              <a:gd name="connsiteY7" fmla="*/ 3074541 h 4031809"/>
              <a:gd name="connsiteX8" fmla="*/ 2614713 w 4092892"/>
              <a:gd name="connsiteY8" fmla="*/ 3403153 h 4031809"/>
              <a:gd name="connsiteX9" fmla="*/ 2395638 w 4092892"/>
              <a:gd name="connsiteY9" fmla="*/ 3593653 h 4031809"/>
              <a:gd name="connsiteX10" fmla="*/ 2162276 w 4092892"/>
              <a:gd name="connsiteY10" fmla="*/ 3622228 h 4031809"/>
              <a:gd name="connsiteX11" fmla="*/ 1833663 w 4092892"/>
              <a:gd name="connsiteY11" fmla="*/ 3893691 h 4031809"/>
              <a:gd name="connsiteX12" fmla="*/ 1595538 w 4092892"/>
              <a:gd name="connsiteY12" fmla="*/ 4031803 h 4031809"/>
              <a:gd name="connsiteX13" fmla="*/ 1224063 w 4092892"/>
              <a:gd name="connsiteY13" fmla="*/ 3888928 h 4031809"/>
              <a:gd name="connsiteX14" fmla="*/ 919263 w 4092892"/>
              <a:gd name="connsiteY14" fmla="*/ 3693666 h 4031809"/>
              <a:gd name="connsiteX15" fmla="*/ 676376 w 4092892"/>
              <a:gd name="connsiteY15" fmla="*/ 3536503 h 4031809"/>
              <a:gd name="connsiteX16" fmla="*/ 338238 w 4092892"/>
              <a:gd name="connsiteY16" fmla="*/ 3431728 h 4031809"/>
              <a:gd name="connsiteX17" fmla="*/ 71538 w 4092892"/>
              <a:gd name="connsiteY17" fmla="*/ 3226941 h 4031809"/>
              <a:gd name="connsiteX18" fmla="*/ 101 w 4092892"/>
              <a:gd name="connsiteY18" fmla="*/ 2860228 h 4031809"/>
              <a:gd name="connsiteX19" fmla="*/ 81063 w 4092892"/>
              <a:gd name="connsiteY19" fmla="*/ 2355403 h 4031809"/>
              <a:gd name="connsiteX20" fmla="*/ 214413 w 4092892"/>
              <a:gd name="connsiteY20" fmla="*/ 1931541 h 4031809"/>
              <a:gd name="connsiteX21" fmla="*/ 547788 w 4092892"/>
              <a:gd name="connsiteY21" fmla="*/ 1698178 h 4031809"/>
              <a:gd name="connsiteX22" fmla="*/ 1028801 w 4092892"/>
              <a:gd name="connsiteY22" fmla="*/ 1702941 h 4031809"/>
              <a:gd name="connsiteX23" fmla="*/ 1457426 w 4092892"/>
              <a:gd name="connsiteY23" fmla="*/ 1450528 h 4031809"/>
              <a:gd name="connsiteX24" fmla="*/ 1871763 w 4092892"/>
              <a:gd name="connsiteY24" fmla="*/ 864741 h 4031809"/>
              <a:gd name="connsiteX25" fmla="*/ 2028926 w 4092892"/>
              <a:gd name="connsiteY25" fmla="*/ 450403 h 4031809"/>
              <a:gd name="connsiteX26" fmla="*/ 2307532 w 4092892"/>
              <a:gd name="connsiteY26" fmla="*/ 143222 h 4031809"/>
              <a:gd name="connsiteX27" fmla="*/ 2362301 w 4092892"/>
              <a:gd name="connsiteY27" fmla="*/ 21778 h 4031809"/>
              <a:gd name="connsiteX28" fmla="*/ 2695676 w 4092892"/>
              <a:gd name="connsiteY28" fmla="*/ 36066 h 4031809"/>
              <a:gd name="connsiteX29" fmla="*/ 3095726 w 4092892"/>
              <a:gd name="connsiteY29" fmla="*/ 26541 h 4031809"/>
              <a:gd name="connsiteX30" fmla="*/ 3376713 w 4092892"/>
              <a:gd name="connsiteY30" fmla="*/ 174178 h 4031809"/>
              <a:gd name="connsiteX31" fmla="*/ 3729138 w 4092892"/>
              <a:gd name="connsiteY31" fmla="*/ 617091 h 4031809"/>
              <a:gd name="connsiteX0" fmla="*/ 3729138 w 4092892"/>
              <a:gd name="connsiteY0" fmla="*/ 602752 h 4017470"/>
              <a:gd name="connsiteX1" fmla="*/ 4029176 w 4092892"/>
              <a:gd name="connsiteY1" fmla="*/ 1036139 h 4017470"/>
              <a:gd name="connsiteX2" fmla="*/ 4067276 w 4092892"/>
              <a:gd name="connsiteY2" fmla="*/ 1445714 h 4017470"/>
              <a:gd name="connsiteX3" fmla="*/ 3719613 w 4092892"/>
              <a:gd name="connsiteY3" fmla="*/ 1874339 h 4017470"/>
              <a:gd name="connsiteX4" fmla="*/ 3367188 w 4092892"/>
              <a:gd name="connsiteY4" fmla="*/ 2231527 h 4017470"/>
              <a:gd name="connsiteX5" fmla="*/ 3219551 w 4092892"/>
              <a:gd name="connsiteY5" fmla="*/ 2522039 h 4017470"/>
              <a:gd name="connsiteX6" fmla="*/ 2829026 w 4092892"/>
              <a:gd name="connsiteY6" fmla="*/ 2883989 h 4017470"/>
              <a:gd name="connsiteX7" fmla="*/ 2729013 w 4092892"/>
              <a:gd name="connsiteY7" fmla="*/ 3060202 h 4017470"/>
              <a:gd name="connsiteX8" fmla="*/ 2614713 w 4092892"/>
              <a:gd name="connsiteY8" fmla="*/ 3388814 h 4017470"/>
              <a:gd name="connsiteX9" fmla="*/ 2395638 w 4092892"/>
              <a:gd name="connsiteY9" fmla="*/ 3579314 h 4017470"/>
              <a:gd name="connsiteX10" fmla="*/ 2162276 w 4092892"/>
              <a:gd name="connsiteY10" fmla="*/ 3607889 h 4017470"/>
              <a:gd name="connsiteX11" fmla="*/ 1833663 w 4092892"/>
              <a:gd name="connsiteY11" fmla="*/ 3879352 h 4017470"/>
              <a:gd name="connsiteX12" fmla="*/ 1595538 w 4092892"/>
              <a:gd name="connsiteY12" fmla="*/ 4017464 h 4017470"/>
              <a:gd name="connsiteX13" fmla="*/ 1224063 w 4092892"/>
              <a:gd name="connsiteY13" fmla="*/ 3874589 h 4017470"/>
              <a:gd name="connsiteX14" fmla="*/ 919263 w 4092892"/>
              <a:gd name="connsiteY14" fmla="*/ 3679327 h 4017470"/>
              <a:gd name="connsiteX15" fmla="*/ 676376 w 4092892"/>
              <a:gd name="connsiteY15" fmla="*/ 3522164 h 4017470"/>
              <a:gd name="connsiteX16" fmla="*/ 338238 w 4092892"/>
              <a:gd name="connsiteY16" fmla="*/ 3417389 h 4017470"/>
              <a:gd name="connsiteX17" fmla="*/ 71538 w 4092892"/>
              <a:gd name="connsiteY17" fmla="*/ 3212602 h 4017470"/>
              <a:gd name="connsiteX18" fmla="*/ 101 w 4092892"/>
              <a:gd name="connsiteY18" fmla="*/ 2845889 h 4017470"/>
              <a:gd name="connsiteX19" fmla="*/ 81063 w 4092892"/>
              <a:gd name="connsiteY19" fmla="*/ 2341064 h 4017470"/>
              <a:gd name="connsiteX20" fmla="*/ 214413 w 4092892"/>
              <a:gd name="connsiteY20" fmla="*/ 1917202 h 4017470"/>
              <a:gd name="connsiteX21" fmla="*/ 547788 w 4092892"/>
              <a:gd name="connsiteY21" fmla="*/ 1683839 h 4017470"/>
              <a:gd name="connsiteX22" fmla="*/ 1028801 w 4092892"/>
              <a:gd name="connsiteY22" fmla="*/ 1688602 h 4017470"/>
              <a:gd name="connsiteX23" fmla="*/ 1457426 w 4092892"/>
              <a:gd name="connsiteY23" fmla="*/ 1436189 h 4017470"/>
              <a:gd name="connsiteX24" fmla="*/ 1871763 w 4092892"/>
              <a:gd name="connsiteY24" fmla="*/ 850402 h 4017470"/>
              <a:gd name="connsiteX25" fmla="*/ 2028926 w 4092892"/>
              <a:gd name="connsiteY25" fmla="*/ 436064 h 4017470"/>
              <a:gd name="connsiteX26" fmla="*/ 2307532 w 4092892"/>
              <a:gd name="connsiteY26" fmla="*/ 128883 h 4017470"/>
              <a:gd name="connsiteX27" fmla="*/ 2362301 w 4092892"/>
              <a:gd name="connsiteY27" fmla="*/ 7439 h 4017470"/>
              <a:gd name="connsiteX28" fmla="*/ 2695676 w 4092892"/>
              <a:gd name="connsiteY28" fmla="*/ 21727 h 4017470"/>
              <a:gd name="connsiteX29" fmla="*/ 3095726 w 4092892"/>
              <a:gd name="connsiteY29" fmla="*/ 12202 h 4017470"/>
              <a:gd name="connsiteX30" fmla="*/ 3376713 w 4092892"/>
              <a:gd name="connsiteY30" fmla="*/ 159839 h 4017470"/>
              <a:gd name="connsiteX31" fmla="*/ 3729138 w 4092892"/>
              <a:gd name="connsiteY31" fmla="*/ 602752 h 4017470"/>
              <a:gd name="connsiteX0" fmla="*/ 3729138 w 4092892"/>
              <a:gd name="connsiteY0" fmla="*/ 615010 h 4029728"/>
              <a:gd name="connsiteX1" fmla="*/ 4029176 w 4092892"/>
              <a:gd name="connsiteY1" fmla="*/ 1048397 h 4029728"/>
              <a:gd name="connsiteX2" fmla="*/ 4067276 w 4092892"/>
              <a:gd name="connsiteY2" fmla="*/ 1457972 h 4029728"/>
              <a:gd name="connsiteX3" fmla="*/ 3719613 w 4092892"/>
              <a:gd name="connsiteY3" fmla="*/ 1886597 h 4029728"/>
              <a:gd name="connsiteX4" fmla="*/ 3367188 w 4092892"/>
              <a:gd name="connsiteY4" fmla="*/ 2243785 h 4029728"/>
              <a:gd name="connsiteX5" fmla="*/ 3219551 w 4092892"/>
              <a:gd name="connsiteY5" fmla="*/ 2534297 h 4029728"/>
              <a:gd name="connsiteX6" fmla="*/ 2829026 w 4092892"/>
              <a:gd name="connsiteY6" fmla="*/ 2896247 h 4029728"/>
              <a:gd name="connsiteX7" fmla="*/ 2729013 w 4092892"/>
              <a:gd name="connsiteY7" fmla="*/ 3072460 h 4029728"/>
              <a:gd name="connsiteX8" fmla="*/ 2614713 w 4092892"/>
              <a:gd name="connsiteY8" fmla="*/ 3401072 h 4029728"/>
              <a:gd name="connsiteX9" fmla="*/ 2395638 w 4092892"/>
              <a:gd name="connsiteY9" fmla="*/ 3591572 h 4029728"/>
              <a:gd name="connsiteX10" fmla="*/ 2162276 w 4092892"/>
              <a:gd name="connsiteY10" fmla="*/ 3620147 h 4029728"/>
              <a:gd name="connsiteX11" fmla="*/ 1833663 w 4092892"/>
              <a:gd name="connsiteY11" fmla="*/ 3891610 h 4029728"/>
              <a:gd name="connsiteX12" fmla="*/ 1595538 w 4092892"/>
              <a:gd name="connsiteY12" fmla="*/ 4029722 h 4029728"/>
              <a:gd name="connsiteX13" fmla="*/ 1224063 w 4092892"/>
              <a:gd name="connsiteY13" fmla="*/ 3886847 h 4029728"/>
              <a:gd name="connsiteX14" fmla="*/ 919263 w 4092892"/>
              <a:gd name="connsiteY14" fmla="*/ 3691585 h 4029728"/>
              <a:gd name="connsiteX15" fmla="*/ 676376 w 4092892"/>
              <a:gd name="connsiteY15" fmla="*/ 3534422 h 4029728"/>
              <a:gd name="connsiteX16" fmla="*/ 338238 w 4092892"/>
              <a:gd name="connsiteY16" fmla="*/ 3429647 h 4029728"/>
              <a:gd name="connsiteX17" fmla="*/ 71538 w 4092892"/>
              <a:gd name="connsiteY17" fmla="*/ 3224860 h 4029728"/>
              <a:gd name="connsiteX18" fmla="*/ 101 w 4092892"/>
              <a:gd name="connsiteY18" fmla="*/ 2858147 h 4029728"/>
              <a:gd name="connsiteX19" fmla="*/ 81063 w 4092892"/>
              <a:gd name="connsiteY19" fmla="*/ 2353322 h 4029728"/>
              <a:gd name="connsiteX20" fmla="*/ 214413 w 4092892"/>
              <a:gd name="connsiteY20" fmla="*/ 1929460 h 4029728"/>
              <a:gd name="connsiteX21" fmla="*/ 547788 w 4092892"/>
              <a:gd name="connsiteY21" fmla="*/ 1696097 h 4029728"/>
              <a:gd name="connsiteX22" fmla="*/ 1028801 w 4092892"/>
              <a:gd name="connsiteY22" fmla="*/ 1700860 h 4029728"/>
              <a:gd name="connsiteX23" fmla="*/ 1457426 w 4092892"/>
              <a:gd name="connsiteY23" fmla="*/ 1448447 h 4029728"/>
              <a:gd name="connsiteX24" fmla="*/ 1871763 w 4092892"/>
              <a:gd name="connsiteY24" fmla="*/ 862660 h 4029728"/>
              <a:gd name="connsiteX25" fmla="*/ 2028926 w 4092892"/>
              <a:gd name="connsiteY25" fmla="*/ 448322 h 4029728"/>
              <a:gd name="connsiteX26" fmla="*/ 2307532 w 4092892"/>
              <a:gd name="connsiteY26" fmla="*/ 141141 h 4029728"/>
              <a:gd name="connsiteX27" fmla="*/ 2362301 w 4092892"/>
              <a:gd name="connsiteY27" fmla="*/ 19697 h 4029728"/>
              <a:gd name="connsiteX28" fmla="*/ 2695676 w 4092892"/>
              <a:gd name="connsiteY28" fmla="*/ 33985 h 4029728"/>
              <a:gd name="connsiteX29" fmla="*/ 3095726 w 4092892"/>
              <a:gd name="connsiteY29" fmla="*/ 24460 h 4029728"/>
              <a:gd name="connsiteX30" fmla="*/ 3376713 w 4092892"/>
              <a:gd name="connsiteY30" fmla="*/ 172097 h 4029728"/>
              <a:gd name="connsiteX31" fmla="*/ 3729138 w 4092892"/>
              <a:gd name="connsiteY31" fmla="*/ 615010 h 4029728"/>
              <a:gd name="connsiteX0" fmla="*/ 3729138 w 4092892"/>
              <a:gd name="connsiteY0" fmla="*/ 609132 h 4023850"/>
              <a:gd name="connsiteX1" fmla="*/ 4029176 w 4092892"/>
              <a:gd name="connsiteY1" fmla="*/ 1042519 h 4023850"/>
              <a:gd name="connsiteX2" fmla="*/ 4067276 w 4092892"/>
              <a:gd name="connsiteY2" fmla="*/ 1452094 h 4023850"/>
              <a:gd name="connsiteX3" fmla="*/ 3719613 w 4092892"/>
              <a:gd name="connsiteY3" fmla="*/ 1880719 h 4023850"/>
              <a:gd name="connsiteX4" fmla="*/ 3367188 w 4092892"/>
              <a:gd name="connsiteY4" fmla="*/ 2237907 h 4023850"/>
              <a:gd name="connsiteX5" fmla="*/ 3219551 w 4092892"/>
              <a:gd name="connsiteY5" fmla="*/ 2528419 h 4023850"/>
              <a:gd name="connsiteX6" fmla="*/ 2829026 w 4092892"/>
              <a:gd name="connsiteY6" fmla="*/ 2890369 h 4023850"/>
              <a:gd name="connsiteX7" fmla="*/ 2729013 w 4092892"/>
              <a:gd name="connsiteY7" fmla="*/ 3066582 h 4023850"/>
              <a:gd name="connsiteX8" fmla="*/ 2614713 w 4092892"/>
              <a:gd name="connsiteY8" fmla="*/ 3395194 h 4023850"/>
              <a:gd name="connsiteX9" fmla="*/ 2395638 w 4092892"/>
              <a:gd name="connsiteY9" fmla="*/ 3585694 h 4023850"/>
              <a:gd name="connsiteX10" fmla="*/ 2162276 w 4092892"/>
              <a:gd name="connsiteY10" fmla="*/ 3614269 h 4023850"/>
              <a:gd name="connsiteX11" fmla="*/ 1833663 w 4092892"/>
              <a:gd name="connsiteY11" fmla="*/ 3885732 h 4023850"/>
              <a:gd name="connsiteX12" fmla="*/ 1595538 w 4092892"/>
              <a:gd name="connsiteY12" fmla="*/ 4023844 h 4023850"/>
              <a:gd name="connsiteX13" fmla="*/ 1224063 w 4092892"/>
              <a:gd name="connsiteY13" fmla="*/ 3880969 h 4023850"/>
              <a:gd name="connsiteX14" fmla="*/ 919263 w 4092892"/>
              <a:gd name="connsiteY14" fmla="*/ 3685707 h 4023850"/>
              <a:gd name="connsiteX15" fmla="*/ 676376 w 4092892"/>
              <a:gd name="connsiteY15" fmla="*/ 3528544 h 4023850"/>
              <a:gd name="connsiteX16" fmla="*/ 338238 w 4092892"/>
              <a:gd name="connsiteY16" fmla="*/ 3423769 h 4023850"/>
              <a:gd name="connsiteX17" fmla="*/ 71538 w 4092892"/>
              <a:gd name="connsiteY17" fmla="*/ 3218982 h 4023850"/>
              <a:gd name="connsiteX18" fmla="*/ 101 w 4092892"/>
              <a:gd name="connsiteY18" fmla="*/ 2852269 h 4023850"/>
              <a:gd name="connsiteX19" fmla="*/ 81063 w 4092892"/>
              <a:gd name="connsiteY19" fmla="*/ 2347444 h 4023850"/>
              <a:gd name="connsiteX20" fmla="*/ 214413 w 4092892"/>
              <a:gd name="connsiteY20" fmla="*/ 1923582 h 4023850"/>
              <a:gd name="connsiteX21" fmla="*/ 547788 w 4092892"/>
              <a:gd name="connsiteY21" fmla="*/ 1690219 h 4023850"/>
              <a:gd name="connsiteX22" fmla="*/ 1028801 w 4092892"/>
              <a:gd name="connsiteY22" fmla="*/ 1694982 h 4023850"/>
              <a:gd name="connsiteX23" fmla="*/ 1457426 w 4092892"/>
              <a:gd name="connsiteY23" fmla="*/ 1442569 h 4023850"/>
              <a:gd name="connsiteX24" fmla="*/ 1871763 w 4092892"/>
              <a:gd name="connsiteY24" fmla="*/ 856782 h 4023850"/>
              <a:gd name="connsiteX25" fmla="*/ 2028926 w 4092892"/>
              <a:gd name="connsiteY25" fmla="*/ 442444 h 4023850"/>
              <a:gd name="connsiteX26" fmla="*/ 2307532 w 4092892"/>
              <a:gd name="connsiteY26" fmla="*/ 135263 h 4023850"/>
              <a:gd name="connsiteX27" fmla="*/ 2355157 w 4092892"/>
              <a:gd name="connsiteY27" fmla="*/ 20963 h 4023850"/>
              <a:gd name="connsiteX28" fmla="*/ 2695676 w 4092892"/>
              <a:gd name="connsiteY28" fmla="*/ 28107 h 4023850"/>
              <a:gd name="connsiteX29" fmla="*/ 3095726 w 4092892"/>
              <a:gd name="connsiteY29" fmla="*/ 18582 h 4023850"/>
              <a:gd name="connsiteX30" fmla="*/ 3376713 w 4092892"/>
              <a:gd name="connsiteY30" fmla="*/ 166219 h 4023850"/>
              <a:gd name="connsiteX31" fmla="*/ 3729138 w 4092892"/>
              <a:gd name="connsiteY31" fmla="*/ 609132 h 4023850"/>
              <a:gd name="connsiteX0" fmla="*/ 3729138 w 4092892"/>
              <a:gd name="connsiteY0" fmla="*/ 599425 h 4014143"/>
              <a:gd name="connsiteX1" fmla="*/ 4029176 w 4092892"/>
              <a:gd name="connsiteY1" fmla="*/ 1032812 h 4014143"/>
              <a:gd name="connsiteX2" fmla="*/ 4067276 w 4092892"/>
              <a:gd name="connsiteY2" fmla="*/ 1442387 h 4014143"/>
              <a:gd name="connsiteX3" fmla="*/ 3719613 w 4092892"/>
              <a:gd name="connsiteY3" fmla="*/ 1871012 h 4014143"/>
              <a:gd name="connsiteX4" fmla="*/ 3367188 w 4092892"/>
              <a:gd name="connsiteY4" fmla="*/ 2228200 h 4014143"/>
              <a:gd name="connsiteX5" fmla="*/ 3219551 w 4092892"/>
              <a:gd name="connsiteY5" fmla="*/ 2518712 h 4014143"/>
              <a:gd name="connsiteX6" fmla="*/ 2829026 w 4092892"/>
              <a:gd name="connsiteY6" fmla="*/ 2880662 h 4014143"/>
              <a:gd name="connsiteX7" fmla="*/ 2729013 w 4092892"/>
              <a:gd name="connsiteY7" fmla="*/ 3056875 h 4014143"/>
              <a:gd name="connsiteX8" fmla="*/ 2614713 w 4092892"/>
              <a:gd name="connsiteY8" fmla="*/ 3385487 h 4014143"/>
              <a:gd name="connsiteX9" fmla="*/ 2395638 w 4092892"/>
              <a:gd name="connsiteY9" fmla="*/ 3575987 h 4014143"/>
              <a:gd name="connsiteX10" fmla="*/ 2162276 w 4092892"/>
              <a:gd name="connsiteY10" fmla="*/ 3604562 h 4014143"/>
              <a:gd name="connsiteX11" fmla="*/ 1833663 w 4092892"/>
              <a:gd name="connsiteY11" fmla="*/ 3876025 h 4014143"/>
              <a:gd name="connsiteX12" fmla="*/ 1595538 w 4092892"/>
              <a:gd name="connsiteY12" fmla="*/ 4014137 h 4014143"/>
              <a:gd name="connsiteX13" fmla="*/ 1224063 w 4092892"/>
              <a:gd name="connsiteY13" fmla="*/ 3871262 h 4014143"/>
              <a:gd name="connsiteX14" fmla="*/ 919263 w 4092892"/>
              <a:gd name="connsiteY14" fmla="*/ 3676000 h 4014143"/>
              <a:gd name="connsiteX15" fmla="*/ 676376 w 4092892"/>
              <a:gd name="connsiteY15" fmla="*/ 3518837 h 4014143"/>
              <a:gd name="connsiteX16" fmla="*/ 338238 w 4092892"/>
              <a:gd name="connsiteY16" fmla="*/ 3414062 h 4014143"/>
              <a:gd name="connsiteX17" fmla="*/ 71538 w 4092892"/>
              <a:gd name="connsiteY17" fmla="*/ 3209275 h 4014143"/>
              <a:gd name="connsiteX18" fmla="*/ 101 w 4092892"/>
              <a:gd name="connsiteY18" fmla="*/ 2842562 h 4014143"/>
              <a:gd name="connsiteX19" fmla="*/ 81063 w 4092892"/>
              <a:gd name="connsiteY19" fmla="*/ 2337737 h 4014143"/>
              <a:gd name="connsiteX20" fmla="*/ 214413 w 4092892"/>
              <a:gd name="connsiteY20" fmla="*/ 1913875 h 4014143"/>
              <a:gd name="connsiteX21" fmla="*/ 547788 w 4092892"/>
              <a:gd name="connsiteY21" fmla="*/ 1680512 h 4014143"/>
              <a:gd name="connsiteX22" fmla="*/ 1028801 w 4092892"/>
              <a:gd name="connsiteY22" fmla="*/ 1685275 h 4014143"/>
              <a:gd name="connsiteX23" fmla="*/ 1457426 w 4092892"/>
              <a:gd name="connsiteY23" fmla="*/ 1432862 h 4014143"/>
              <a:gd name="connsiteX24" fmla="*/ 1871763 w 4092892"/>
              <a:gd name="connsiteY24" fmla="*/ 847075 h 4014143"/>
              <a:gd name="connsiteX25" fmla="*/ 2028926 w 4092892"/>
              <a:gd name="connsiteY25" fmla="*/ 432737 h 4014143"/>
              <a:gd name="connsiteX26" fmla="*/ 2307532 w 4092892"/>
              <a:gd name="connsiteY26" fmla="*/ 125556 h 4014143"/>
              <a:gd name="connsiteX27" fmla="*/ 2352776 w 4092892"/>
              <a:gd name="connsiteY27" fmla="*/ 32687 h 4014143"/>
              <a:gd name="connsiteX28" fmla="*/ 2695676 w 4092892"/>
              <a:gd name="connsiteY28" fmla="*/ 18400 h 4014143"/>
              <a:gd name="connsiteX29" fmla="*/ 3095726 w 4092892"/>
              <a:gd name="connsiteY29" fmla="*/ 8875 h 4014143"/>
              <a:gd name="connsiteX30" fmla="*/ 3376713 w 4092892"/>
              <a:gd name="connsiteY30" fmla="*/ 156512 h 4014143"/>
              <a:gd name="connsiteX31" fmla="*/ 3729138 w 4092892"/>
              <a:gd name="connsiteY31" fmla="*/ 599425 h 4014143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307532 w 4092892"/>
              <a:gd name="connsiteY26" fmla="*/ 130969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4838 h 4019556"/>
              <a:gd name="connsiteX1" fmla="*/ 4029176 w 4092892"/>
              <a:gd name="connsiteY1" fmla="*/ 1038225 h 4019556"/>
              <a:gd name="connsiteX2" fmla="*/ 4067276 w 4092892"/>
              <a:gd name="connsiteY2" fmla="*/ 1447800 h 4019556"/>
              <a:gd name="connsiteX3" fmla="*/ 3719613 w 4092892"/>
              <a:gd name="connsiteY3" fmla="*/ 1876425 h 4019556"/>
              <a:gd name="connsiteX4" fmla="*/ 3367188 w 4092892"/>
              <a:gd name="connsiteY4" fmla="*/ 2233613 h 4019556"/>
              <a:gd name="connsiteX5" fmla="*/ 3219551 w 4092892"/>
              <a:gd name="connsiteY5" fmla="*/ 2524125 h 4019556"/>
              <a:gd name="connsiteX6" fmla="*/ 2829026 w 4092892"/>
              <a:gd name="connsiteY6" fmla="*/ 2886075 h 4019556"/>
              <a:gd name="connsiteX7" fmla="*/ 2729013 w 4092892"/>
              <a:gd name="connsiteY7" fmla="*/ 3062288 h 4019556"/>
              <a:gd name="connsiteX8" fmla="*/ 2614713 w 4092892"/>
              <a:gd name="connsiteY8" fmla="*/ 3390900 h 4019556"/>
              <a:gd name="connsiteX9" fmla="*/ 2395638 w 4092892"/>
              <a:gd name="connsiteY9" fmla="*/ 3581400 h 4019556"/>
              <a:gd name="connsiteX10" fmla="*/ 2162276 w 4092892"/>
              <a:gd name="connsiteY10" fmla="*/ 3609975 h 4019556"/>
              <a:gd name="connsiteX11" fmla="*/ 1833663 w 4092892"/>
              <a:gd name="connsiteY11" fmla="*/ 3881438 h 4019556"/>
              <a:gd name="connsiteX12" fmla="*/ 1595538 w 4092892"/>
              <a:gd name="connsiteY12" fmla="*/ 4019550 h 4019556"/>
              <a:gd name="connsiteX13" fmla="*/ 1224063 w 4092892"/>
              <a:gd name="connsiteY13" fmla="*/ 3876675 h 4019556"/>
              <a:gd name="connsiteX14" fmla="*/ 919263 w 4092892"/>
              <a:gd name="connsiteY14" fmla="*/ 3681413 h 4019556"/>
              <a:gd name="connsiteX15" fmla="*/ 676376 w 4092892"/>
              <a:gd name="connsiteY15" fmla="*/ 3524250 h 4019556"/>
              <a:gd name="connsiteX16" fmla="*/ 338238 w 4092892"/>
              <a:gd name="connsiteY16" fmla="*/ 3419475 h 4019556"/>
              <a:gd name="connsiteX17" fmla="*/ 71538 w 4092892"/>
              <a:gd name="connsiteY17" fmla="*/ 3214688 h 4019556"/>
              <a:gd name="connsiteX18" fmla="*/ 101 w 4092892"/>
              <a:gd name="connsiteY18" fmla="*/ 2847975 h 4019556"/>
              <a:gd name="connsiteX19" fmla="*/ 81063 w 4092892"/>
              <a:gd name="connsiteY19" fmla="*/ 2343150 h 4019556"/>
              <a:gd name="connsiteX20" fmla="*/ 214413 w 4092892"/>
              <a:gd name="connsiteY20" fmla="*/ 1919288 h 4019556"/>
              <a:gd name="connsiteX21" fmla="*/ 547788 w 4092892"/>
              <a:gd name="connsiteY21" fmla="*/ 1685925 h 4019556"/>
              <a:gd name="connsiteX22" fmla="*/ 1028801 w 4092892"/>
              <a:gd name="connsiteY22" fmla="*/ 1690688 h 4019556"/>
              <a:gd name="connsiteX23" fmla="*/ 1457426 w 4092892"/>
              <a:gd name="connsiteY23" fmla="*/ 1438275 h 4019556"/>
              <a:gd name="connsiteX24" fmla="*/ 1871763 w 4092892"/>
              <a:gd name="connsiteY24" fmla="*/ 852488 h 4019556"/>
              <a:gd name="connsiteX25" fmla="*/ 2028926 w 4092892"/>
              <a:gd name="connsiteY25" fmla="*/ 438150 h 4019556"/>
              <a:gd name="connsiteX26" fmla="*/ 2255145 w 4092892"/>
              <a:gd name="connsiteY26" fmla="*/ 185738 h 4019556"/>
              <a:gd name="connsiteX27" fmla="*/ 2352776 w 4092892"/>
              <a:gd name="connsiteY27" fmla="*/ 38100 h 4019556"/>
              <a:gd name="connsiteX28" fmla="*/ 2693295 w 4092892"/>
              <a:gd name="connsiteY28" fmla="*/ 0 h 4019556"/>
              <a:gd name="connsiteX29" fmla="*/ 3095726 w 4092892"/>
              <a:gd name="connsiteY29" fmla="*/ 14288 h 4019556"/>
              <a:gd name="connsiteX30" fmla="*/ 3376713 w 4092892"/>
              <a:gd name="connsiteY30" fmla="*/ 161925 h 4019556"/>
              <a:gd name="connsiteX31" fmla="*/ 3729138 w 4092892"/>
              <a:gd name="connsiteY31" fmla="*/ 604838 h 4019556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28801 w 4092892"/>
              <a:gd name="connsiteY22" fmla="*/ 1693551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  <a:gd name="connsiteX0" fmla="*/ 3729138 w 4092892"/>
              <a:gd name="connsiteY0" fmla="*/ 607701 h 4022419"/>
              <a:gd name="connsiteX1" fmla="*/ 4029176 w 4092892"/>
              <a:gd name="connsiteY1" fmla="*/ 1041088 h 4022419"/>
              <a:gd name="connsiteX2" fmla="*/ 4067276 w 4092892"/>
              <a:gd name="connsiteY2" fmla="*/ 1450663 h 4022419"/>
              <a:gd name="connsiteX3" fmla="*/ 3719613 w 4092892"/>
              <a:gd name="connsiteY3" fmla="*/ 1879288 h 4022419"/>
              <a:gd name="connsiteX4" fmla="*/ 3367188 w 4092892"/>
              <a:gd name="connsiteY4" fmla="*/ 2236476 h 4022419"/>
              <a:gd name="connsiteX5" fmla="*/ 3219551 w 4092892"/>
              <a:gd name="connsiteY5" fmla="*/ 2526988 h 4022419"/>
              <a:gd name="connsiteX6" fmla="*/ 2829026 w 4092892"/>
              <a:gd name="connsiteY6" fmla="*/ 2888938 h 4022419"/>
              <a:gd name="connsiteX7" fmla="*/ 2729013 w 4092892"/>
              <a:gd name="connsiteY7" fmla="*/ 3065151 h 4022419"/>
              <a:gd name="connsiteX8" fmla="*/ 2614713 w 4092892"/>
              <a:gd name="connsiteY8" fmla="*/ 3393763 h 4022419"/>
              <a:gd name="connsiteX9" fmla="*/ 2395638 w 4092892"/>
              <a:gd name="connsiteY9" fmla="*/ 3584263 h 4022419"/>
              <a:gd name="connsiteX10" fmla="*/ 2162276 w 4092892"/>
              <a:gd name="connsiteY10" fmla="*/ 3612838 h 4022419"/>
              <a:gd name="connsiteX11" fmla="*/ 1833663 w 4092892"/>
              <a:gd name="connsiteY11" fmla="*/ 3884301 h 4022419"/>
              <a:gd name="connsiteX12" fmla="*/ 1595538 w 4092892"/>
              <a:gd name="connsiteY12" fmla="*/ 4022413 h 4022419"/>
              <a:gd name="connsiteX13" fmla="*/ 1224063 w 4092892"/>
              <a:gd name="connsiteY13" fmla="*/ 3879538 h 4022419"/>
              <a:gd name="connsiteX14" fmla="*/ 919263 w 4092892"/>
              <a:gd name="connsiteY14" fmla="*/ 3684276 h 4022419"/>
              <a:gd name="connsiteX15" fmla="*/ 676376 w 4092892"/>
              <a:gd name="connsiteY15" fmla="*/ 3527113 h 4022419"/>
              <a:gd name="connsiteX16" fmla="*/ 338238 w 4092892"/>
              <a:gd name="connsiteY16" fmla="*/ 3422338 h 4022419"/>
              <a:gd name="connsiteX17" fmla="*/ 71538 w 4092892"/>
              <a:gd name="connsiteY17" fmla="*/ 3217551 h 4022419"/>
              <a:gd name="connsiteX18" fmla="*/ 101 w 4092892"/>
              <a:gd name="connsiteY18" fmla="*/ 2850838 h 4022419"/>
              <a:gd name="connsiteX19" fmla="*/ 81063 w 4092892"/>
              <a:gd name="connsiteY19" fmla="*/ 2346013 h 4022419"/>
              <a:gd name="connsiteX20" fmla="*/ 214413 w 4092892"/>
              <a:gd name="connsiteY20" fmla="*/ 1922151 h 4022419"/>
              <a:gd name="connsiteX21" fmla="*/ 547788 w 4092892"/>
              <a:gd name="connsiteY21" fmla="*/ 1688788 h 4022419"/>
              <a:gd name="connsiteX22" fmla="*/ 1062138 w 4092892"/>
              <a:gd name="connsiteY22" fmla="*/ 1667358 h 4022419"/>
              <a:gd name="connsiteX23" fmla="*/ 1457426 w 4092892"/>
              <a:gd name="connsiteY23" fmla="*/ 1441138 h 4022419"/>
              <a:gd name="connsiteX24" fmla="*/ 1871763 w 4092892"/>
              <a:gd name="connsiteY24" fmla="*/ 855351 h 4022419"/>
              <a:gd name="connsiteX25" fmla="*/ 2028926 w 4092892"/>
              <a:gd name="connsiteY25" fmla="*/ 441013 h 4022419"/>
              <a:gd name="connsiteX26" fmla="*/ 2255145 w 4092892"/>
              <a:gd name="connsiteY26" fmla="*/ 188601 h 4022419"/>
              <a:gd name="connsiteX27" fmla="*/ 2352776 w 4092892"/>
              <a:gd name="connsiteY27" fmla="*/ 40963 h 4022419"/>
              <a:gd name="connsiteX28" fmla="*/ 2693295 w 4092892"/>
              <a:gd name="connsiteY28" fmla="*/ 2863 h 4022419"/>
              <a:gd name="connsiteX29" fmla="*/ 3095726 w 4092892"/>
              <a:gd name="connsiteY29" fmla="*/ 17151 h 4022419"/>
              <a:gd name="connsiteX30" fmla="*/ 3376713 w 4092892"/>
              <a:gd name="connsiteY30" fmla="*/ 164788 h 4022419"/>
              <a:gd name="connsiteX31" fmla="*/ 3729138 w 4092892"/>
              <a:gd name="connsiteY31" fmla="*/ 607701 h 402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2892" h="4022419">
                <a:moveTo>
                  <a:pt x="3729138" y="607701"/>
                </a:moveTo>
                <a:cubicBezTo>
                  <a:pt x="3837882" y="753751"/>
                  <a:pt x="3972820" y="900594"/>
                  <a:pt x="4029176" y="1041088"/>
                </a:cubicBezTo>
                <a:cubicBezTo>
                  <a:pt x="4085532" y="1181582"/>
                  <a:pt x="4118870" y="1310963"/>
                  <a:pt x="4067276" y="1450663"/>
                </a:cubicBezTo>
                <a:cubicBezTo>
                  <a:pt x="4015682" y="1590363"/>
                  <a:pt x="3836294" y="1748319"/>
                  <a:pt x="3719613" y="1879288"/>
                </a:cubicBezTo>
                <a:cubicBezTo>
                  <a:pt x="3602932" y="2010257"/>
                  <a:pt x="3450532" y="2128526"/>
                  <a:pt x="3367188" y="2236476"/>
                </a:cubicBezTo>
                <a:cubicBezTo>
                  <a:pt x="3283844" y="2344426"/>
                  <a:pt x="3309245" y="2418244"/>
                  <a:pt x="3219551" y="2526988"/>
                </a:cubicBezTo>
                <a:cubicBezTo>
                  <a:pt x="3129857" y="2635732"/>
                  <a:pt x="2910782" y="2799244"/>
                  <a:pt x="2829026" y="2888938"/>
                </a:cubicBezTo>
                <a:cubicBezTo>
                  <a:pt x="2747270" y="2978632"/>
                  <a:pt x="2764732" y="2981014"/>
                  <a:pt x="2729013" y="3065151"/>
                </a:cubicBezTo>
                <a:cubicBezTo>
                  <a:pt x="2693294" y="3149288"/>
                  <a:pt x="2670275" y="3307244"/>
                  <a:pt x="2614713" y="3393763"/>
                </a:cubicBezTo>
                <a:cubicBezTo>
                  <a:pt x="2559151" y="3480282"/>
                  <a:pt x="2471044" y="3547751"/>
                  <a:pt x="2395638" y="3584263"/>
                </a:cubicBezTo>
                <a:cubicBezTo>
                  <a:pt x="2320232" y="3620775"/>
                  <a:pt x="2255938" y="3562832"/>
                  <a:pt x="2162276" y="3612838"/>
                </a:cubicBezTo>
                <a:cubicBezTo>
                  <a:pt x="2068614" y="3662844"/>
                  <a:pt x="1928119" y="3816039"/>
                  <a:pt x="1833663" y="3884301"/>
                </a:cubicBezTo>
                <a:cubicBezTo>
                  <a:pt x="1739207" y="3952563"/>
                  <a:pt x="1697138" y="4023207"/>
                  <a:pt x="1595538" y="4022413"/>
                </a:cubicBezTo>
                <a:cubicBezTo>
                  <a:pt x="1493938" y="4021619"/>
                  <a:pt x="1336775" y="3935894"/>
                  <a:pt x="1224063" y="3879538"/>
                </a:cubicBezTo>
                <a:cubicBezTo>
                  <a:pt x="1111351" y="3823182"/>
                  <a:pt x="919263" y="3684276"/>
                  <a:pt x="919263" y="3684276"/>
                </a:cubicBezTo>
                <a:cubicBezTo>
                  <a:pt x="827982" y="3625539"/>
                  <a:pt x="773213" y="3570769"/>
                  <a:pt x="676376" y="3527113"/>
                </a:cubicBezTo>
                <a:cubicBezTo>
                  <a:pt x="579539" y="3483457"/>
                  <a:pt x="439044" y="3473932"/>
                  <a:pt x="338238" y="3422338"/>
                </a:cubicBezTo>
                <a:cubicBezTo>
                  <a:pt x="237432" y="3370744"/>
                  <a:pt x="127894" y="3312801"/>
                  <a:pt x="71538" y="3217551"/>
                </a:cubicBezTo>
                <a:cubicBezTo>
                  <a:pt x="15182" y="3122301"/>
                  <a:pt x="-1487" y="2996094"/>
                  <a:pt x="101" y="2850838"/>
                </a:cubicBezTo>
                <a:cubicBezTo>
                  <a:pt x="1688" y="2705582"/>
                  <a:pt x="45344" y="2500794"/>
                  <a:pt x="81063" y="2346013"/>
                </a:cubicBezTo>
                <a:cubicBezTo>
                  <a:pt x="116782" y="2191232"/>
                  <a:pt x="136626" y="2031688"/>
                  <a:pt x="214413" y="1922151"/>
                </a:cubicBezTo>
                <a:cubicBezTo>
                  <a:pt x="292200" y="1812614"/>
                  <a:pt x="406501" y="1731253"/>
                  <a:pt x="547788" y="1688788"/>
                </a:cubicBezTo>
                <a:cubicBezTo>
                  <a:pt x="689075" y="1646323"/>
                  <a:pt x="910532" y="1708633"/>
                  <a:pt x="1062138" y="1667358"/>
                </a:cubicBezTo>
                <a:cubicBezTo>
                  <a:pt x="1213744" y="1626083"/>
                  <a:pt x="1322489" y="1576473"/>
                  <a:pt x="1457426" y="1441138"/>
                </a:cubicBezTo>
                <a:cubicBezTo>
                  <a:pt x="1592364" y="1305804"/>
                  <a:pt x="1776513" y="1022038"/>
                  <a:pt x="1871763" y="855351"/>
                </a:cubicBezTo>
                <a:cubicBezTo>
                  <a:pt x="1967013" y="688664"/>
                  <a:pt x="1965029" y="552138"/>
                  <a:pt x="2028926" y="441013"/>
                </a:cubicBezTo>
                <a:cubicBezTo>
                  <a:pt x="2092823" y="329888"/>
                  <a:pt x="2201170" y="255276"/>
                  <a:pt x="2255145" y="188601"/>
                </a:cubicBezTo>
                <a:cubicBezTo>
                  <a:pt x="2309120" y="121926"/>
                  <a:pt x="2315470" y="102875"/>
                  <a:pt x="2352776" y="40963"/>
                </a:cubicBezTo>
                <a:cubicBezTo>
                  <a:pt x="2390082" y="-20949"/>
                  <a:pt x="2569470" y="6832"/>
                  <a:pt x="2693295" y="2863"/>
                </a:cubicBezTo>
                <a:lnTo>
                  <a:pt x="3095726" y="17151"/>
                </a:lnTo>
                <a:cubicBezTo>
                  <a:pt x="3209232" y="40170"/>
                  <a:pt x="3264794" y="63188"/>
                  <a:pt x="3376713" y="164788"/>
                </a:cubicBezTo>
                <a:cubicBezTo>
                  <a:pt x="3488632" y="266388"/>
                  <a:pt x="3620394" y="461651"/>
                  <a:pt x="3729138" y="607701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/>
        </p:nvGrpSpPr>
        <p:grpSpPr>
          <a:xfrm>
            <a:off x="162864" y="1866050"/>
            <a:ext cx="2577670" cy="2151181"/>
            <a:chOff x="-138718" y="1073079"/>
            <a:chExt cx="3268317" cy="2943114"/>
          </a:xfrm>
        </p:grpSpPr>
        <p:cxnSp>
          <p:nvCxnSpPr>
            <p:cNvPr id="49" name="直線矢印コネクタ 48"/>
            <p:cNvCxnSpPr/>
            <p:nvPr/>
          </p:nvCxnSpPr>
          <p:spPr>
            <a:xfrm flipV="1">
              <a:off x="366714" y="1073079"/>
              <a:ext cx="0" cy="2584521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/>
            <p:cNvSpPr txBox="1"/>
            <p:nvPr/>
          </p:nvSpPr>
          <p:spPr>
            <a:xfrm>
              <a:off x="2662804" y="3246752"/>
              <a:ext cx="4667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-138718" y="1151230"/>
              <a:ext cx="4347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kumimoji="1" lang="ja-JP" altLang="en-US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直線矢印コネクタ 47"/>
            <p:cNvCxnSpPr/>
            <p:nvPr/>
          </p:nvCxnSpPr>
          <p:spPr>
            <a:xfrm>
              <a:off x="354807" y="3657600"/>
              <a:ext cx="2562901" cy="0"/>
            </a:xfrm>
            <a:prstGeom prst="straightConnector1">
              <a:avLst/>
            </a:prstGeom>
            <a:ln w="50800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正方形/長方形 69"/>
          <p:cNvSpPr/>
          <p:nvPr/>
        </p:nvSpPr>
        <p:spPr>
          <a:xfrm>
            <a:off x="6127069" y="24278"/>
            <a:ext cx="2614924" cy="1372324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正方形/長方形 43"/>
              <p:cNvSpPr/>
              <p:nvPr/>
            </p:nvSpPr>
            <p:spPr>
              <a:xfrm>
                <a:off x="90739" y="4476069"/>
                <a:ext cx="5282403" cy="20883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+ Evaluate scalar field on   </a:t>
                </a:r>
              </a:p>
              <a:p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  image manifold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𝐫</m:t>
                        </m:r>
                        <m:d>
                          <m:dPr>
                            <m:ctrlPr>
                              <a:rPr lang="en-US" altLang="ja-JP" sz="2800" b="1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altLang="ja-JP" sz="2800" dirty="0" smtClean="0">
                  <a:cs typeface="Times New Roman" pitchFamily="18" charset="0"/>
                  <a:sym typeface="Wingdings" pitchFamily="2" charset="2"/>
                </a:endParaRPr>
              </a:p>
              <a:p>
                <a:endParaRPr lang="en-US" altLang="ja-JP" sz="1050" dirty="0" smtClean="0">
                  <a:cs typeface="Times New Roman" pitchFamily="18" charset="0"/>
                  <a:sym typeface="Wingdings" pitchFamily="2" charset="2"/>
                </a:endParaRPr>
              </a:p>
              <a:p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+ </a:t>
                </a:r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Extract zero set on image </a:t>
                </a:r>
                <a:endParaRPr lang="en-US" altLang="ja-JP" sz="2800" dirty="0" smtClean="0">
                  <a:cs typeface="Times New Roman" pitchFamily="18" charset="0"/>
                  <a:sym typeface="Wingdings" pitchFamily="2" charset="2"/>
                </a:endParaRPr>
              </a:p>
              <a:p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  manifold </a:t>
                </a:r>
                <a14:m>
                  <m:oMath xmlns:m="http://schemas.openxmlformats.org/officeDocument/2006/math"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{</m:t>
                    </m:r>
                    <m:r>
                      <a:rPr lang="en-US" altLang="ja-JP" sz="2800" b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𝐱</m:t>
                    </m:r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|</m:t>
                    </m:r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𝐫</m:t>
                        </m:r>
                        <m:d>
                          <m:dPr>
                            <m:ctrlPr>
                              <a:rPr lang="en-US" altLang="ja-JP" sz="2800" b="1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=0}</m:t>
                    </m:r>
                  </m:oMath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4" name="正方形/長方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" y="4476069"/>
                <a:ext cx="5282403" cy="2088392"/>
              </a:xfrm>
              <a:prstGeom prst="rect">
                <a:avLst/>
              </a:prstGeom>
              <a:blipFill rotWithShape="1">
                <a:blip r:embed="rId15"/>
                <a:stretch>
                  <a:fillRect l="-2425" t="-2624" b="-64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正方形/長方形 53"/>
          <p:cNvSpPr/>
          <p:nvPr/>
        </p:nvSpPr>
        <p:spPr>
          <a:xfrm>
            <a:off x="4615703" y="5608752"/>
            <a:ext cx="41944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>
                <a:cs typeface="Times New Roman" pitchFamily="18" charset="0"/>
                <a:sym typeface="Wingdings" pitchFamily="2" charset="2"/>
              </a:rPr>
              <a:t>+ Apply </a:t>
            </a:r>
            <a:r>
              <a:rPr lang="en-US" altLang="ja-JP" sz="2800" dirty="0">
                <a:cs typeface="Times New Roman" pitchFamily="18" charset="0"/>
                <a:sym typeface="Wingdings" pitchFamily="2" charset="2"/>
              </a:rPr>
              <a:t>s</a:t>
            </a:r>
            <a:r>
              <a:rPr lang="en-US" altLang="ja-JP" sz="2800" dirty="0" smtClean="0">
                <a:cs typeface="Times New Roman" pitchFamily="18" charset="0"/>
                <a:sym typeface="Wingdings" pitchFamily="2" charset="2"/>
              </a:rPr>
              <a:t>urface tracking marching cubes [</a:t>
            </a:r>
            <a:r>
              <a:rPr lang="en-US" altLang="ja-JP" sz="2800" dirty="0" smtClean="0"/>
              <a:t>SFYC*96</a:t>
            </a:r>
            <a:r>
              <a:rPr lang="en-US" altLang="ja-JP" sz="2800" dirty="0" smtClean="0">
                <a:cs typeface="Times New Roman" pitchFamily="18" charset="0"/>
                <a:sym typeface="Wingdings" pitchFamily="2" charset="2"/>
              </a:rPr>
              <a:t>]</a:t>
            </a:r>
            <a:endParaRPr lang="en-US" altLang="ja-JP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5" name="グループ化 54"/>
          <p:cNvGrpSpPr/>
          <p:nvPr/>
        </p:nvGrpSpPr>
        <p:grpSpPr>
          <a:xfrm>
            <a:off x="697203" y="2654418"/>
            <a:ext cx="1816998" cy="1095046"/>
            <a:chOff x="530614" y="2354441"/>
            <a:chExt cx="1997894" cy="1296906"/>
          </a:xfrm>
        </p:grpSpPr>
        <p:sp>
          <p:nvSpPr>
            <p:cNvPr id="56" name="フリーフォーム 55"/>
            <p:cNvSpPr/>
            <p:nvPr/>
          </p:nvSpPr>
          <p:spPr>
            <a:xfrm>
              <a:off x="2057937" y="3195291"/>
              <a:ext cx="115378" cy="122257"/>
            </a:xfrm>
            <a:custGeom>
              <a:avLst/>
              <a:gdLst>
                <a:gd name="connsiteX0" fmla="*/ 93325 w 261658"/>
                <a:gd name="connsiteY0" fmla="*/ 48109 h 569870"/>
                <a:gd name="connsiteX1" fmla="*/ 33000 w 261658"/>
                <a:gd name="connsiteY1" fmla="*/ 337034 h 569870"/>
                <a:gd name="connsiteX2" fmla="*/ 10775 w 261658"/>
                <a:gd name="connsiteY2" fmla="*/ 568809 h 569870"/>
                <a:gd name="connsiteX3" fmla="*/ 207625 w 261658"/>
                <a:gd name="connsiteY3" fmla="*/ 413234 h 569870"/>
                <a:gd name="connsiteX4" fmla="*/ 261600 w 261658"/>
                <a:gd name="connsiteY4" fmla="*/ 184634 h 569870"/>
                <a:gd name="connsiteX5" fmla="*/ 201275 w 261658"/>
                <a:gd name="connsiteY5" fmla="*/ 13184 h 569870"/>
                <a:gd name="connsiteX6" fmla="*/ 93325 w 261658"/>
                <a:gd name="connsiteY6" fmla="*/ 48109 h 569870"/>
                <a:gd name="connsiteX0" fmla="*/ 64465 w 232798"/>
                <a:gd name="connsiteY0" fmla="*/ 48109 h 420911"/>
                <a:gd name="connsiteX1" fmla="*/ 4140 w 232798"/>
                <a:gd name="connsiteY1" fmla="*/ 337034 h 420911"/>
                <a:gd name="connsiteX2" fmla="*/ 178765 w 232798"/>
                <a:gd name="connsiteY2" fmla="*/ 413234 h 420911"/>
                <a:gd name="connsiteX3" fmla="*/ 232740 w 232798"/>
                <a:gd name="connsiteY3" fmla="*/ 184634 h 420911"/>
                <a:gd name="connsiteX4" fmla="*/ 172415 w 232798"/>
                <a:gd name="connsiteY4" fmla="*/ 13184 h 420911"/>
                <a:gd name="connsiteX5" fmla="*/ 64465 w 232798"/>
                <a:gd name="connsiteY5" fmla="*/ 48109 h 420911"/>
                <a:gd name="connsiteX0" fmla="*/ 118326 w 286691"/>
                <a:gd name="connsiteY0" fmla="*/ 48109 h 420911"/>
                <a:gd name="connsiteX1" fmla="*/ 2438 w 286691"/>
                <a:gd name="connsiteY1" fmla="*/ 337034 h 420911"/>
                <a:gd name="connsiteX2" fmla="*/ 232626 w 286691"/>
                <a:gd name="connsiteY2" fmla="*/ 413234 h 420911"/>
                <a:gd name="connsiteX3" fmla="*/ 286601 w 286691"/>
                <a:gd name="connsiteY3" fmla="*/ 184634 h 420911"/>
                <a:gd name="connsiteX4" fmla="*/ 226276 w 286691"/>
                <a:gd name="connsiteY4" fmla="*/ 13184 h 420911"/>
                <a:gd name="connsiteX5" fmla="*/ 118326 w 286691"/>
                <a:gd name="connsiteY5" fmla="*/ 48109 h 420911"/>
                <a:gd name="connsiteX0" fmla="*/ 47109 w 298815"/>
                <a:gd name="connsiteY0" fmla="*/ 89784 h 409410"/>
                <a:gd name="connsiteX1" fmla="*/ 14562 w 298815"/>
                <a:gd name="connsiteY1" fmla="*/ 326344 h 409410"/>
                <a:gd name="connsiteX2" fmla="*/ 244750 w 298815"/>
                <a:gd name="connsiteY2" fmla="*/ 402544 h 409410"/>
                <a:gd name="connsiteX3" fmla="*/ 298725 w 298815"/>
                <a:gd name="connsiteY3" fmla="*/ 173944 h 409410"/>
                <a:gd name="connsiteX4" fmla="*/ 238400 w 298815"/>
                <a:gd name="connsiteY4" fmla="*/ 2494 h 409410"/>
                <a:gd name="connsiteX5" fmla="*/ 47109 w 298815"/>
                <a:gd name="connsiteY5" fmla="*/ 89784 h 409410"/>
                <a:gd name="connsiteX0" fmla="*/ 49302 w 301008"/>
                <a:gd name="connsiteY0" fmla="*/ 6205 h 325831"/>
                <a:gd name="connsiteX1" fmla="*/ 16755 w 301008"/>
                <a:gd name="connsiteY1" fmla="*/ 242765 h 325831"/>
                <a:gd name="connsiteX2" fmla="*/ 246943 w 301008"/>
                <a:gd name="connsiteY2" fmla="*/ 318965 h 325831"/>
                <a:gd name="connsiteX3" fmla="*/ 300918 w 301008"/>
                <a:gd name="connsiteY3" fmla="*/ 90365 h 325831"/>
                <a:gd name="connsiteX4" fmla="*/ 49302 w 301008"/>
                <a:gd name="connsiteY4" fmla="*/ 6205 h 325831"/>
                <a:gd name="connsiteX0" fmla="*/ 118557 w 286921"/>
                <a:gd name="connsiteY0" fmla="*/ 4860 h 347256"/>
                <a:gd name="connsiteX1" fmla="*/ 2668 w 286921"/>
                <a:gd name="connsiteY1" fmla="*/ 263860 h 347256"/>
                <a:gd name="connsiteX2" fmla="*/ 232856 w 286921"/>
                <a:gd name="connsiteY2" fmla="*/ 340060 h 347256"/>
                <a:gd name="connsiteX3" fmla="*/ 286831 w 286921"/>
                <a:gd name="connsiteY3" fmla="*/ 111460 h 347256"/>
                <a:gd name="connsiteX4" fmla="*/ 118557 w 286921"/>
                <a:gd name="connsiteY4" fmla="*/ 4860 h 347256"/>
                <a:gd name="connsiteX0" fmla="*/ 139008 w 307413"/>
                <a:gd name="connsiteY0" fmla="*/ 2174 h 339035"/>
                <a:gd name="connsiteX1" fmla="*/ 2283 w 307413"/>
                <a:gd name="connsiteY1" fmla="*/ 201328 h 339035"/>
                <a:gd name="connsiteX2" fmla="*/ 253307 w 307413"/>
                <a:gd name="connsiteY2" fmla="*/ 337374 h 339035"/>
                <a:gd name="connsiteX3" fmla="*/ 307282 w 307413"/>
                <a:gd name="connsiteY3" fmla="*/ 108774 h 339035"/>
                <a:gd name="connsiteX4" fmla="*/ 139008 w 307413"/>
                <a:gd name="connsiteY4" fmla="*/ 2174 h 339035"/>
                <a:gd name="connsiteX0" fmla="*/ 137751 w 306042"/>
                <a:gd name="connsiteY0" fmla="*/ 2174 h 324289"/>
                <a:gd name="connsiteX1" fmla="*/ 1026 w 306042"/>
                <a:gd name="connsiteY1" fmla="*/ 201328 h 324289"/>
                <a:gd name="connsiteX2" fmla="*/ 210378 w 306042"/>
                <a:gd name="connsiteY2" fmla="*/ 322413 h 324289"/>
                <a:gd name="connsiteX3" fmla="*/ 306025 w 306042"/>
                <a:gd name="connsiteY3" fmla="*/ 108774 h 324289"/>
                <a:gd name="connsiteX4" fmla="*/ 137751 w 306042"/>
                <a:gd name="connsiteY4" fmla="*/ 2174 h 32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042" h="324289">
                  <a:moveTo>
                    <a:pt x="137751" y="2174"/>
                  </a:moveTo>
                  <a:cubicBezTo>
                    <a:pt x="86918" y="17600"/>
                    <a:pt x="-11078" y="147955"/>
                    <a:pt x="1026" y="201328"/>
                  </a:cubicBezTo>
                  <a:cubicBezTo>
                    <a:pt x="13130" y="254701"/>
                    <a:pt x="159545" y="337839"/>
                    <a:pt x="210378" y="322413"/>
                  </a:cubicBezTo>
                  <a:cubicBezTo>
                    <a:pt x="261211" y="306987"/>
                    <a:pt x="307083" y="175449"/>
                    <a:pt x="306025" y="108774"/>
                  </a:cubicBezTo>
                  <a:cubicBezTo>
                    <a:pt x="273085" y="56647"/>
                    <a:pt x="188584" y="-13252"/>
                    <a:pt x="137751" y="2174"/>
                  </a:cubicBezTo>
                  <a:close/>
                </a:path>
              </a:pathLst>
            </a:cu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フリーフォーム 56"/>
            <p:cNvSpPr/>
            <p:nvPr/>
          </p:nvSpPr>
          <p:spPr>
            <a:xfrm>
              <a:off x="1259613" y="3400740"/>
              <a:ext cx="255506" cy="250607"/>
            </a:xfrm>
            <a:custGeom>
              <a:avLst/>
              <a:gdLst>
                <a:gd name="connsiteX0" fmla="*/ 668214 w 677739"/>
                <a:gd name="connsiteY0" fmla="*/ 536155 h 673670"/>
                <a:gd name="connsiteX1" fmla="*/ 515814 w 677739"/>
                <a:gd name="connsiteY1" fmla="*/ 376611 h 673670"/>
                <a:gd name="connsiteX2" fmla="*/ 489620 w 677739"/>
                <a:gd name="connsiteY2" fmla="*/ 164680 h 673670"/>
                <a:gd name="connsiteX3" fmla="*/ 237208 w 677739"/>
                <a:gd name="connsiteY3" fmla="*/ 31330 h 673670"/>
                <a:gd name="connsiteX4" fmla="*/ 3845 w 677739"/>
                <a:gd name="connsiteY4" fmla="*/ 9899 h 673670"/>
                <a:gd name="connsiteX5" fmla="*/ 99095 w 677739"/>
                <a:gd name="connsiteY5" fmla="*/ 162299 h 673670"/>
                <a:gd name="connsiteX6" fmla="*/ 194345 w 677739"/>
                <a:gd name="connsiteY6" fmla="*/ 350417 h 673670"/>
                <a:gd name="connsiteX7" fmla="*/ 303883 w 677739"/>
                <a:gd name="connsiteY7" fmla="*/ 662361 h 673670"/>
                <a:gd name="connsiteX8" fmla="*/ 677739 w 677739"/>
                <a:gd name="connsiteY8" fmla="*/ 664742 h 673670"/>
                <a:gd name="connsiteX9" fmla="*/ 668214 w 677739"/>
                <a:gd name="connsiteY9" fmla="*/ 536155 h 673670"/>
                <a:gd name="connsiteX0" fmla="*/ 668214 w 677739"/>
                <a:gd name="connsiteY0" fmla="*/ 536155 h 664742"/>
                <a:gd name="connsiteX1" fmla="*/ 515814 w 677739"/>
                <a:gd name="connsiteY1" fmla="*/ 376611 h 664742"/>
                <a:gd name="connsiteX2" fmla="*/ 489620 w 677739"/>
                <a:gd name="connsiteY2" fmla="*/ 164680 h 664742"/>
                <a:gd name="connsiteX3" fmla="*/ 237208 w 677739"/>
                <a:gd name="connsiteY3" fmla="*/ 31330 h 664742"/>
                <a:gd name="connsiteX4" fmla="*/ 3845 w 677739"/>
                <a:gd name="connsiteY4" fmla="*/ 9899 h 664742"/>
                <a:gd name="connsiteX5" fmla="*/ 99095 w 677739"/>
                <a:gd name="connsiteY5" fmla="*/ 162299 h 664742"/>
                <a:gd name="connsiteX6" fmla="*/ 194345 w 677739"/>
                <a:gd name="connsiteY6" fmla="*/ 350417 h 664742"/>
                <a:gd name="connsiteX7" fmla="*/ 303883 w 677739"/>
                <a:gd name="connsiteY7" fmla="*/ 662361 h 664742"/>
                <a:gd name="connsiteX8" fmla="*/ 677739 w 677739"/>
                <a:gd name="connsiteY8" fmla="*/ 664742 h 664742"/>
                <a:gd name="connsiteX9" fmla="*/ 668214 w 677739"/>
                <a:gd name="connsiteY9" fmla="*/ 536155 h 664742"/>
                <a:gd name="connsiteX0" fmla="*/ 668214 w 680294"/>
                <a:gd name="connsiteY0" fmla="*/ 536155 h 664742"/>
                <a:gd name="connsiteX1" fmla="*/ 515814 w 680294"/>
                <a:gd name="connsiteY1" fmla="*/ 376611 h 664742"/>
                <a:gd name="connsiteX2" fmla="*/ 489620 w 680294"/>
                <a:gd name="connsiteY2" fmla="*/ 164680 h 664742"/>
                <a:gd name="connsiteX3" fmla="*/ 237208 w 680294"/>
                <a:gd name="connsiteY3" fmla="*/ 31330 h 664742"/>
                <a:gd name="connsiteX4" fmla="*/ 3845 w 680294"/>
                <a:gd name="connsiteY4" fmla="*/ 9899 h 664742"/>
                <a:gd name="connsiteX5" fmla="*/ 99095 w 680294"/>
                <a:gd name="connsiteY5" fmla="*/ 162299 h 664742"/>
                <a:gd name="connsiteX6" fmla="*/ 194345 w 680294"/>
                <a:gd name="connsiteY6" fmla="*/ 350417 h 664742"/>
                <a:gd name="connsiteX7" fmla="*/ 303883 w 680294"/>
                <a:gd name="connsiteY7" fmla="*/ 662361 h 664742"/>
                <a:gd name="connsiteX8" fmla="*/ 677739 w 680294"/>
                <a:gd name="connsiteY8" fmla="*/ 664742 h 664742"/>
                <a:gd name="connsiteX9" fmla="*/ 668214 w 680294"/>
                <a:gd name="connsiteY9" fmla="*/ 536155 h 664742"/>
                <a:gd name="connsiteX0" fmla="*/ 653927 w 677739"/>
                <a:gd name="connsiteY0" fmla="*/ 536155 h 664742"/>
                <a:gd name="connsiteX1" fmla="*/ 515814 w 677739"/>
                <a:gd name="connsiteY1" fmla="*/ 376611 h 664742"/>
                <a:gd name="connsiteX2" fmla="*/ 489620 w 677739"/>
                <a:gd name="connsiteY2" fmla="*/ 164680 h 664742"/>
                <a:gd name="connsiteX3" fmla="*/ 237208 w 677739"/>
                <a:gd name="connsiteY3" fmla="*/ 31330 h 664742"/>
                <a:gd name="connsiteX4" fmla="*/ 3845 w 677739"/>
                <a:gd name="connsiteY4" fmla="*/ 9899 h 664742"/>
                <a:gd name="connsiteX5" fmla="*/ 99095 w 677739"/>
                <a:gd name="connsiteY5" fmla="*/ 162299 h 664742"/>
                <a:gd name="connsiteX6" fmla="*/ 194345 w 677739"/>
                <a:gd name="connsiteY6" fmla="*/ 350417 h 664742"/>
                <a:gd name="connsiteX7" fmla="*/ 303883 w 677739"/>
                <a:gd name="connsiteY7" fmla="*/ 662361 h 664742"/>
                <a:gd name="connsiteX8" fmla="*/ 677739 w 677739"/>
                <a:gd name="connsiteY8" fmla="*/ 664742 h 664742"/>
                <a:gd name="connsiteX9" fmla="*/ 653927 w 677739"/>
                <a:gd name="connsiteY9" fmla="*/ 536155 h 664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7739" h="664742">
                  <a:moveTo>
                    <a:pt x="653927" y="536155"/>
                  </a:moveTo>
                  <a:cubicBezTo>
                    <a:pt x="631702" y="476625"/>
                    <a:pt x="543198" y="438523"/>
                    <a:pt x="515814" y="376611"/>
                  </a:cubicBezTo>
                  <a:cubicBezTo>
                    <a:pt x="488430" y="314699"/>
                    <a:pt x="536054" y="222227"/>
                    <a:pt x="489620" y="164680"/>
                  </a:cubicBezTo>
                  <a:cubicBezTo>
                    <a:pt x="443186" y="107133"/>
                    <a:pt x="318170" y="57127"/>
                    <a:pt x="237208" y="31330"/>
                  </a:cubicBezTo>
                  <a:cubicBezTo>
                    <a:pt x="156246" y="5533"/>
                    <a:pt x="26864" y="-11929"/>
                    <a:pt x="3845" y="9899"/>
                  </a:cubicBezTo>
                  <a:cubicBezTo>
                    <a:pt x="-19174" y="31727"/>
                    <a:pt x="67345" y="105546"/>
                    <a:pt x="99095" y="162299"/>
                  </a:cubicBezTo>
                  <a:cubicBezTo>
                    <a:pt x="130845" y="219052"/>
                    <a:pt x="160214" y="267074"/>
                    <a:pt x="194345" y="350417"/>
                  </a:cubicBezTo>
                  <a:cubicBezTo>
                    <a:pt x="228476" y="433760"/>
                    <a:pt x="302692" y="615133"/>
                    <a:pt x="303883" y="662361"/>
                  </a:cubicBezTo>
                  <a:lnTo>
                    <a:pt x="677739" y="664742"/>
                  </a:lnTo>
                  <a:cubicBezTo>
                    <a:pt x="674564" y="621880"/>
                    <a:pt x="676152" y="595685"/>
                    <a:pt x="653927" y="536155"/>
                  </a:cubicBezTo>
                  <a:close/>
                </a:path>
              </a:pathLst>
            </a:cu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/>
          </p:nvSpPr>
          <p:spPr>
            <a:xfrm>
              <a:off x="2073417" y="2711345"/>
              <a:ext cx="151291" cy="145283"/>
            </a:xfrm>
            <a:custGeom>
              <a:avLst/>
              <a:gdLst>
                <a:gd name="connsiteX0" fmla="*/ 324201 w 331897"/>
                <a:gd name="connsiteY0" fmla="*/ 158446 h 444843"/>
                <a:gd name="connsiteX1" fmla="*/ 314676 w 331897"/>
                <a:gd name="connsiteY1" fmla="*/ 361646 h 444843"/>
                <a:gd name="connsiteX2" fmla="*/ 159101 w 331897"/>
                <a:gd name="connsiteY2" fmla="*/ 444196 h 444843"/>
                <a:gd name="connsiteX3" fmla="*/ 60676 w 331897"/>
                <a:gd name="connsiteY3" fmla="*/ 323546 h 444843"/>
                <a:gd name="connsiteX4" fmla="*/ 3526 w 331897"/>
                <a:gd name="connsiteY4" fmla="*/ 161621 h 444843"/>
                <a:gd name="connsiteX5" fmla="*/ 162276 w 331897"/>
                <a:gd name="connsiteY5" fmla="*/ 2871 h 444843"/>
                <a:gd name="connsiteX6" fmla="*/ 317851 w 331897"/>
                <a:gd name="connsiteY6" fmla="*/ 66371 h 444843"/>
                <a:gd name="connsiteX7" fmla="*/ 324201 w 331897"/>
                <a:gd name="connsiteY7" fmla="*/ 158446 h 444843"/>
                <a:gd name="connsiteX0" fmla="*/ 421420 w 429116"/>
                <a:gd name="connsiteY0" fmla="*/ 158446 h 444843"/>
                <a:gd name="connsiteX1" fmla="*/ 411895 w 429116"/>
                <a:gd name="connsiteY1" fmla="*/ 361646 h 444843"/>
                <a:gd name="connsiteX2" fmla="*/ 256320 w 429116"/>
                <a:gd name="connsiteY2" fmla="*/ 444196 h 444843"/>
                <a:gd name="connsiteX3" fmla="*/ 5104 w 429116"/>
                <a:gd name="connsiteY3" fmla="*/ 323547 h 444843"/>
                <a:gd name="connsiteX4" fmla="*/ 100745 w 429116"/>
                <a:gd name="connsiteY4" fmla="*/ 161621 h 444843"/>
                <a:gd name="connsiteX5" fmla="*/ 259495 w 429116"/>
                <a:gd name="connsiteY5" fmla="*/ 2871 h 444843"/>
                <a:gd name="connsiteX6" fmla="*/ 415070 w 429116"/>
                <a:gd name="connsiteY6" fmla="*/ 66371 h 444843"/>
                <a:gd name="connsiteX7" fmla="*/ 421420 w 429116"/>
                <a:gd name="connsiteY7" fmla="*/ 158446 h 444843"/>
                <a:gd name="connsiteX0" fmla="*/ 419130 w 428194"/>
                <a:gd name="connsiteY0" fmla="*/ 158446 h 389952"/>
                <a:gd name="connsiteX1" fmla="*/ 409605 w 428194"/>
                <a:gd name="connsiteY1" fmla="*/ 361646 h 389952"/>
                <a:gd name="connsiteX2" fmla="*/ 205413 w 428194"/>
                <a:gd name="connsiteY2" fmla="*/ 384351 h 389952"/>
                <a:gd name="connsiteX3" fmla="*/ 2814 w 428194"/>
                <a:gd name="connsiteY3" fmla="*/ 323547 h 389952"/>
                <a:gd name="connsiteX4" fmla="*/ 98455 w 428194"/>
                <a:gd name="connsiteY4" fmla="*/ 161621 h 389952"/>
                <a:gd name="connsiteX5" fmla="*/ 257205 w 428194"/>
                <a:gd name="connsiteY5" fmla="*/ 2871 h 389952"/>
                <a:gd name="connsiteX6" fmla="*/ 412780 w 428194"/>
                <a:gd name="connsiteY6" fmla="*/ 66371 h 389952"/>
                <a:gd name="connsiteX7" fmla="*/ 419130 w 428194"/>
                <a:gd name="connsiteY7" fmla="*/ 158446 h 389952"/>
                <a:gd name="connsiteX0" fmla="*/ 412780 w 433689"/>
                <a:gd name="connsiteY0" fmla="*/ 68777 h 397661"/>
                <a:gd name="connsiteX1" fmla="*/ 409605 w 433689"/>
                <a:gd name="connsiteY1" fmla="*/ 364052 h 397661"/>
                <a:gd name="connsiteX2" fmla="*/ 205413 w 433689"/>
                <a:gd name="connsiteY2" fmla="*/ 386757 h 397661"/>
                <a:gd name="connsiteX3" fmla="*/ 2814 w 433689"/>
                <a:gd name="connsiteY3" fmla="*/ 325953 h 397661"/>
                <a:gd name="connsiteX4" fmla="*/ 98455 w 433689"/>
                <a:gd name="connsiteY4" fmla="*/ 164027 h 397661"/>
                <a:gd name="connsiteX5" fmla="*/ 257205 w 433689"/>
                <a:gd name="connsiteY5" fmla="*/ 5277 h 397661"/>
                <a:gd name="connsiteX6" fmla="*/ 412780 w 433689"/>
                <a:gd name="connsiteY6" fmla="*/ 68777 h 397661"/>
                <a:gd name="connsiteX0" fmla="*/ 357219 w 416341"/>
                <a:gd name="connsiteY0" fmla="*/ 82313 h 395305"/>
                <a:gd name="connsiteX1" fmla="*/ 409605 w 416341"/>
                <a:gd name="connsiteY1" fmla="*/ 362629 h 395305"/>
                <a:gd name="connsiteX2" fmla="*/ 205413 w 416341"/>
                <a:gd name="connsiteY2" fmla="*/ 385334 h 395305"/>
                <a:gd name="connsiteX3" fmla="*/ 2814 w 416341"/>
                <a:gd name="connsiteY3" fmla="*/ 324530 h 395305"/>
                <a:gd name="connsiteX4" fmla="*/ 98455 w 416341"/>
                <a:gd name="connsiteY4" fmla="*/ 162604 h 395305"/>
                <a:gd name="connsiteX5" fmla="*/ 257205 w 416341"/>
                <a:gd name="connsiteY5" fmla="*/ 3854 h 395305"/>
                <a:gd name="connsiteX6" fmla="*/ 357219 w 416341"/>
                <a:gd name="connsiteY6" fmla="*/ 82313 h 395305"/>
                <a:gd name="connsiteX0" fmla="*/ 357219 w 419415"/>
                <a:gd name="connsiteY0" fmla="*/ 8457 h 321449"/>
                <a:gd name="connsiteX1" fmla="*/ 409605 w 419415"/>
                <a:gd name="connsiteY1" fmla="*/ 288773 h 321449"/>
                <a:gd name="connsiteX2" fmla="*/ 205413 w 419415"/>
                <a:gd name="connsiteY2" fmla="*/ 311478 h 321449"/>
                <a:gd name="connsiteX3" fmla="*/ 2814 w 419415"/>
                <a:gd name="connsiteY3" fmla="*/ 250674 h 321449"/>
                <a:gd name="connsiteX4" fmla="*/ 98455 w 419415"/>
                <a:gd name="connsiteY4" fmla="*/ 88748 h 321449"/>
                <a:gd name="connsiteX5" fmla="*/ 357219 w 419415"/>
                <a:gd name="connsiteY5" fmla="*/ 8457 h 321449"/>
                <a:gd name="connsiteX0" fmla="*/ 301906 w 412132"/>
                <a:gd name="connsiteY0" fmla="*/ 6158 h 366887"/>
                <a:gd name="connsiteX1" fmla="*/ 409853 w 412132"/>
                <a:gd name="connsiteY1" fmla="*/ 331356 h 366887"/>
                <a:gd name="connsiteX2" fmla="*/ 205661 w 412132"/>
                <a:gd name="connsiteY2" fmla="*/ 354061 h 366887"/>
                <a:gd name="connsiteX3" fmla="*/ 3062 w 412132"/>
                <a:gd name="connsiteY3" fmla="*/ 293257 h 366887"/>
                <a:gd name="connsiteX4" fmla="*/ 98703 w 412132"/>
                <a:gd name="connsiteY4" fmla="*/ 131331 h 366887"/>
                <a:gd name="connsiteX5" fmla="*/ 301906 w 412132"/>
                <a:gd name="connsiteY5" fmla="*/ 6158 h 366887"/>
                <a:gd name="connsiteX0" fmla="*/ 311586 w 422069"/>
                <a:gd name="connsiteY0" fmla="*/ 11923 h 372652"/>
                <a:gd name="connsiteX1" fmla="*/ 419533 w 422069"/>
                <a:gd name="connsiteY1" fmla="*/ 337121 h 372652"/>
                <a:gd name="connsiteX2" fmla="*/ 215341 w 422069"/>
                <a:gd name="connsiteY2" fmla="*/ 359826 h 372652"/>
                <a:gd name="connsiteX3" fmla="*/ 12742 w 422069"/>
                <a:gd name="connsiteY3" fmla="*/ 299022 h 372652"/>
                <a:gd name="connsiteX4" fmla="*/ 52822 w 422069"/>
                <a:gd name="connsiteY4" fmla="*/ 92209 h 372652"/>
                <a:gd name="connsiteX5" fmla="*/ 311586 w 422069"/>
                <a:gd name="connsiteY5" fmla="*/ 11923 h 372652"/>
                <a:gd name="connsiteX0" fmla="*/ 311586 w 395338"/>
                <a:gd name="connsiteY0" fmla="*/ 6796 h 356030"/>
                <a:gd name="connsiteX1" fmla="*/ 391751 w 395338"/>
                <a:gd name="connsiteY1" fmla="*/ 249707 h 356030"/>
                <a:gd name="connsiteX2" fmla="*/ 215341 w 395338"/>
                <a:gd name="connsiteY2" fmla="*/ 354699 h 356030"/>
                <a:gd name="connsiteX3" fmla="*/ 12742 w 395338"/>
                <a:gd name="connsiteY3" fmla="*/ 293895 h 356030"/>
                <a:gd name="connsiteX4" fmla="*/ 52822 w 395338"/>
                <a:gd name="connsiteY4" fmla="*/ 87082 h 356030"/>
                <a:gd name="connsiteX5" fmla="*/ 311586 w 395338"/>
                <a:gd name="connsiteY5" fmla="*/ 6796 h 356030"/>
                <a:gd name="connsiteX0" fmla="*/ 311586 w 395338"/>
                <a:gd name="connsiteY0" fmla="*/ 6796 h 385365"/>
                <a:gd name="connsiteX1" fmla="*/ 391751 w 395338"/>
                <a:gd name="connsiteY1" fmla="*/ 249707 h 385365"/>
                <a:gd name="connsiteX2" fmla="*/ 215341 w 395338"/>
                <a:gd name="connsiteY2" fmla="*/ 384621 h 385365"/>
                <a:gd name="connsiteX3" fmla="*/ 12742 w 395338"/>
                <a:gd name="connsiteY3" fmla="*/ 293895 h 385365"/>
                <a:gd name="connsiteX4" fmla="*/ 52822 w 395338"/>
                <a:gd name="connsiteY4" fmla="*/ 87082 h 385365"/>
                <a:gd name="connsiteX5" fmla="*/ 311586 w 395338"/>
                <a:gd name="connsiteY5" fmla="*/ 6796 h 385365"/>
                <a:gd name="connsiteX0" fmla="*/ 340369 w 401302"/>
                <a:gd name="connsiteY0" fmla="*/ 6795 h 385365"/>
                <a:gd name="connsiteX1" fmla="*/ 392754 w 401302"/>
                <a:gd name="connsiteY1" fmla="*/ 249707 h 385365"/>
                <a:gd name="connsiteX2" fmla="*/ 216344 w 401302"/>
                <a:gd name="connsiteY2" fmla="*/ 384621 h 385365"/>
                <a:gd name="connsiteX3" fmla="*/ 13745 w 401302"/>
                <a:gd name="connsiteY3" fmla="*/ 293895 h 385365"/>
                <a:gd name="connsiteX4" fmla="*/ 53825 w 401302"/>
                <a:gd name="connsiteY4" fmla="*/ 87082 h 385365"/>
                <a:gd name="connsiteX5" fmla="*/ 340369 w 401302"/>
                <a:gd name="connsiteY5" fmla="*/ 6795 h 38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302" h="385365">
                  <a:moveTo>
                    <a:pt x="340369" y="6795"/>
                  </a:moveTo>
                  <a:cubicBezTo>
                    <a:pt x="396857" y="33899"/>
                    <a:pt x="413425" y="186736"/>
                    <a:pt x="392754" y="249707"/>
                  </a:cubicBezTo>
                  <a:cubicBezTo>
                    <a:pt x="372083" y="312678"/>
                    <a:pt x="279512" y="377256"/>
                    <a:pt x="216344" y="384621"/>
                  </a:cubicBezTo>
                  <a:cubicBezTo>
                    <a:pt x="153176" y="391986"/>
                    <a:pt x="40831" y="343485"/>
                    <a:pt x="13745" y="293895"/>
                  </a:cubicBezTo>
                  <a:cubicBezTo>
                    <a:pt x="-13341" y="244305"/>
                    <a:pt x="-612" y="134932"/>
                    <a:pt x="53825" y="87082"/>
                  </a:cubicBezTo>
                  <a:cubicBezTo>
                    <a:pt x="108262" y="39232"/>
                    <a:pt x="283881" y="-20309"/>
                    <a:pt x="340369" y="6795"/>
                  </a:cubicBezTo>
                  <a:close/>
                </a:path>
              </a:pathLst>
            </a:cu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フリーフォーム 59"/>
            <p:cNvSpPr/>
            <p:nvPr/>
          </p:nvSpPr>
          <p:spPr>
            <a:xfrm>
              <a:off x="2196630" y="2354441"/>
              <a:ext cx="331878" cy="251554"/>
            </a:xfrm>
            <a:custGeom>
              <a:avLst/>
              <a:gdLst>
                <a:gd name="connsiteX0" fmla="*/ 573142 w 573142"/>
                <a:gd name="connsiteY0" fmla="*/ 353975 h 560366"/>
                <a:gd name="connsiteX1" fmla="*/ 430267 w 573142"/>
                <a:gd name="connsiteY1" fmla="*/ 344450 h 560366"/>
                <a:gd name="connsiteX2" fmla="*/ 239767 w 573142"/>
                <a:gd name="connsiteY2" fmla="*/ 382550 h 560366"/>
                <a:gd name="connsiteX3" fmla="*/ 196905 w 573142"/>
                <a:gd name="connsiteY3" fmla="*/ 530187 h 560366"/>
                <a:gd name="connsiteX4" fmla="*/ 39742 w 573142"/>
                <a:gd name="connsiteY4" fmla="*/ 549237 h 560366"/>
                <a:gd name="connsiteX5" fmla="*/ 58792 w 573142"/>
                <a:gd name="connsiteY5" fmla="*/ 396837 h 560366"/>
                <a:gd name="connsiteX6" fmla="*/ 134992 w 573142"/>
                <a:gd name="connsiteY6" fmla="*/ 258725 h 560366"/>
                <a:gd name="connsiteX7" fmla="*/ 20692 w 573142"/>
                <a:gd name="connsiteY7" fmla="*/ 177762 h 560366"/>
                <a:gd name="connsiteX8" fmla="*/ 11167 w 573142"/>
                <a:gd name="connsiteY8" fmla="*/ 39650 h 560366"/>
                <a:gd name="connsiteX9" fmla="*/ 139755 w 573142"/>
                <a:gd name="connsiteY9" fmla="*/ 6312 h 560366"/>
                <a:gd name="connsiteX10" fmla="*/ 273105 w 573142"/>
                <a:gd name="connsiteY10" fmla="*/ 11075 h 560366"/>
                <a:gd name="connsiteX11" fmla="*/ 477892 w 573142"/>
                <a:gd name="connsiteY11" fmla="*/ 115850 h 560366"/>
                <a:gd name="connsiteX12" fmla="*/ 558855 w 573142"/>
                <a:gd name="connsiteY12" fmla="*/ 144425 h 560366"/>
                <a:gd name="connsiteX13" fmla="*/ 573142 w 573142"/>
                <a:gd name="connsiteY13" fmla="*/ 353975 h 560366"/>
                <a:gd name="connsiteX0" fmla="*/ 573142 w 573142"/>
                <a:gd name="connsiteY0" fmla="*/ 353975 h 560366"/>
                <a:gd name="connsiteX1" fmla="*/ 430267 w 573142"/>
                <a:gd name="connsiteY1" fmla="*/ 344450 h 560366"/>
                <a:gd name="connsiteX2" fmla="*/ 239767 w 573142"/>
                <a:gd name="connsiteY2" fmla="*/ 382550 h 560366"/>
                <a:gd name="connsiteX3" fmla="*/ 196905 w 573142"/>
                <a:gd name="connsiteY3" fmla="*/ 530187 h 560366"/>
                <a:gd name="connsiteX4" fmla="*/ 39742 w 573142"/>
                <a:gd name="connsiteY4" fmla="*/ 549237 h 560366"/>
                <a:gd name="connsiteX5" fmla="*/ 58792 w 573142"/>
                <a:gd name="connsiteY5" fmla="*/ 396837 h 560366"/>
                <a:gd name="connsiteX6" fmla="*/ 134992 w 573142"/>
                <a:gd name="connsiteY6" fmla="*/ 258725 h 560366"/>
                <a:gd name="connsiteX7" fmla="*/ 20692 w 573142"/>
                <a:gd name="connsiteY7" fmla="*/ 177762 h 560366"/>
                <a:gd name="connsiteX8" fmla="*/ 11167 w 573142"/>
                <a:gd name="connsiteY8" fmla="*/ 39650 h 560366"/>
                <a:gd name="connsiteX9" fmla="*/ 139755 w 573142"/>
                <a:gd name="connsiteY9" fmla="*/ 6312 h 560366"/>
                <a:gd name="connsiteX10" fmla="*/ 273105 w 573142"/>
                <a:gd name="connsiteY10" fmla="*/ 11075 h 560366"/>
                <a:gd name="connsiteX11" fmla="*/ 477892 w 573142"/>
                <a:gd name="connsiteY11" fmla="*/ 115850 h 560366"/>
                <a:gd name="connsiteX12" fmla="*/ 558855 w 573142"/>
                <a:gd name="connsiteY12" fmla="*/ 144425 h 560366"/>
                <a:gd name="connsiteX13" fmla="*/ 573142 w 573142"/>
                <a:gd name="connsiteY13" fmla="*/ 353975 h 560366"/>
                <a:gd name="connsiteX0" fmla="*/ 573142 w 573142"/>
                <a:gd name="connsiteY0" fmla="*/ 352878 h 559269"/>
                <a:gd name="connsiteX1" fmla="*/ 430267 w 573142"/>
                <a:gd name="connsiteY1" fmla="*/ 343353 h 559269"/>
                <a:gd name="connsiteX2" fmla="*/ 239767 w 573142"/>
                <a:gd name="connsiteY2" fmla="*/ 381453 h 559269"/>
                <a:gd name="connsiteX3" fmla="*/ 196905 w 573142"/>
                <a:gd name="connsiteY3" fmla="*/ 529090 h 559269"/>
                <a:gd name="connsiteX4" fmla="*/ 39742 w 573142"/>
                <a:gd name="connsiteY4" fmla="*/ 548140 h 559269"/>
                <a:gd name="connsiteX5" fmla="*/ 58792 w 573142"/>
                <a:gd name="connsiteY5" fmla="*/ 395740 h 559269"/>
                <a:gd name="connsiteX6" fmla="*/ 134992 w 573142"/>
                <a:gd name="connsiteY6" fmla="*/ 257628 h 559269"/>
                <a:gd name="connsiteX7" fmla="*/ 20692 w 573142"/>
                <a:gd name="connsiteY7" fmla="*/ 176665 h 559269"/>
                <a:gd name="connsiteX8" fmla="*/ 11167 w 573142"/>
                <a:gd name="connsiteY8" fmla="*/ 38553 h 559269"/>
                <a:gd name="connsiteX9" fmla="*/ 139755 w 573142"/>
                <a:gd name="connsiteY9" fmla="*/ 5215 h 559269"/>
                <a:gd name="connsiteX10" fmla="*/ 273105 w 573142"/>
                <a:gd name="connsiteY10" fmla="*/ 9978 h 559269"/>
                <a:gd name="connsiteX11" fmla="*/ 437411 w 573142"/>
                <a:gd name="connsiteY11" fmla="*/ 98085 h 559269"/>
                <a:gd name="connsiteX12" fmla="*/ 558855 w 573142"/>
                <a:gd name="connsiteY12" fmla="*/ 143328 h 559269"/>
                <a:gd name="connsiteX13" fmla="*/ 573142 w 573142"/>
                <a:gd name="connsiteY13" fmla="*/ 352878 h 559269"/>
                <a:gd name="connsiteX0" fmla="*/ 570974 w 570974"/>
                <a:gd name="connsiteY0" fmla="*/ 352878 h 559269"/>
                <a:gd name="connsiteX1" fmla="*/ 428099 w 570974"/>
                <a:gd name="connsiteY1" fmla="*/ 343353 h 559269"/>
                <a:gd name="connsiteX2" fmla="*/ 237599 w 570974"/>
                <a:gd name="connsiteY2" fmla="*/ 381453 h 559269"/>
                <a:gd name="connsiteX3" fmla="*/ 194737 w 570974"/>
                <a:gd name="connsiteY3" fmla="*/ 529090 h 559269"/>
                <a:gd name="connsiteX4" fmla="*/ 37574 w 570974"/>
                <a:gd name="connsiteY4" fmla="*/ 548140 h 559269"/>
                <a:gd name="connsiteX5" fmla="*/ 56624 w 570974"/>
                <a:gd name="connsiteY5" fmla="*/ 395740 h 559269"/>
                <a:gd name="connsiteX6" fmla="*/ 80437 w 570974"/>
                <a:gd name="connsiteY6" fmla="*/ 276678 h 559269"/>
                <a:gd name="connsiteX7" fmla="*/ 18524 w 570974"/>
                <a:gd name="connsiteY7" fmla="*/ 176665 h 559269"/>
                <a:gd name="connsiteX8" fmla="*/ 8999 w 570974"/>
                <a:gd name="connsiteY8" fmla="*/ 38553 h 559269"/>
                <a:gd name="connsiteX9" fmla="*/ 137587 w 570974"/>
                <a:gd name="connsiteY9" fmla="*/ 5215 h 559269"/>
                <a:gd name="connsiteX10" fmla="*/ 270937 w 570974"/>
                <a:gd name="connsiteY10" fmla="*/ 9978 h 559269"/>
                <a:gd name="connsiteX11" fmla="*/ 435243 w 570974"/>
                <a:gd name="connsiteY11" fmla="*/ 98085 h 559269"/>
                <a:gd name="connsiteX12" fmla="*/ 556687 w 570974"/>
                <a:gd name="connsiteY12" fmla="*/ 143328 h 559269"/>
                <a:gd name="connsiteX13" fmla="*/ 570974 w 570974"/>
                <a:gd name="connsiteY13" fmla="*/ 352878 h 559269"/>
                <a:gd name="connsiteX0" fmla="*/ 554306 w 556687"/>
                <a:gd name="connsiteY0" fmla="*/ 355259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55259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428099 w 556687"/>
                <a:gd name="connsiteY1" fmla="*/ 343353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269"/>
                <a:gd name="connsiteX1" fmla="*/ 387618 w 556687"/>
                <a:gd name="connsiteY1" fmla="*/ 340971 h 559269"/>
                <a:gd name="connsiteX2" fmla="*/ 237599 w 556687"/>
                <a:gd name="connsiteY2" fmla="*/ 381453 h 559269"/>
                <a:gd name="connsiteX3" fmla="*/ 194737 w 556687"/>
                <a:gd name="connsiteY3" fmla="*/ 529090 h 559269"/>
                <a:gd name="connsiteX4" fmla="*/ 37574 w 556687"/>
                <a:gd name="connsiteY4" fmla="*/ 548140 h 559269"/>
                <a:gd name="connsiteX5" fmla="*/ 56624 w 556687"/>
                <a:gd name="connsiteY5" fmla="*/ 395740 h 559269"/>
                <a:gd name="connsiteX6" fmla="*/ 80437 w 556687"/>
                <a:gd name="connsiteY6" fmla="*/ 276678 h 559269"/>
                <a:gd name="connsiteX7" fmla="*/ 18524 w 556687"/>
                <a:gd name="connsiteY7" fmla="*/ 176665 h 559269"/>
                <a:gd name="connsiteX8" fmla="*/ 8999 w 556687"/>
                <a:gd name="connsiteY8" fmla="*/ 38553 h 559269"/>
                <a:gd name="connsiteX9" fmla="*/ 137587 w 556687"/>
                <a:gd name="connsiteY9" fmla="*/ 5215 h 559269"/>
                <a:gd name="connsiteX10" fmla="*/ 270937 w 556687"/>
                <a:gd name="connsiteY10" fmla="*/ 9978 h 559269"/>
                <a:gd name="connsiteX11" fmla="*/ 435243 w 556687"/>
                <a:gd name="connsiteY11" fmla="*/ 98085 h 559269"/>
                <a:gd name="connsiteX12" fmla="*/ 556687 w 556687"/>
                <a:gd name="connsiteY12" fmla="*/ 143328 h 559269"/>
                <a:gd name="connsiteX13" fmla="*/ 554306 w 556687"/>
                <a:gd name="connsiteY13" fmla="*/ 329065 h 559269"/>
                <a:gd name="connsiteX0" fmla="*/ 554306 w 556687"/>
                <a:gd name="connsiteY0" fmla="*/ 329065 h 559175"/>
                <a:gd name="connsiteX1" fmla="*/ 387618 w 556687"/>
                <a:gd name="connsiteY1" fmla="*/ 340971 h 559175"/>
                <a:gd name="connsiteX2" fmla="*/ 266174 w 556687"/>
                <a:gd name="connsiteY2" fmla="*/ 383834 h 559175"/>
                <a:gd name="connsiteX3" fmla="*/ 194737 w 556687"/>
                <a:gd name="connsiteY3" fmla="*/ 529090 h 559175"/>
                <a:gd name="connsiteX4" fmla="*/ 37574 w 556687"/>
                <a:gd name="connsiteY4" fmla="*/ 548140 h 559175"/>
                <a:gd name="connsiteX5" fmla="*/ 56624 w 556687"/>
                <a:gd name="connsiteY5" fmla="*/ 395740 h 559175"/>
                <a:gd name="connsiteX6" fmla="*/ 80437 w 556687"/>
                <a:gd name="connsiteY6" fmla="*/ 276678 h 559175"/>
                <a:gd name="connsiteX7" fmla="*/ 18524 w 556687"/>
                <a:gd name="connsiteY7" fmla="*/ 176665 h 559175"/>
                <a:gd name="connsiteX8" fmla="*/ 8999 w 556687"/>
                <a:gd name="connsiteY8" fmla="*/ 38553 h 559175"/>
                <a:gd name="connsiteX9" fmla="*/ 137587 w 556687"/>
                <a:gd name="connsiteY9" fmla="*/ 5215 h 559175"/>
                <a:gd name="connsiteX10" fmla="*/ 270937 w 556687"/>
                <a:gd name="connsiteY10" fmla="*/ 9978 h 559175"/>
                <a:gd name="connsiteX11" fmla="*/ 435243 w 556687"/>
                <a:gd name="connsiteY11" fmla="*/ 98085 h 559175"/>
                <a:gd name="connsiteX12" fmla="*/ 556687 w 556687"/>
                <a:gd name="connsiteY12" fmla="*/ 143328 h 559175"/>
                <a:gd name="connsiteX13" fmla="*/ 554306 w 556687"/>
                <a:gd name="connsiteY13" fmla="*/ 329065 h 559175"/>
                <a:gd name="connsiteX0" fmla="*/ 553810 w 556191"/>
                <a:gd name="connsiteY0" fmla="*/ 329065 h 559175"/>
                <a:gd name="connsiteX1" fmla="*/ 387122 w 556191"/>
                <a:gd name="connsiteY1" fmla="*/ 340971 h 559175"/>
                <a:gd name="connsiteX2" fmla="*/ 265678 w 556191"/>
                <a:gd name="connsiteY2" fmla="*/ 383834 h 559175"/>
                <a:gd name="connsiteX3" fmla="*/ 194241 w 556191"/>
                <a:gd name="connsiteY3" fmla="*/ 529090 h 559175"/>
                <a:gd name="connsiteX4" fmla="*/ 37078 w 556191"/>
                <a:gd name="connsiteY4" fmla="*/ 548140 h 559175"/>
                <a:gd name="connsiteX5" fmla="*/ 56128 w 556191"/>
                <a:gd name="connsiteY5" fmla="*/ 395740 h 559175"/>
                <a:gd name="connsiteX6" fmla="*/ 65654 w 556191"/>
                <a:gd name="connsiteY6" fmla="*/ 276678 h 559175"/>
                <a:gd name="connsiteX7" fmla="*/ 18028 w 556191"/>
                <a:gd name="connsiteY7" fmla="*/ 176665 h 559175"/>
                <a:gd name="connsiteX8" fmla="*/ 8503 w 556191"/>
                <a:gd name="connsiteY8" fmla="*/ 38553 h 559175"/>
                <a:gd name="connsiteX9" fmla="*/ 137091 w 556191"/>
                <a:gd name="connsiteY9" fmla="*/ 5215 h 559175"/>
                <a:gd name="connsiteX10" fmla="*/ 270441 w 556191"/>
                <a:gd name="connsiteY10" fmla="*/ 9978 h 559175"/>
                <a:gd name="connsiteX11" fmla="*/ 434747 w 556191"/>
                <a:gd name="connsiteY11" fmla="*/ 98085 h 559175"/>
                <a:gd name="connsiteX12" fmla="*/ 556191 w 556191"/>
                <a:gd name="connsiteY12" fmla="*/ 143328 h 559175"/>
                <a:gd name="connsiteX13" fmla="*/ 553810 w 556191"/>
                <a:gd name="connsiteY13" fmla="*/ 329065 h 559175"/>
                <a:gd name="connsiteX0" fmla="*/ 553501 w 555882"/>
                <a:gd name="connsiteY0" fmla="*/ 329065 h 559175"/>
                <a:gd name="connsiteX1" fmla="*/ 386813 w 555882"/>
                <a:gd name="connsiteY1" fmla="*/ 340971 h 559175"/>
                <a:gd name="connsiteX2" fmla="*/ 265369 w 555882"/>
                <a:gd name="connsiteY2" fmla="*/ 383834 h 559175"/>
                <a:gd name="connsiteX3" fmla="*/ 193932 w 555882"/>
                <a:gd name="connsiteY3" fmla="*/ 529090 h 559175"/>
                <a:gd name="connsiteX4" fmla="*/ 36769 w 555882"/>
                <a:gd name="connsiteY4" fmla="*/ 548140 h 559175"/>
                <a:gd name="connsiteX5" fmla="*/ 55819 w 555882"/>
                <a:gd name="connsiteY5" fmla="*/ 395740 h 559175"/>
                <a:gd name="connsiteX6" fmla="*/ 17719 w 555882"/>
                <a:gd name="connsiteY6" fmla="*/ 176665 h 559175"/>
                <a:gd name="connsiteX7" fmla="*/ 8194 w 555882"/>
                <a:gd name="connsiteY7" fmla="*/ 38553 h 559175"/>
                <a:gd name="connsiteX8" fmla="*/ 136782 w 555882"/>
                <a:gd name="connsiteY8" fmla="*/ 5215 h 559175"/>
                <a:gd name="connsiteX9" fmla="*/ 270132 w 555882"/>
                <a:gd name="connsiteY9" fmla="*/ 9978 h 559175"/>
                <a:gd name="connsiteX10" fmla="*/ 434438 w 555882"/>
                <a:gd name="connsiteY10" fmla="*/ 98085 h 559175"/>
                <a:gd name="connsiteX11" fmla="*/ 555882 w 555882"/>
                <a:gd name="connsiteY11" fmla="*/ 143328 h 559175"/>
                <a:gd name="connsiteX12" fmla="*/ 553501 w 555882"/>
                <a:gd name="connsiteY12" fmla="*/ 329065 h 559175"/>
                <a:gd name="connsiteX0" fmla="*/ 893580 w 895961"/>
                <a:gd name="connsiteY0" fmla="*/ 329065 h 565266"/>
                <a:gd name="connsiteX1" fmla="*/ 726892 w 895961"/>
                <a:gd name="connsiteY1" fmla="*/ 340971 h 565266"/>
                <a:gd name="connsiteX2" fmla="*/ 605448 w 895961"/>
                <a:gd name="connsiteY2" fmla="*/ 383834 h 565266"/>
                <a:gd name="connsiteX3" fmla="*/ 534011 w 895961"/>
                <a:gd name="connsiteY3" fmla="*/ 529090 h 565266"/>
                <a:gd name="connsiteX4" fmla="*/ 376848 w 895961"/>
                <a:gd name="connsiteY4" fmla="*/ 548140 h 565266"/>
                <a:gd name="connsiteX5" fmla="*/ 23 w 895961"/>
                <a:gd name="connsiteY5" fmla="*/ 313451 h 565266"/>
                <a:gd name="connsiteX6" fmla="*/ 357798 w 895961"/>
                <a:gd name="connsiteY6" fmla="*/ 176665 h 565266"/>
                <a:gd name="connsiteX7" fmla="*/ 348273 w 895961"/>
                <a:gd name="connsiteY7" fmla="*/ 38553 h 565266"/>
                <a:gd name="connsiteX8" fmla="*/ 476861 w 895961"/>
                <a:gd name="connsiteY8" fmla="*/ 5215 h 565266"/>
                <a:gd name="connsiteX9" fmla="*/ 610211 w 895961"/>
                <a:gd name="connsiteY9" fmla="*/ 9978 h 565266"/>
                <a:gd name="connsiteX10" fmla="*/ 774517 w 895961"/>
                <a:gd name="connsiteY10" fmla="*/ 98085 h 565266"/>
                <a:gd name="connsiteX11" fmla="*/ 895961 w 895961"/>
                <a:gd name="connsiteY11" fmla="*/ 143328 h 565266"/>
                <a:gd name="connsiteX12" fmla="*/ 893580 w 895961"/>
                <a:gd name="connsiteY12" fmla="*/ 329065 h 565266"/>
                <a:gd name="connsiteX0" fmla="*/ 893918 w 896299"/>
                <a:gd name="connsiteY0" fmla="*/ 329065 h 529180"/>
                <a:gd name="connsiteX1" fmla="*/ 727230 w 896299"/>
                <a:gd name="connsiteY1" fmla="*/ 340971 h 529180"/>
                <a:gd name="connsiteX2" fmla="*/ 605786 w 896299"/>
                <a:gd name="connsiteY2" fmla="*/ 383834 h 529180"/>
                <a:gd name="connsiteX3" fmla="*/ 534349 w 896299"/>
                <a:gd name="connsiteY3" fmla="*/ 529090 h 529180"/>
                <a:gd name="connsiteX4" fmla="*/ 432748 w 896299"/>
                <a:gd name="connsiteY4" fmla="*/ 361123 h 529180"/>
                <a:gd name="connsiteX5" fmla="*/ 361 w 896299"/>
                <a:gd name="connsiteY5" fmla="*/ 313451 h 529180"/>
                <a:gd name="connsiteX6" fmla="*/ 358136 w 896299"/>
                <a:gd name="connsiteY6" fmla="*/ 176665 h 529180"/>
                <a:gd name="connsiteX7" fmla="*/ 348611 w 896299"/>
                <a:gd name="connsiteY7" fmla="*/ 38553 h 529180"/>
                <a:gd name="connsiteX8" fmla="*/ 477199 w 896299"/>
                <a:gd name="connsiteY8" fmla="*/ 5215 h 529180"/>
                <a:gd name="connsiteX9" fmla="*/ 610549 w 896299"/>
                <a:gd name="connsiteY9" fmla="*/ 9978 h 529180"/>
                <a:gd name="connsiteX10" fmla="*/ 774855 w 896299"/>
                <a:gd name="connsiteY10" fmla="*/ 98085 h 529180"/>
                <a:gd name="connsiteX11" fmla="*/ 896299 w 896299"/>
                <a:gd name="connsiteY11" fmla="*/ 143328 h 529180"/>
                <a:gd name="connsiteX12" fmla="*/ 893918 w 896299"/>
                <a:gd name="connsiteY12" fmla="*/ 329065 h 529180"/>
                <a:gd name="connsiteX0" fmla="*/ 893918 w 896299"/>
                <a:gd name="connsiteY0" fmla="*/ 329065 h 384332"/>
                <a:gd name="connsiteX1" fmla="*/ 727230 w 896299"/>
                <a:gd name="connsiteY1" fmla="*/ 340971 h 384332"/>
                <a:gd name="connsiteX2" fmla="*/ 605786 w 896299"/>
                <a:gd name="connsiteY2" fmla="*/ 383834 h 384332"/>
                <a:gd name="connsiteX3" fmla="*/ 432748 w 896299"/>
                <a:gd name="connsiteY3" fmla="*/ 361123 h 384332"/>
                <a:gd name="connsiteX4" fmla="*/ 361 w 896299"/>
                <a:gd name="connsiteY4" fmla="*/ 313451 h 384332"/>
                <a:gd name="connsiteX5" fmla="*/ 358136 w 896299"/>
                <a:gd name="connsiteY5" fmla="*/ 176665 h 384332"/>
                <a:gd name="connsiteX6" fmla="*/ 348611 w 896299"/>
                <a:gd name="connsiteY6" fmla="*/ 38553 h 384332"/>
                <a:gd name="connsiteX7" fmla="*/ 477199 w 896299"/>
                <a:gd name="connsiteY7" fmla="*/ 5215 h 384332"/>
                <a:gd name="connsiteX8" fmla="*/ 610549 w 896299"/>
                <a:gd name="connsiteY8" fmla="*/ 9978 h 384332"/>
                <a:gd name="connsiteX9" fmla="*/ 774855 w 896299"/>
                <a:gd name="connsiteY9" fmla="*/ 98085 h 384332"/>
                <a:gd name="connsiteX10" fmla="*/ 896299 w 896299"/>
                <a:gd name="connsiteY10" fmla="*/ 143328 h 384332"/>
                <a:gd name="connsiteX11" fmla="*/ 893918 w 896299"/>
                <a:gd name="connsiteY11" fmla="*/ 329065 h 384332"/>
                <a:gd name="connsiteX0" fmla="*/ 893918 w 896299"/>
                <a:gd name="connsiteY0" fmla="*/ 329065 h 503595"/>
                <a:gd name="connsiteX1" fmla="*/ 727230 w 896299"/>
                <a:gd name="connsiteY1" fmla="*/ 340971 h 503595"/>
                <a:gd name="connsiteX2" fmla="*/ 605785 w 896299"/>
                <a:gd name="connsiteY2" fmla="*/ 503523 h 503595"/>
                <a:gd name="connsiteX3" fmla="*/ 432748 w 896299"/>
                <a:gd name="connsiteY3" fmla="*/ 361123 h 503595"/>
                <a:gd name="connsiteX4" fmla="*/ 361 w 896299"/>
                <a:gd name="connsiteY4" fmla="*/ 313451 h 503595"/>
                <a:gd name="connsiteX5" fmla="*/ 358136 w 896299"/>
                <a:gd name="connsiteY5" fmla="*/ 176665 h 503595"/>
                <a:gd name="connsiteX6" fmla="*/ 348611 w 896299"/>
                <a:gd name="connsiteY6" fmla="*/ 38553 h 503595"/>
                <a:gd name="connsiteX7" fmla="*/ 477199 w 896299"/>
                <a:gd name="connsiteY7" fmla="*/ 5215 h 503595"/>
                <a:gd name="connsiteX8" fmla="*/ 610549 w 896299"/>
                <a:gd name="connsiteY8" fmla="*/ 9978 h 503595"/>
                <a:gd name="connsiteX9" fmla="*/ 774855 w 896299"/>
                <a:gd name="connsiteY9" fmla="*/ 98085 h 503595"/>
                <a:gd name="connsiteX10" fmla="*/ 896299 w 896299"/>
                <a:gd name="connsiteY10" fmla="*/ 143328 h 503595"/>
                <a:gd name="connsiteX11" fmla="*/ 893918 w 896299"/>
                <a:gd name="connsiteY11" fmla="*/ 329065 h 503595"/>
                <a:gd name="connsiteX0" fmla="*/ 893918 w 896299"/>
                <a:gd name="connsiteY0" fmla="*/ 329065 h 511424"/>
                <a:gd name="connsiteX1" fmla="*/ 761957 w 896299"/>
                <a:gd name="connsiteY1" fmla="*/ 475623 h 511424"/>
                <a:gd name="connsiteX2" fmla="*/ 605785 w 896299"/>
                <a:gd name="connsiteY2" fmla="*/ 503523 h 511424"/>
                <a:gd name="connsiteX3" fmla="*/ 432748 w 896299"/>
                <a:gd name="connsiteY3" fmla="*/ 361123 h 511424"/>
                <a:gd name="connsiteX4" fmla="*/ 361 w 896299"/>
                <a:gd name="connsiteY4" fmla="*/ 313451 h 511424"/>
                <a:gd name="connsiteX5" fmla="*/ 358136 w 896299"/>
                <a:gd name="connsiteY5" fmla="*/ 176665 h 511424"/>
                <a:gd name="connsiteX6" fmla="*/ 348611 w 896299"/>
                <a:gd name="connsiteY6" fmla="*/ 38553 h 511424"/>
                <a:gd name="connsiteX7" fmla="*/ 477199 w 896299"/>
                <a:gd name="connsiteY7" fmla="*/ 5215 h 511424"/>
                <a:gd name="connsiteX8" fmla="*/ 610549 w 896299"/>
                <a:gd name="connsiteY8" fmla="*/ 9978 h 511424"/>
                <a:gd name="connsiteX9" fmla="*/ 774855 w 896299"/>
                <a:gd name="connsiteY9" fmla="*/ 98085 h 511424"/>
                <a:gd name="connsiteX10" fmla="*/ 896299 w 896299"/>
                <a:gd name="connsiteY10" fmla="*/ 143328 h 511424"/>
                <a:gd name="connsiteX11" fmla="*/ 893918 w 896299"/>
                <a:gd name="connsiteY11" fmla="*/ 329065 h 511424"/>
                <a:gd name="connsiteX0" fmla="*/ 894061 w 896442"/>
                <a:gd name="connsiteY0" fmla="*/ 329065 h 511424"/>
                <a:gd name="connsiteX1" fmla="*/ 762100 w 896442"/>
                <a:gd name="connsiteY1" fmla="*/ 475623 h 511424"/>
                <a:gd name="connsiteX2" fmla="*/ 605928 w 896442"/>
                <a:gd name="connsiteY2" fmla="*/ 503523 h 511424"/>
                <a:gd name="connsiteX3" fmla="*/ 432891 w 896442"/>
                <a:gd name="connsiteY3" fmla="*/ 361123 h 511424"/>
                <a:gd name="connsiteX4" fmla="*/ 504 w 896442"/>
                <a:gd name="connsiteY4" fmla="*/ 313451 h 511424"/>
                <a:gd name="connsiteX5" fmla="*/ 348754 w 896442"/>
                <a:gd name="connsiteY5" fmla="*/ 38553 h 511424"/>
                <a:gd name="connsiteX6" fmla="*/ 477342 w 896442"/>
                <a:gd name="connsiteY6" fmla="*/ 5215 h 511424"/>
                <a:gd name="connsiteX7" fmla="*/ 610692 w 896442"/>
                <a:gd name="connsiteY7" fmla="*/ 9978 h 511424"/>
                <a:gd name="connsiteX8" fmla="*/ 774998 w 896442"/>
                <a:gd name="connsiteY8" fmla="*/ 98085 h 511424"/>
                <a:gd name="connsiteX9" fmla="*/ 896442 w 896442"/>
                <a:gd name="connsiteY9" fmla="*/ 143328 h 511424"/>
                <a:gd name="connsiteX10" fmla="*/ 894061 w 896442"/>
                <a:gd name="connsiteY10" fmla="*/ 329065 h 511424"/>
                <a:gd name="connsiteX0" fmla="*/ 894513 w 896894"/>
                <a:gd name="connsiteY0" fmla="*/ 335156 h 517515"/>
                <a:gd name="connsiteX1" fmla="*/ 762552 w 896894"/>
                <a:gd name="connsiteY1" fmla="*/ 481714 h 517515"/>
                <a:gd name="connsiteX2" fmla="*/ 606380 w 896894"/>
                <a:gd name="connsiteY2" fmla="*/ 509614 h 517515"/>
                <a:gd name="connsiteX3" fmla="*/ 433343 w 896894"/>
                <a:gd name="connsiteY3" fmla="*/ 367214 h 517515"/>
                <a:gd name="connsiteX4" fmla="*/ 956 w 896894"/>
                <a:gd name="connsiteY4" fmla="*/ 319542 h 517515"/>
                <a:gd name="connsiteX5" fmla="*/ 321424 w 896894"/>
                <a:gd name="connsiteY5" fmla="*/ 134411 h 517515"/>
                <a:gd name="connsiteX6" fmla="*/ 477794 w 896894"/>
                <a:gd name="connsiteY6" fmla="*/ 11306 h 517515"/>
                <a:gd name="connsiteX7" fmla="*/ 611144 w 896894"/>
                <a:gd name="connsiteY7" fmla="*/ 16069 h 517515"/>
                <a:gd name="connsiteX8" fmla="*/ 775450 w 896894"/>
                <a:gd name="connsiteY8" fmla="*/ 104176 h 517515"/>
                <a:gd name="connsiteX9" fmla="*/ 896894 w 896894"/>
                <a:gd name="connsiteY9" fmla="*/ 149419 h 517515"/>
                <a:gd name="connsiteX10" fmla="*/ 894513 w 896894"/>
                <a:gd name="connsiteY10" fmla="*/ 335156 h 517515"/>
                <a:gd name="connsiteX0" fmla="*/ 909606 w 911987"/>
                <a:gd name="connsiteY0" fmla="*/ 335156 h 513723"/>
                <a:gd name="connsiteX1" fmla="*/ 777645 w 911987"/>
                <a:gd name="connsiteY1" fmla="*/ 481714 h 513723"/>
                <a:gd name="connsiteX2" fmla="*/ 621473 w 911987"/>
                <a:gd name="connsiteY2" fmla="*/ 509614 h 513723"/>
                <a:gd name="connsiteX3" fmla="*/ 108124 w 911987"/>
                <a:gd name="connsiteY3" fmla="*/ 419579 h 513723"/>
                <a:gd name="connsiteX4" fmla="*/ 16049 w 911987"/>
                <a:gd name="connsiteY4" fmla="*/ 319542 h 513723"/>
                <a:gd name="connsiteX5" fmla="*/ 336517 w 911987"/>
                <a:gd name="connsiteY5" fmla="*/ 134411 h 513723"/>
                <a:gd name="connsiteX6" fmla="*/ 492887 w 911987"/>
                <a:gd name="connsiteY6" fmla="*/ 11306 h 513723"/>
                <a:gd name="connsiteX7" fmla="*/ 626237 w 911987"/>
                <a:gd name="connsiteY7" fmla="*/ 16069 h 513723"/>
                <a:gd name="connsiteX8" fmla="*/ 790543 w 911987"/>
                <a:gd name="connsiteY8" fmla="*/ 104176 h 513723"/>
                <a:gd name="connsiteX9" fmla="*/ 911987 w 911987"/>
                <a:gd name="connsiteY9" fmla="*/ 149419 h 513723"/>
                <a:gd name="connsiteX10" fmla="*/ 909606 w 911987"/>
                <a:gd name="connsiteY10" fmla="*/ 335156 h 513723"/>
                <a:gd name="connsiteX0" fmla="*/ 905849 w 908230"/>
                <a:gd name="connsiteY0" fmla="*/ 335156 h 481765"/>
                <a:gd name="connsiteX1" fmla="*/ 773888 w 908230"/>
                <a:gd name="connsiteY1" fmla="*/ 481714 h 481765"/>
                <a:gd name="connsiteX2" fmla="*/ 457976 w 908230"/>
                <a:gd name="connsiteY2" fmla="*/ 352518 h 481765"/>
                <a:gd name="connsiteX3" fmla="*/ 104367 w 908230"/>
                <a:gd name="connsiteY3" fmla="*/ 419579 h 481765"/>
                <a:gd name="connsiteX4" fmla="*/ 12292 w 908230"/>
                <a:gd name="connsiteY4" fmla="*/ 319542 h 481765"/>
                <a:gd name="connsiteX5" fmla="*/ 332760 w 908230"/>
                <a:gd name="connsiteY5" fmla="*/ 134411 h 481765"/>
                <a:gd name="connsiteX6" fmla="*/ 489130 w 908230"/>
                <a:gd name="connsiteY6" fmla="*/ 11306 h 481765"/>
                <a:gd name="connsiteX7" fmla="*/ 622480 w 908230"/>
                <a:gd name="connsiteY7" fmla="*/ 16069 h 481765"/>
                <a:gd name="connsiteX8" fmla="*/ 786786 w 908230"/>
                <a:gd name="connsiteY8" fmla="*/ 104176 h 481765"/>
                <a:gd name="connsiteX9" fmla="*/ 908230 w 908230"/>
                <a:gd name="connsiteY9" fmla="*/ 149419 h 481765"/>
                <a:gd name="connsiteX10" fmla="*/ 905849 w 908230"/>
                <a:gd name="connsiteY10" fmla="*/ 335156 h 481765"/>
                <a:gd name="connsiteX0" fmla="*/ 905849 w 908230"/>
                <a:gd name="connsiteY0" fmla="*/ 453279 h 599888"/>
                <a:gd name="connsiteX1" fmla="*/ 773888 w 908230"/>
                <a:gd name="connsiteY1" fmla="*/ 599837 h 599888"/>
                <a:gd name="connsiteX2" fmla="*/ 457976 w 908230"/>
                <a:gd name="connsiteY2" fmla="*/ 470641 h 599888"/>
                <a:gd name="connsiteX3" fmla="*/ 104367 w 908230"/>
                <a:gd name="connsiteY3" fmla="*/ 537702 h 599888"/>
                <a:gd name="connsiteX4" fmla="*/ 12292 w 908230"/>
                <a:gd name="connsiteY4" fmla="*/ 437665 h 599888"/>
                <a:gd name="connsiteX5" fmla="*/ 332760 w 908230"/>
                <a:gd name="connsiteY5" fmla="*/ 252534 h 599888"/>
                <a:gd name="connsiteX6" fmla="*/ 364114 w 908230"/>
                <a:gd name="connsiteY6" fmla="*/ 2256 h 599888"/>
                <a:gd name="connsiteX7" fmla="*/ 622480 w 908230"/>
                <a:gd name="connsiteY7" fmla="*/ 134192 h 599888"/>
                <a:gd name="connsiteX8" fmla="*/ 786786 w 908230"/>
                <a:gd name="connsiteY8" fmla="*/ 222299 h 599888"/>
                <a:gd name="connsiteX9" fmla="*/ 908230 w 908230"/>
                <a:gd name="connsiteY9" fmla="*/ 267542 h 599888"/>
                <a:gd name="connsiteX10" fmla="*/ 905849 w 908230"/>
                <a:gd name="connsiteY10" fmla="*/ 453279 h 599888"/>
                <a:gd name="connsiteX0" fmla="*/ 905849 w 905865"/>
                <a:gd name="connsiteY0" fmla="*/ 453279 h 599888"/>
                <a:gd name="connsiteX1" fmla="*/ 773888 w 905865"/>
                <a:gd name="connsiteY1" fmla="*/ 599837 h 599888"/>
                <a:gd name="connsiteX2" fmla="*/ 457976 w 905865"/>
                <a:gd name="connsiteY2" fmla="*/ 470641 h 599888"/>
                <a:gd name="connsiteX3" fmla="*/ 104367 w 905865"/>
                <a:gd name="connsiteY3" fmla="*/ 537702 h 599888"/>
                <a:gd name="connsiteX4" fmla="*/ 12292 w 905865"/>
                <a:gd name="connsiteY4" fmla="*/ 437665 h 599888"/>
                <a:gd name="connsiteX5" fmla="*/ 332760 w 905865"/>
                <a:gd name="connsiteY5" fmla="*/ 252534 h 599888"/>
                <a:gd name="connsiteX6" fmla="*/ 364114 w 905865"/>
                <a:gd name="connsiteY6" fmla="*/ 2256 h 599888"/>
                <a:gd name="connsiteX7" fmla="*/ 622480 w 905865"/>
                <a:gd name="connsiteY7" fmla="*/ 134192 h 599888"/>
                <a:gd name="connsiteX8" fmla="*/ 786786 w 905865"/>
                <a:gd name="connsiteY8" fmla="*/ 222299 h 599888"/>
                <a:gd name="connsiteX9" fmla="*/ 880449 w 905865"/>
                <a:gd name="connsiteY9" fmla="*/ 304944 h 599888"/>
                <a:gd name="connsiteX10" fmla="*/ 905849 w 905865"/>
                <a:gd name="connsiteY10" fmla="*/ 453279 h 599888"/>
                <a:gd name="connsiteX0" fmla="*/ 857236 w 880450"/>
                <a:gd name="connsiteY0" fmla="*/ 483201 h 599863"/>
                <a:gd name="connsiteX1" fmla="*/ 773888 w 880450"/>
                <a:gd name="connsiteY1" fmla="*/ 599837 h 599863"/>
                <a:gd name="connsiteX2" fmla="*/ 457976 w 880450"/>
                <a:gd name="connsiteY2" fmla="*/ 470641 h 599863"/>
                <a:gd name="connsiteX3" fmla="*/ 104367 w 880450"/>
                <a:gd name="connsiteY3" fmla="*/ 537702 h 599863"/>
                <a:gd name="connsiteX4" fmla="*/ 12292 w 880450"/>
                <a:gd name="connsiteY4" fmla="*/ 437665 h 599863"/>
                <a:gd name="connsiteX5" fmla="*/ 332760 w 880450"/>
                <a:gd name="connsiteY5" fmla="*/ 252534 h 599863"/>
                <a:gd name="connsiteX6" fmla="*/ 364114 w 880450"/>
                <a:gd name="connsiteY6" fmla="*/ 2256 h 599863"/>
                <a:gd name="connsiteX7" fmla="*/ 622480 w 880450"/>
                <a:gd name="connsiteY7" fmla="*/ 134192 h 599863"/>
                <a:gd name="connsiteX8" fmla="*/ 786786 w 880450"/>
                <a:gd name="connsiteY8" fmla="*/ 222299 h 599863"/>
                <a:gd name="connsiteX9" fmla="*/ 880449 w 880450"/>
                <a:gd name="connsiteY9" fmla="*/ 304944 h 599863"/>
                <a:gd name="connsiteX10" fmla="*/ 857236 w 880450"/>
                <a:gd name="connsiteY10" fmla="*/ 483201 h 599863"/>
                <a:gd name="connsiteX0" fmla="*/ 857236 w 880450"/>
                <a:gd name="connsiteY0" fmla="*/ 483201 h 667179"/>
                <a:gd name="connsiteX1" fmla="*/ 655822 w 880450"/>
                <a:gd name="connsiteY1" fmla="*/ 667163 h 667179"/>
                <a:gd name="connsiteX2" fmla="*/ 457976 w 880450"/>
                <a:gd name="connsiteY2" fmla="*/ 470641 h 667179"/>
                <a:gd name="connsiteX3" fmla="*/ 104367 w 880450"/>
                <a:gd name="connsiteY3" fmla="*/ 537702 h 667179"/>
                <a:gd name="connsiteX4" fmla="*/ 12292 w 880450"/>
                <a:gd name="connsiteY4" fmla="*/ 437665 h 667179"/>
                <a:gd name="connsiteX5" fmla="*/ 332760 w 880450"/>
                <a:gd name="connsiteY5" fmla="*/ 252534 h 667179"/>
                <a:gd name="connsiteX6" fmla="*/ 364114 w 880450"/>
                <a:gd name="connsiteY6" fmla="*/ 2256 h 667179"/>
                <a:gd name="connsiteX7" fmla="*/ 622480 w 880450"/>
                <a:gd name="connsiteY7" fmla="*/ 134192 h 667179"/>
                <a:gd name="connsiteX8" fmla="*/ 786786 w 880450"/>
                <a:gd name="connsiteY8" fmla="*/ 222299 h 667179"/>
                <a:gd name="connsiteX9" fmla="*/ 880449 w 880450"/>
                <a:gd name="connsiteY9" fmla="*/ 304944 h 667179"/>
                <a:gd name="connsiteX10" fmla="*/ 857236 w 880450"/>
                <a:gd name="connsiteY10" fmla="*/ 483201 h 667179"/>
                <a:gd name="connsiteX0" fmla="*/ 857102 w 880316"/>
                <a:gd name="connsiteY0" fmla="*/ 483201 h 667251"/>
                <a:gd name="connsiteX1" fmla="*/ 655688 w 880316"/>
                <a:gd name="connsiteY1" fmla="*/ 667163 h 667251"/>
                <a:gd name="connsiteX2" fmla="*/ 450898 w 880316"/>
                <a:gd name="connsiteY2" fmla="*/ 508044 h 667251"/>
                <a:gd name="connsiteX3" fmla="*/ 104233 w 880316"/>
                <a:gd name="connsiteY3" fmla="*/ 537702 h 667251"/>
                <a:gd name="connsiteX4" fmla="*/ 12158 w 880316"/>
                <a:gd name="connsiteY4" fmla="*/ 437665 h 667251"/>
                <a:gd name="connsiteX5" fmla="*/ 332626 w 880316"/>
                <a:gd name="connsiteY5" fmla="*/ 252534 h 667251"/>
                <a:gd name="connsiteX6" fmla="*/ 363980 w 880316"/>
                <a:gd name="connsiteY6" fmla="*/ 2256 h 667251"/>
                <a:gd name="connsiteX7" fmla="*/ 622346 w 880316"/>
                <a:gd name="connsiteY7" fmla="*/ 134192 h 667251"/>
                <a:gd name="connsiteX8" fmla="*/ 786652 w 880316"/>
                <a:gd name="connsiteY8" fmla="*/ 222299 h 667251"/>
                <a:gd name="connsiteX9" fmla="*/ 880315 w 880316"/>
                <a:gd name="connsiteY9" fmla="*/ 304944 h 667251"/>
                <a:gd name="connsiteX10" fmla="*/ 857102 w 880316"/>
                <a:gd name="connsiteY10" fmla="*/ 483201 h 667251"/>
                <a:gd name="connsiteX0" fmla="*/ 857102 w 880316"/>
                <a:gd name="connsiteY0" fmla="*/ 483201 h 667251"/>
                <a:gd name="connsiteX1" fmla="*/ 655688 w 880316"/>
                <a:gd name="connsiteY1" fmla="*/ 667163 h 667251"/>
                <a:gd name="connsiteX2" fmla="*/ 450898 w 880316"/>
                <a:gd name="connsiteY2" fmla="*/ 508044 h 667251"/>
                <a:gd name="connsiteX3" fmla="*/ 104233 w 880316"/>
                <a:gd name="connsiteY3" fmla="*/ 537702 h 667251"/>
                <a:gd name="connsiteX4" fmla="*/ 12159 w 880316"/>
                <a:gd name="connsiteY4" fmla="*/ 385300 h 667251"/>
                <a:gd name="connsiteX5" fmla="*/ 332626 w 880316"/>
                <a:gd name="connsiteY5" fmla="*/ 252534 h 667251"/>
                <a:gd name="connsiteX6" fmla="*/ 363980 w 880316"/>
                <a:gd name="connsiteY6" fmla="*/ 2256 h 667251"/>
                <a:gd name="connsiteX7" fmla="*/ 622346 w 880316"/>
                <a:gd name="connsiteY7" fmla="*/ 134192 h 667251"/>
                <a:gd name="connsiteX8" fmla="*/ 786652 w 880316"/>
                <a:gd name="connsiteY8" fmla="*/ 222299 h 667251"/>
                <a:gd name="connsiteX9" fmla="*/ 880315 w 880316"/>
                <a:gd name="connsiteY9" fmla="*/ 304944 h 667251"/>
                <a:gd name="connsiteX10" fmla="*/ 857102 w 880316"/>
                <a:gd name="connsiteY10" fmla="*/ 483201 h 66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0316" h="667251">
                  <a:moveTo>
                    <a:pt x="857102" y="483201"/>
                  </a:moveTo>
                  <a:cubicBezTo>
                    <a:pt x="806302" y="485582"/>
                    <a:pt x="723389" y="663023"/>
                    <a:pt x="655688" y="667163"/>
                  </a:cubicBezTo>
                  <a:cubicBezTo>
                    <a:pt x="587987" y="671303"/>
                    <a:pt x="542807" y="529621"/>
                    <a:pt x="450898" y="508044"/>
                  </a:cubicBezTo>
                  <a:cubicBezTo>
                    <a:pt x="358989" y="486467"/>
                    <a:pt x="177356" y="558159"/>
                    <a:pt x="104233" y="537702"/>
                  </a:cubicBezTo>
                  <a:cubicBezTo>
                    <a:pt x="31110" y="517245"/>
                    <a:pt x="-25906" y="432828"/>
                    <a:pt x="12159" y="385300"/>
                  </a:cubicBezTo>
                  <a:cubicBezTo>
                    <a:pt x="50224" y="337772"/>
                    <a:pt x="273989" y="316375"/>
                    <a:pt x="332626" y="252534"/>
                  </a:cubicBezTo>
                  <a:cubicBezTo>
                    <a:pt x="391263" y="188693"/>
                    <a:pt x="315693" y="21980"/>
                    <a:pt x="363980" y="2256"/>
                  </a:cubicBezTo>
                  <a:cubicBezTo>
                    <a:pt x="412267" y="-17468"/>
                    <a:pt x="551901" y="97518"/>
                    <a:pt x="622346" y="134192"/>
                  </a:cubicBezTo>
                  <a:cubicBezTo>
                    <a:pt x="692791" y="170866"/>
                    <a:pt x="739027" y="200074"/>
                    <a:pt x="786652" y="222299"/>
                  </a:cubicBezTo>
                  <a:cubicBezTo>
                    <a:pt x="834277" y="244524"/>
                    <a:pt x="833484" y="285894"/>
                    <a:pt x="880315" y="304944"/>
                  </a:cubicBezTo>
                  <a:cubicBezTo>
                    <a:pt x="879521" y="375588"/>
                    <a:pt x="857896" y="412557"/>
                    <a:pt x="857102" y="483201"/>
                  </a:cubicBezTo>
                  <a:close/>
                </a:path>
              </a:pathLst>
            </a:cu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フリーフォーム 62"/>
            <p:cNvSpPr/>
            <p:nvPr/>
          </p:nvSpPr>
          <p:spPr>
            <a:xfrm rot="20526474">
              <a:off x="530614" y="2948028"/>
              <a:ext cx="111601" cy="247121"/>
            </a:xfrm>
            <a:custGeom>
              <a:avLst/>
              <a:gdLst>
                <a:gd name="connsiteX0" fmla="*/ 30962 w 75945"/>
                <a:gd name="connsiteY0" fmla="*/ 246459 h 247121"/>
                <a:gd name="connsiteX1" fmla="*/ 6 w 75945"/>
                <a:gd name="connsiteY1" fmla="*/ 179784 h 247121"/>
                <a:gd name="connsiteX2" fmla="*/ 28581 w 75945"/>
                <a:gd name="connsiteY2" fmla="*/ 8334 h 247121"/>
                <a:gd name="connsiteX3" fmla="*/ 73825 w 75945"/>
                <a:gd name="connsiteY3" fmla="*/ 39290 h 247121"/>
                <a:gd name="connsiteX4" fmla="*/ 69062 w 75945"/>
                <a:gd name="connsiteY4" fmla="*/ 148828 h 247121"/>
                <a:gd name="connsiteX5" fmla="*/ 73825 w 75945"/>
                <a:gd name="connsiteY5" fmla="*/ 210740 h 247121"/>
                <a:gd name="connsiteX6" fmla="*/ 30962 w 75945"/>
                <a:gd name="connsiteY6" fmla="*/ 246459 h 2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45" h="247121">
                  <a:moveTo>
                    <a:pt x="30962" y="246459"/>
                  </a:moveTo>
                  <a:cubicBezTo>
                    <a:pt x="18659" y="241300"/>
                    <a:pt x="403" y="219471"/>
                    <a:pt x="6" y="179784"/>
                  </a:cubicBezTo>
                  <a:cubicBezTo>
                    <a:pt x="-391" y="140097"/>
                    <a:pt x="16278" y="31750"/>
                    <a:pt x="28581" y="8334"/>
                  </a:cubicBezTo>
                  <a:cubicBezTo>
                    <a:pt x="40884" y="-15082"/>
                    <a:pt x="67078" y="15874"/>
                    <a:pt x="73825" y="39290"/>
                  </a:cubicBezTo>
                  <a:cubicBezTo>
                    <a:pt x="80572" y="62706"/>
                    <a:pt x="69062" y="120253"/>
                    <a:pt x="69062" y="148828"/>
                  </a:cubicBezTo>
                  <a:cubicBezTo>
                    <a:pt x="69062" y="177403"/>
                    <a:pt x="77794" y="196056"/>
                    <a:pt x="73825" y="210740"/>
                  </a:cubicBezTo>
                  <a:cubicBezTo>
                    <a:pt x="69856" y="225424"/>
                    <a:pt x="43265" y="251618"/>
                    <a:pt x="30962" y="246459"/>
                  </a:cubicBezTo>
                  <a:close/>
                </a:path>
              </a:pathLst>
            </a:custGeom>
            <a:noFill/>
            <a:ln w="381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0103569" y="2865813"/>
            <a:ext cx="5279855" cy="2658307"/>
            <a:chOff x="3383455" y="2865813"/>
            <a:chExt cx="5279855" cy="2658307"/>
          </a:xfrm>
        </p:grpSpPr>
        <p:grpSp>
          <p:nvGrpSpPr>
            <p:cNvPr id="53" name="グループ化 52"/>
            <p:cNvGrpSpPr/>
            <p:nvPr/>
          </p:nvGrpSpPr>
          <p:grpSpPr>
            <a:xfrm>
              <a:off x="4312736" y="2865813"/>
              <a:ext cx="480825" cy="2562563"/>
              <a:chOff x="3431389" y="2753078"/>
              <a:chExt cx="1128273" cy="2880007"/>
            </a:xfrm>
          </p:grpSpPr>
          <p:sp>
            <p:nvSpPr>
              <p:cNvPr id="71" name="テキスト ボックス 70"/>
              <p:cNvSpPr txBox="1"/>
              <p:nvPr/>
            </p:nvSpPr>
            <p:spPr>
              <a:xfrm>
                <a:off x="3431389" y="3149772"/>
                <a:ext cx="948653" cy="864758"/>
              </a:xfrm>
              <a:prstGeom prst="rect">
                <a:avLst/>
              </a:prstGeom>
              <a:noFill/>
              <a:ln w="88900" cap="rnd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400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kumimoji="1" lang="ja-JP" altLang="en-US" b="1" i="1" dirty="0">
                  <a:solidFill>
                    <a:srgbClr val="FFC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4" name="直線矢印コネクタ 73"/>
              <p:cNvCxnSpPr/>
              <p:nvPr/>
            </p:nvCxnSpPr>
            <p:spPr>
              <a:xfrm flipV="1">
                <a:off x="4559662" y="2753078"/>
                <a:ext cx="0" cy="2880007"/>
              </a:xfrm>
              <a:prstGeom prst="straightConnector1">
                <a:avLst/>
              </a:prstGeom>
              <a:ln w="88900" cap="rnd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グループ化 58"/>
            <p:cNvGrpSpPr/>
            <p:nvPr/>
          </p:nvGrpSpPr>
          <p:grpSpPr>
            <a:xfrm>
              <a:off x="3383455" y="3370170"/>
              <a:ext cx="5279855" cy="2153950"/>
              <a:chOff x="2932993" y="3399334"/>
              <a:chExt cx="5933918" cy="2420776"/>
            </a:xfrm>
          </p:grpSpPr>
          <p:cxnSp>
            <p:nvCxnSpPr>
              <p:cNvPr id="62" name="直線矢印コネクタ 61"/>
              <p:cNvCxnSpPr/>
              <p:nvPr/>
            </p:nvCxnSpPr>
            <p:spPr>
              <a:xfrm flipV="1">
                <a:off x="4482873" y="5063835"/>
                <a:ext cx="4384038" cy="648671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テキスト ボックス 64"/>
              <p:cNvSpPr txBox="1"/>
              <p:nvPr/>
            </p:nvSpPr>
            <p:spPr>
              <a:xfrm>
                <a:off x="7984330" y="4782400"/>
                <a:ext cx="596684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テキスト ボックス 67"/>
              <p:cNvSpPr txBox="1"/>
              <p:nvPr/>
            </p:nvSpPr>
            <p:spPr>
              <a:xfrm>
                <a:off x="2932993" y="3435248"/>
                <a:ext cx="553446" cy="1037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5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24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9" name="直線矢印コネクタ 68"/>
              <p:cNvCxnSpPr/>
              <p:nvPr/>
            </p:nvCxnSpPr>
            <p:spPr>
              <a:xfrm flipH="1" flipV="1">
                <a:off x="3180024" y="3399334"/>
                <a:ext cx="1337758" cy="2316087"/>
              </a:xfrm>
              <a:prstGeom prst="straightConnector1">
                <a:avLst/>
              </a:prstGeom>
              <a:ln w="69850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5" name="Picture 16"/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-46"/>
          <a:stretch/>
        </p:blipFill>
        <p:spPr bwMode="auto">
          <a:xfrm>
            <a:off x="10433769" y="1882683"/>
            <a:ext cx="4047405" cy="3552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8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takashi\Desktop\forDemo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-320"/>
          <a:stretch/>
        </p:blipFill>
        <p:spPr bwMode="auto">
          <a:xfrm>
            <a:off x="355775" y="1882365"/>
            <a:ext cx="1412702" cy="13805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943254" y="1919735"/>
            <a:ext cx="1899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2D </a:t>
            </a:r>
          </a:p>
          <a:p>
            <a:r>
              <a:rPr kumimoji="1" lang="en-US" altLang="ja-JP" sz="3600" dirty="0" smtClean="0"/>
              <a:t>grayscale</a:t>
            </a:r>
            <a:endParaRPr kumimoji="1"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279575" y="3525392"/>
            <a:ext cx="1614194" cy="1417790"/>
            <a:chOff x="380821" y="2443736"/>
            <a:chExt cx="2573544" cy="2180756"/>
          </a:xfrm>
        </p:grpSpPr>
        <p:pic>
          <p:nvPicPr>
            <p:cNvPr id="5" name="Picture 3" descr="\\Viola\shareFolder\volumeData\CT\ycu2_side_012.bmp"/>
            <p:cNvPicPr>
              <a:picLocks noChangeAspect="1" noChangeArrowheads="1"/>
            </p:cNvPicPr>
            <p:nvPr/>
          </p:nvPicPr>
          <p:blipFill>
            <a:blip r:embed="rId4" cstate="print"/>
            <a:srcRect l="7143" t="3571" r="3571" b="25000"/>
            <a:stretch>
              <a:fillRect/>
            </a:stretch>
          </p:blipFill>
          <p:spPr bwMode="auto">
            <a:xfrm>
              <a:off x="380821" y="2443736"/>
              <a:ext cx="1963944" cy="15711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" name="Picture 3" descr="\\Viola\shareFolder\volumeData\CT\ycu2_side_012.bmp"/>
            <p:cNvPicPr>
              <a:picLocks noChangeAspect="1" noChangeArrowheads="1"/>
            </p:cNvPicPr>
            <p:nvPr/>
          </p:nvPicPr>
          <p:blipFill>
            <a:blip r:embed="rId4" cstate="print"/>
            <a:srcRect l="7143" t="3571" r="3571" b="25000"/>
            <a:stretch>
              <a:fillRect/>
            </a:stretch>
          </p:blipFill>
          <p:spPr bwMode="auto">
            <a:xfrm>
              <a:off x="533221" y="2596136"/>
              <a:ext cx="1963944" cy="15711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" name="Picture 3" descr="\\Viola\shareFolder\volumeData\CT\ycu2_side_012.bmp"/>
            <p:cNvPicPr>
              <a:picLocks noChangeAspect="1" noChangeArrowheads="1"/>
            </p:cNvPicPr>
            <p:nvPr/>
          </p:nvPicPr>
          <p:blipFill>
            <a:blip r:embed="rId4" cstate="print"/>
            <a:srcRect l="7143" t="3571" r="3571" b="25000"/>
            <a:stretch>
              <a:fillRect/>
            </a:stretch>
          </p:blipFill>
          <p:spPr bwMode="auto">
            <a:xfrm>
              <a:off x="685621" y="2748536"/>
              <a:ext cx="1963944" cy="15711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" name="Picture 3" descr="\\Viola\shareFolder\volumeData\CT\ycu2_side_012.bmp"/>
            <p:cNvPicPr>
              <a:picLocks noChangeAspect="1" noChangeArrowheads="1"/>
            </p:cNvPicPr>
            <p:nvPr/>
          </p:nvPicPr>
          <p:blipFill>
            <a:blip r:embed="rId4" cstate="print"/>
            <a:srcRect l="7143" t="3571" r="3571" b="25000"/>
            <a:stretch>
              <a:fillRect/>
            </a:stretch>
          </p:blipFill>
          <p:spPr bwMode="auto">
            <a:xfrm>
              <a:off x="838021" y="2900936"/>
              <a:ext cx="1963944" cy="15711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" name="Picture 3" descr="\\Viola\shareFolder\volumeData\CT\ycu2_side_012.bmp"/>
            <p:cNvPicPr>
              <a:picLocks noChangeAspect="1" noChangeArrowheads="1"/>
            </p:cNvPicPr>
            <p:nvPr/>
          </p:nvPicPr>
          <p:blipFill>
            <a:blip r:embed="rId4" cstate="print"/>
            <a:srcRect l="7143" t="3571" r="3571" b="25000"/>
            <a:stretch>
              <a:fillRect/>
            </a:stretch>
          </p:blipFill>
          <p:spPr bwMode="auto">
            <a:xfrm>
              <a:off x="990421" y="3053336"/>
              <a:ext cx="1963944" cy="15711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4" name="テキスト ボックス 13"/>
          <p:cNvSpPr txBox="1"/>
          <p:nvPr/>
        </p:nvSpPr>
        <p:spPr>
          <a:xfrm>
            <a:off x="1943254" y="3634123"/>
            <a:ext cx="1899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3</a:t>
            </a:r>
            <a:r>
              <a:rPr kumimoji="1" lang="en-US" altLang="ja-JP" sz="3600" dirty="0" smtClean="0"/>
              <a:t>D </a:t>
            </a:r>
          </a:p>
          <a:p>
            <a:r>
              <a:rPr kumimoji="1" lang="en-US" altLang="ja-JP" sz="3600" dirty="0" smtClean="0"/>
              <a:t>grayscale</a:t>
            </a:r>
            <a:endParaRPr kumimoji="1" lang="ja-JP" altLang="en-US" sz="3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43254" y="5199387"/>
            <a:ext cx="1078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3</a:t>
            </a:r>
            <a:r>
              <a:rPr kumimoji="1" lang="en-US" altLang="ja-JP" sz="3600" dirty="0" smtClean="0"/>
              <a:t>D </a:t>
            </a:r>
          </a:p>
          <a:p>
            <a:r>
              <a:rPr lang="en-US" altLang="ja-JP" sz="3600" dirty="0" smtClean="0"/>
              <a:t>RGB</a:t>
            </a:r>
            <a:r>
              <a:rPr kumimoji="1" lang="en-US" altLang="ja-JP" sz="3600" dirty="0" smtClean="0"/>
              <a:t> </a:t>
            </a:r>
            <a:endParaRPr kumimoji="1" lang="ja-JP" altLang="en-US" sz="3600" dirty="0"/>
          </a:p>
        </p:txBody>
      </p:sp>
      <p:sp>
        <p:nvSpPr>
          <p:cNvPr id="16" name="右矢印 15"/>
          <p:cNvSpPr/>
          <p:nvPr/>
        </p:nvSpPr>
        <p:spPr>
          <a:xfrm>
            <a:off x="3874482" y="2109160"/>
            <a:ext cx="876101" cy="821479"/>
          </a:xfrm>
          <a:prstGeom prst="rightArrow">
            <a:avLst/>
          </a:prstGeom>
          <a:solidFill>
            <a:srgbClr val="D83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17" name="右矢印 16"/>
          <p:cNvSpPr/>
          <p:nvPr/>
        </p:nvSpPr>
        <p:spPr>
          <a:xfrm>
            <a:off x="3874482" y="3823548"/>
            <a:ext cx="876101" cy="821479"/>
          </a:xfrm>
          <a:prstGeom prst="rightArrow">
            <a:avLst/>
          </a:prstGeom>
          <a:solidFill>
            <a:srgbClr val="D83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3874481" y="5388812"/>
            <a:ext cx="876101" cy="821479"/>
          </a:xfrm>
          <a:prstGeom prst="rightArrow">
            <a:avLst/>
          </a:prstGeom>
          <a:solidFill>
            <a:srgbClr val="D83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78215" y="440667"/>
            <a:ext cx="3490186" cy="643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altLang="ja-JP" sz="4400" i="1" dirty="0">
                <a:solidFill>
                  <a:srgbClr val="FFC000"/>
                </a:solidFill>
              </a:rPr>
              <a:t>s</a:t>
            </a:r>
            <a:r>
              <a:rPr lang="en-US" altLang="ja-JP" sz="4400" i="1" dirty="0" smtClean="0"/>
              <a:t>-</a:t>
            </a:r>
            <a:r>
              <a:rPr lang="en-US" altLang="ja-JP" sz="4400" dirty="0" smtClean="0"/>
              <a:t>D </a:t>
            </a:r>
            <a:r>
              <a:rPr lang="en-US" altLang="ja-JP" sz="4400" i="1" dirty="0" smtClean="0">
                <a:solidFill>
                  <a:srgbClr val="FFC000"/>
                </a:solidFill>
              </a:rPr>
              <a:t>r</a:t>
            </a:r>
            <a:r>
              <a:rPr lang="en-US" altLang="ja-JP" sz="4400" dirty="0" smtClean="0"/>
              <a:t>-</a:t>
            </a:r>
            <a:r>
              <a:rPr lang="en-US" altLang="ja-JP" sz="4400" dirty="0" err="1" smtClean="0"/>
              <a:t>ch</a:t>
            </a:r>
            <a:r>
              <a:rPr lang="en-US" altLang="ja-JP" sz="4400" dirty="0"/>
              <a:t> </a:t>
            </a:r>
            <a:r>
              <a:rPr kumimoji="1" lang="en-US" altLang="ja-JP" sz="4400" dirty="0" smtClean="0"/>
              <a:t>Image</a:t>
            </a:r>
            <a:endParaRPr kumimoji="1" lang="ja-JP" altLang="en-US" sz="4400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215895" y="5108134"/>
            <a:ext cx="1741555" cy="1382835"/>
            <a:chOff x="403984" y="3716953"/>
            <a:chExt cx="1741555" cy="1382835"/>
          </a:xfrm>
        </p:grpSpPr>
        <p:pic>
          <p:nvPicPr>
            <p:cNvPr id="3074" name="Picture 2" descr="C:\shared\VolumeDataNew\NewVTColorTest\mouse016_00509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r="10749" b="24200"/>
            <a:stretch/>
          </p:blipFill>
          <p:spPr bwMode="auto">
            <a:xfrm>
              <a:off x="403984" y="3716953"/>
              <a:ext cx="1311723" cy="982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shared\VolumeDataNew\NewVTColorTest\mouse016_00509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r="10749" b="24200"/>
            <a:stretch/>
          </p:blipFill>
          <p:spPr bwMode="auto">
            <a:xfrm>
              <a:off x="547262" y="3850952"/>
              <a:ext cx="1311723" cy="982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shared\VolumeDataNew\NewVTColorTest\mouse016_00393.bmp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6" t="-67" r="14655" b="24357"/>
            <a:stretch/>
          </p:blipFill>
          <p:spPr bwMode="auto">
            <a:xfrm>
              <a:off x="690540" y="3984951"/>
              <a:ext cx="1311722" cy="9808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shared\VolumeDataNew\NewVTColorTest\mouse016_00451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3" r="10749" b="24200"/>
            <a:stretch/>
          </p:blipFill>
          <p:spPr bwMode="auto">
            <a:xfrm>
              <a:off x="833816" y="4117780"/>
              <a:ext cx="1311723" cy="982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テキスト ボックス 26"/>
          <p:cNvSpPr txBox="1"/>
          <p:nvPr/>
        </p:nvSpPr>
        <p:spPr>
          <a:xfrm>
            <a:off x="4778719" y="2694551"/>
            <a:ext cx="424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2-manifold in </a:t>
            </a:r>
            <a:r>
              <a:rPr lang="en-US" altLang="ja-JP" sz="3600" dirty="0"/>
              <a:t>(</a:t>
            </a:r>
            <a:r>
              <a:rPr lang="en-US" altLang="ja-JP" sz="3600" dirty="0" smtClean="0"/>
              <a:t>2+1)D </a:t>
            </a:r>
            <a:endParaRPr kumimoji="1" lang="en-US" altLang="ja-JP" sz="3600" dirty="0" smtClean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778719" y="3898224"/>
            <a:ext cx="424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3</a:t>
            </a:r>
            <a:r>
              <a:rPr kumimoji="1" lang="en-US" altLang="ja-JP" sz="3600" dirty="0" smtClean="0"/>
              <a:t>-manifold in </a:t>
            </a:r>
            <a:r>
              <a:rPr lang="en-US" altLang="ja-JP" sz="3600" dirty="0"/>
              <a:t>(</a:t>
            </a:r>
            <a:r>
              <a:rPr lang="en-US" altLang="ja-JP" sz="3600" dirty="0" smtClean="0"/>
              <a:t>3+1)D </a:t>
            </a:r>
            <a:endParaRPr kumimoji="1" lang="en-US" altLang="ja-JP" sz="3600" dirty="0" smtClean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778719" y="5476385"/>
            <a:ext cx="424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3</a:t>
            </a:r>
            <a:r>
              <a:rPr kumimoji="1" lang="en-US" altLang="ja-JP" sz="3600" dirty="0" smtClean="0"/>
              <a:t>-manifold in </a:t>
            </a:r>
            <a:r>
              <a:rPr lang="en-US" altLang="ja-JP" sz="3600" dirty="0"/>
              <a:t>(</a:t>
            </a:r>
            <a:r>
              <a:rPr lang="en-US" altLang="ja-JP" sz="3600" dirty="0" smtClean="0"/>
              <a:t>3+3)D </a:t>
            </a:r>
            <a:endParaRPr kumimoji="1" lang="en-US" altLang="ja-JP" sz="3600" dirty="0" smtClean="0"/>
          </a:p>
        </p:txBody>
      </p:sp>
      <p:sp>
        <p:nvSpPr>
          <p:cNvPr id="30" name="右矢印 29"/>
          <p:cNvSpPr/>
          <p:nvPr/>
        </p:nvSpPr>
        <p:spPr>
          <a:xfrm>
            <a:off x="3874480" y="351811"/>
            <a:ext cx="876101" cy="82147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750583" y="377830"/>
            <a:ext cx="4462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i="1" dirty="0" smtClean="0">
                <a:solidFill>
                  <a:srgbClr val="FFC000"/>
                </a:solidFill>
              </a:rPr>
              <a:t>s</a:t>
            </a:r>
            <a:r>
              <a:rPr kumimoji="1" lang="en-US" altLang="ja-JP" sz="4400" dirty="0" smtClean="0"/>
              <a:t>-manifold in </a:t>
            </a:r>
            <a:r>
              <a:rPr kumimoji="1" lang="en-US" altLang="ja-JP" sz="4400" i="1" dirty="0" err="1" smtClean="0">
                <a:solidFill>
                  <a:srgbClr val="FFC000"/>
                </a:solidFill>
              </a:rPr>
              <a:t>s</a:t>
            </a:r>
            <a:r>
              <a:rPr kumimoji="1" lang="en-US" altLang="ja-JP" sz="4400" dirty="0" err="1" smtClean="0">
                <a:solidFill>
                  <a:srgbClr val="FFC000"/>
                </a:solidFill>
              </a:rPr>
              <a:t>+</a:t>
            </a:r>
            <a:r>
              <a:rPr kumimoji="1" lang="en-US" altLang="ja-JP" sz="4400" i="1" dirty="0" err="1" smtClean="0">
                <a:solidFill>
                  <a:srgbClr val="FFC000"/>
                </a:solidFill>
              </a:rPr>
              <a:t>r</a:t>
            </a:r>
            <a:r>
              <a:rPr kumimoji="1" lang="en-US" altLang="ja-JP" sz="4400" dirty="0" err="1" smtClean="0"/>
              <a:t>D</a:t>
            </a:r>
            <a:r>
              <a:rPr kumimoji="1" lang="en-US" altLang="ja-JP" sz="4400" dirty="0" smtClean="0"/>
              <a:t> </a:t>
            </a:r>
          </a:p>
        </p:txBody>
      </p:sp>
      <p:pic>
        <p:nvPicPr>
          <p:cNvPr id="32" name="Picture 9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191919"/>
              </a:clrFrom>
              <a:clrTo>
                <a:srgbClr val="1919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b="436"/>
          <a:stretch/>
        </p:blipFill>
        <p:spPr bwMode="auto">
          <a:xfrm>
            <a:off x="5548115" y="1250947"/>
            <a:ext cx="2341517" cy="160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3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972" y="112905"/>
            <a:ext cx="5856903" cy="846138"/>
          </a:xfrm>
        </p:spPr>
        <p:txBody>
          <a:bodyPr>
            <a:normAutofit/>
          </a:bodyPr>
          <a:lstStyle/>
          <a:p>
            <a:pPr algn="l"/>
            <a:r>
              <a:rPr lang="en-US" altLang="ja-JP" sz="4800" dirty="0" smtClean="0"/>
              <a:t>B-HRBF segmentation</a:t>
            </a:r>
            <a:endParaRPr kumimoji="1" lang="ja-JP" altLang="en-US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973" y="1119980"/>
            <a:ext cx="691054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</a:rPr>
              <a:t>Overview</a:t>
            </a:r>
            <a:endParaRPr kumimoji="1" lang="en-US" altLang="ja-JP" sz="32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ja-JP" sz="1050" dirty="0" smtClean="0"/>
          </a:p>
          <a:p>
            <a:r>
              <a:rPr lang="en-US" altLang="ja-JP" sz="3200" dirty="0" smtClean="0"/>
              <a:t>Gradient constraint</a:t>
            </a:r>
          </a:p>
          <a:p>
            <a:endParaRPr lang="en-US" altLang="ja-JP" sz="900" dirty="0" smtClean="0"/>
          </a:p>
          <a:p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kumimoji="1" lang="en-US" altLang="ja-JP" sz="3200" dirty="0" smtClean="0">
                <a:solidFill>
                  <a:schemeClr val="tx1">
                    <a:lumMod val="50000"/>
                  </a:schemeClr>
                </a:solidFill>
              </a:rPr>
              <a:t>ontours </a:t>
            </a:r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kumimoji="1" lang="en-US" altLang="ja-JP" sz="3200" dirty="0" smtClean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constraint</a:t>
            </a:r>
            <a:r>
              <a:rPr lang="ja-JP" altLang="en-US" sz="3200" dirty="0" smtClean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points</a:t>
            </a:r>
            <a:r>
              <a:rPr kumimoji="1" lang="en-US" altLang="ja-JP" sz="3200" dirty="0" smtClean="0">
                <a:solidFill>
                  <a:schemeClr val="tx1">
                    <a:lumMod val="50000"/>
                  </a:schemeClr>
                </a:solidFill>
                <a:sym typeface="Wingdings" pitchFamily="2" charset="2"/>
              </a:rPr>
              <a:t> &amp; normals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81973" y="1747120"/>
            <a:ext cx="4967654" cy="615461"/>
          </a:xfrm>
          <a:prstGeom prst="rect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正方形/長方形 19"/>
              <p:cNvSpPr/>
              <p:nvPr/>
            </p:nvSpPr>
            <p:spPr>
              <a:xfrm>
                <a:off x="340664" y="5233499"/>
                <a:ext cx="8579129" cy="88883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ja-JP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ja-JP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ja-JP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altLang="ja-JP" sz="28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ja-JP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ja-JP" sz="2800" b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𝐚</m:t>
                          </m:r>
                          <m:acc>
                            <m:accPr>
                              <m:chr m:val="̅"/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正方形/長方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64" y="5233499"/>
                <a:ext cx="8579129" cy="88883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正方形/長方形 20"/>
          <p:cNvSpPr/>
          <p:nvPr/>
        </p:nvSpPr>
        <p:spPr>
          <a:xfrm>
            <a:off x="4212136" y="4218718"/>
            <a:ext cx="22749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5400" dirty="0" smtClean="0"/>
              <a:t>B-HRBF</a:t>
            </a:r>
            <a:endParaRPr lang="en-US" altLang="ja-JP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1"/>
              <p:cNvSpPr/>
              <p:nvPr/>
            </p:nvSpPr>
            <p:spPr>
              <a:xfrm>
                <a:off x="345895" y="3998145"/>
                <a:ext cx="3234588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:r>
                  <a:rPr lang="en-US" altLang="ja-JP" b="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solidFill>
                          <a:schemeClr val="bg1"/>
                        </a:solidFill>
                        <a:latin typeface="Cambria Math"/>
                      </a:rPr>
                      <m:t>  </m:t>
                    </m:r>
                    <m:r>
                      <a:rPr lang="en-US" altLang="ja-JP" sz="2800" i="1" smtClean="0">
                        <a:solidFill>
                          <a:schemeClr val="bg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ja-JP" altLang="ja-JP" sz="28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ja-JP" altLang="ja-JP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𝐩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ja-JP" sz="28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ja-JP" sz="280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altLang="ja-JP" sz="2800" b="0" i="0" smtClean="0">
                        <a:solidFill>
                          <a:schemeClr val="bg1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正方形/長方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5" y="3998145"/>
                <a:ext cx="3234588" cy="6822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2"/>
              <p:cNvSpPr/>
              <p:nvPr/>
            </p:nvSpPr>
            <p:spPr>
              <a:xfrm>
                <a:off x="345895" y="4616666"/>
                <a:ext cx="3234587" cy="6822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46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8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8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𝐧𝐨𝐫𝐦𝐚𝐥</m:t>
                      </m:r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正方形/長方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5" y="4616666"/>
                <a:ext cx="3234587" cy="6822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正方形/長方形 23"/>
          <p:cNvSpPr/>
          <p:nvPr/>
        </p:nvSpPr>
        <p:spPr>
          <a:xfrm>
            <a:off x="288723" y="4683443"/>
            <a:ext cx="3104472" cy="615461"/>
          </a:xfrm>
          <a:prstGeom prst="rect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8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642348" y="359281"/>
                <a:ext cx="2713876" cy="97154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8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ja-JP" sz="2800" b="1" i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ja-JP" sz="2800" b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𝐉</m:t>
                          </m:r>
                          <m:sSub>
                            <m:sSub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800" b="1" i="1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||</m:t>
                          </m:r>
                          <m:r>
                            <a:rPr lang="en-US" altLang="ja-JP" sz="2800" b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𝐉</m:t>
                          </m:r>
                          <m:sSub>
                            <m:sSub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800" b="1" i="1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ja-JP" altLang="en-US" sz="28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8" y="359281"/>
                <a:ext cx="2713876" cy="9715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69086" y="330354"/>
            <a:ext cx="5206096" cy="2326781"/>
          </a:xfrm>
        </p:spPr>
        <p:txBody>
          <a:bodyPr>
            <a:normAutofit lnSpcReduction="10000"/>
          </a:bodyPr>
          <a:lstStyle/>
          <a:p>
            <a:pPr indent="-180000"/>
            <a:r>
              <a:rPr kumimoji="1" lang="en-US" altLang="ja-JP" sz="2400" dirty="0" smtClean="0"/>
              <a:t>Normal is on tangent plane of image manifold</a:t>
            </a:r>
          </a:p>
          <a:p>
            <a:pPr indent="-180000"/>
            <a:r>
              <a:rPr lang="en-US" altLang="ja-JP" sz="2400" dirty="0" smtClean="0"/>
              <a:t>Zero-set becomes near orthogonal to steep slopes of image manifold</a:t>
            </a:r>
          </a:p>
          <a:p>
            <a:pPr indent="-180000"/>
            <a:r>
              <a:rPr kumimoji="1" lang="en-US" altLang="ja-JP" sz="2400" dirty="0" smtClean="0"/>
              <a:t>Intersection between </a:t>
            </a:r>
            <a:r>
              <a:rPr lang="en-US" altLang="ja-JP" sz="2400" dirty="0"/>
              <a:t>zero-set </a:t>
            </a:r>
            <a:r>
              <a:rPr lang="en-US" altLang="ja-JP" sz="2400" dirty="0" smtClean="0"/>
              <a:t> and </a:t>
            </a:r>
            <a:r>
              <a:rPr kumimoji="1" lang="en-US" altLang="ja-JP" sz="2400" dirty="0" smtClean="0"/>
              <a:t>slopes of </a:t>
            </a:r>
            <a:r>
              <a:rPr lang="en-US" altLang="ja-JP" sz="2400" dirty="0"/>
              <a:t>image manifold</a:t>
            </a:r>
            <a:r>
              <a:rPr kumimoji="1" lang="en-US" altLang="ja-JP" sz="2400" dirty="0" smtClean="0"/>
              <a:t> often occur</a:t>
            </a:r>
          </a:p>
        </p:txBody>
      </p:sp>
      <p:pic>
        <p:nvPicPr>
          <p:cNvPr id="54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86" b="1"/>
          <a:stretch/>
        </p:blipFill>
        <p:spPr bwMode="auto">
          <a:xfrm>
            <a:off x="382083" y="3726180"/>
            <a:ext cx="3487003" cy="267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正方形/長方形 127"/>
          <p:cNvSpPr/>
          <p:nvPr/>
        </p:nvSpPr>
        <p:spPr>
          <a:xfrm>
            <a:off x="0" y="3116497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 smtClean="0">
                <a:latin typeface="+mj-lt"/>
                <a:cs typeface="Times New Roman" pitchFamily="18" charset="0"/>
              </a:rPr>
              <a:t>Image manifold</a:t>
            </a:r>
            <a:endParaRPr lang="ja-JP" altLang="en-US" sz="2800" baseline="-25000" dirty="0">
              <a:latin typeface="+mj-lt"/>
              <a:cs typeface="Times New Roman" pitchFamily="18" charset="0"/>
            </a:endParaRPr>
          </a:p>
        </p:txBody>
      </p:sp>
      <p:cxnSp>
        <p:nvCxnSpPr>
          <p:cNvPr id="427" name="直線コネクタ 426"/>
          <p:cNvCxnSpPr/>
          <p:nvPr/>
        </p:nvCxnSpPr>
        <p:spPr>
          <a:xfrm>
            <a:off x="567593" y="1847551"/>
            <a:ext cx="289150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矢印コネクタ 427"/>
          <p:cNvCxnSpPr/>
          <p:nvPr/>
        </p:nvCxnSpPr>
        <p:spPr>
          <a:xfrm>
            <a:off x="551047" y="3106169"/>
            <a:ext cx="2916321" cy="0"/>
          </a:xfrm>
          <a:prstGeom prst="straightConnector1">
            <a:avLst/>
          </a:prstGeom>
          <a:ln w="38100">
            <a:solidFill>
              <a:srgbClr val="00F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コネクタ 429"/>
          <p:cNvCxnSpPr/>
          <p:nvPr/>
        </p:nvCxnSpPr>
        <p:spPr>
          <a:xfrm flipV="1">
            <a:off x="3457326" y="1817598"/>
            <a:ext cx="0" cy="12889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テキスト ボックス 431"/>
          <p:cNvSpPr txBox="1"/>
          <p:nvPr/>
        </p:nvSpPr>
        <p:spPr>
          <a:xfrm>
            <a:off x="315594" y="1722219"/>
            <a:ext cx="226180" cy="43298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ja-JP" sz="2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kumimoji="1" lang="ja-JP" altLang="en-US" sz="2400" b="1" i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3" name="フリーフォーム 432"/>
          <p:cNvSpPr/>
          <p:nvPr/>
        </p:nvSpPr>
        <p:spPr>
          <a:xfrm>
            <a:off x="598556" y="1967874"/>
            <a:ext cx="2870819" cy="966194"/>
          </a:xfrm>
          <a:custGeom>
            <a:avLst/>
            <a:gdLst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57350 w 2260600"/>
              <a:gd name="connsiteY14" fmla="*/ 66145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0038 w 2260600"/>
              <a:gd name="connsiteY16" fmla="*/ 343299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43160 w 2260600"/>
              <a:gd name="connsiteY16" fmla="*/ 397125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6662 w 2260600"/>
              <a:gd name="connsiteY16" fmla="*/ 395054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0600" h="922866">
                <a:moveTo>
                  <a:pt x="0" y="636058"/>
                </a:moveTo>
                <a:cubicBezTo>
                  <a:pt x="34396" y="555095"/>
                  <a:pt x="68792" y="474133"/>
                  <a:pt x="101600" y="458258"/>
                </a:cubicBezTo>
                <a:cubicBezTo>
                  <a:pt x="134408" y="442383"/>
                  <a:pt x="167217" y="477308"/>
                  <a:pt x="196850" y="540808"/>
                </a:cubicBezTo>
                <a:cubicBezTo>
                  <a:pt x="226483" y="604308"/>
                  <a:pt x="250825" y="781050"/>
                  <a:pt x="279400" y="839258"/>
                </a:cubicBezTo>
                <a:cubicBezTo>
                  <a:pt x="307975" y="897466"/>
                  <a:pt x="331258" y="922866"/>
                  <a:pt x="368300" y="890058"/>
                </a:cubicBezTo>
                <a:cubicBezTo>
                  <a:pt x="405342" y="857250"/>
                  <a:pt x="460375" y="756708"/>
                  <a:pt x="501650" y="642408"/>
                </a:cubicBezTo>
                <a:cubicBezTo>
                  <a:pt x="542925" y="528108"/>
                  <a:pt x="578908" y="295275"/>
                  <a:pt x="615950" y="204258"/>
                </a:cubicBezTo>
                <a:cubicBezTo>
                  <a:pt x="652992" y="113241"/>
                  <a:pt x="687917" y="104775"/>
                  <a:pt x="723900" y="96308"/>
                </a:cubicBezTo>
                <a:cubicBezTo>
                  <a:pt x="759883" y="87841"/>
                  <a:pt x="785283" y="168275"/>
                  <a:pt x="831850" y="153458"/>
                </a:cubicBezTo>
                <a:cubicBezTo>
                  <a:pt x="878417" y="138641"/>
                  <a:pt x="951442" y="14816"/>
                  <a:pt x="1003300" y="7408"/>
                </a:cubicBezTo>
                <a:cubicBezTo>
                  <a:pt x="1055158" y="0"/>
                  <a:pt x="1096433" y="81491"/>
                  <a:pt x="1143000" y="109008"/>
                </a:cubicBezTo>
                <a:cubicBezTo>
                  <a:pt x="1189567" y="136525"/>
                  <a:pt x="1232958" y="62441"/>
                  <a:pt x="1282700" y="172508"/>
                </a:cubicBezTo>
                <a:cubicBezTo>
                  <a:pt x="1332442" y="282575"/>
                  <a:pt x="1397000" y="658283"/>
                  <a:pt x="1441450" y="769408"/>
                </a:cubicBezTo>
                <a:cubicBezTo>
                  <a:pt x="1485900" y="880533"/>
                  <a:pt x="1519673" y="895894"/>
                  <a:pt x="1549400" y="839258"/>
                </a:cubicBezTo>
                <a:cubicBezTo>
                  <a:pt x="1579127" y="782622"/>
                  <a:pt x="1576700" y="470495"/>
                  <a:pt x="1619813" y="429592"/>
                </a:cubicBezTo>
                <a:cubicBezTo>
                  <a:pt x="1662926" y="388689"/>
                  <a:pt x="1709026" y="636857"/>
                  <a:pt x="1741834" y="631101"/>
                </a:cubicBezTo>
                <a:cubicBezTo>
                  <a:pt x="1774642" y="625345"/>
                  <a:pt x="1770692" y="439570"/>
                  <a:pt x="1816662" y="395054"/>
                </a:cubicBezTo>
                <a:cubicBezTo>
                  <a:pt x="1862632" y="350538"/>
                  <a:pt x="1943665" y="305843"/>
                  <a:pt x="2017655" y="364002"/>
                </a:cubicBezTo>
                <a:cubicBezTo>
                  <a:pt x="2091645" y="422161"/>
                  <a:pt x="2192866" y="643466"/>
                  <a:pt x="2260600" y="74400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9" name="直線矢印コネクタ 428"/>
          <p:cNvCxnSpPr/>
          <p:nvPr/>
        </p:nvCxnSpPr>
        <p:spPr>
          <a:xfrm flipV="1">
            <a:off x="569663" y="1803147"/>
            <a:ext cx="0" cy="1305623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/>
          <p:cNvGrpSpPr/>
          <p:nvPr/>
        </p:nvGrpSpPr>
        <p:grpSpPr>
          <a:xfrm>
            <a:off x="1224778" y="2085191"/>
            <a:ext cx="1225156" cy="602741"/>
            <a:chOff x="966409" y="1212057"/>
            <a:chExt cx="1045046" cy="514132"/>
          </a:xfrm>
        </p:grpSpPr>
        <p:cxnSp>
          <p:nvCxnSpPr>
            <p:cNvPr id="297" name="直線矢印コネクタ 296"/>
            <p:cNvCxnSpPr/>
            <p:nvPr/>
          </p:nvCxnSpPr>
          <p:spPr>
            <a:xfrm flipV="1">
              <a:off x="1020069" y="1212057"/>
              <a:ext cx="74438" cy="295847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線矢印コネクタ 297"/>
            <p:cNvCxnSpPr/>
            <p:nvPr/>
          </p:nvCxnSpPr>
          <p:spPr>
            <a:xfrm flipH="1" flipV="1">
              <a:off x="1877938" y="1349388"/>
              <a:ext cx="97766" cy="313106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円/楕円 298"/>
            <p:cNvSpPr/>
            <p:nvPr/>
          </p:nvSpPr>
          <p:spPr>
            <a:xfrm>
              <a:off x="966409" y="1463971"/>
              <a:ext cx="113981" cy="10284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0" name="円/楕円 299"/>
            <p:cNvSpPr/>
            <p:nvPr/>
          </p:nvSpPr>
          <p:spPr>
            <a:xfrm>
              <a:off x="1895894" y="1621922"/>
              <a:ext cx="115561" cy="104267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1209651" y="2986533"/>
            <a:ext cx="1227947" cy="125058"/>
            <a:chOff x="931990" y="1178057"/>
            <a:chExt cx="1047427" cy="106673"/>
          </a:xfrm>
        </p:grpSpPr>
        <p:cxnSp>
          <p:nvCxnSpPr>
            <p:cNvPr id="117" name="直線矢印コネクタ 116"/>
            <p:cNvCxnSpPr/>
            <p:nvPr/>
          </p:nvCxnSpPr>
          <p:spPr>
            <a:xfrm flipV="1">
              <a:off x="976126" y="1228198"/>
              <a:ext cx="35559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/>
            <p:cNvCxnSpPr/>
            <p:nvPr/>
          </p:nvCxnSpPr>
          <p:spPr>
            <a:xfrm flipH="1" flipV="1">
              <a:off x="1552379" y="1232910"/>
              <a:ext cx="355570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円/楕円 118"/>
            <p:cNvSpPr/>
            <p:nvPr/>
          </p:nvSpPr>
          <p:spPr>
            <a:xfrm>
              <a:off x="931990" y="1181888"/>
              <a:ext cx="113981" cy="10284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863856" y="1178057"/>
              <a:ext cx="115561" cy="104267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129" name="直線コネクタ 128"/>
          <p:cNvCxnSpPr>
            <a:stCxn id="433" idx="3"/>
          </p:cNvCxnSpPr>
          <p:nvPr/>
        </p:nvCxnSpPr>
        <p:spPr>
          <a:xfrm flipH="1">
            <a:off x="848543" y="2846535"/>
            <a:ext cx="104833" cy="414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3420606" y="2852561"/>
            <a:ext cx="425382" cy="51821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2400" i="1" dirty="0" err="1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uv</a:t>
            </a:r>
            <a:endParaRPr kumimoji="1" lang="ja-JP" altLang="en-US" sz="2400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9" name="グループ化 58"/>
          <p:cNvGrpSpPr/>
          <p:nvPr/>
        </p:nvGrpSpPr>
        <p:grpSpPr>
          <a:xfrm>
            <a:off x="5043796" y="3863218"/>
            <a:ext cx="3026239" cy="2477847"/>
            <a:chOff x="478983" y="4006734"/>
            <a:chExt cx="2317924" cy="1897888"/>
          </a:xfrm>
        </p:grpSpPr>
        <p:pic>
          <p:nvPicPr>
            <p:cNvPr id="60" name="Picture 5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" t="5901" r="1019" b="11363"/>
            <a:stretch/>
          </p:blipFill>
          <p:spPr bwMode="auto">
            <a:xfrm>
              <a:off x="478983" y="4006734"/>
              <a:ext cx="2317924" cy="1897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1" name="グループ化 60"/>
            <p:cNvGrpSpPr/>
            <p:nvPr/>
          </p:nvGrpSpPr>
          <p:grpSpPr>
            <a:xfrm>
              <a:off x="802434" y="4330072"/>
              <a:ext cx="1510319" cy="1286088"/>
              <a:chOff x="6815959" y="4330072"/>
              <a:chExt cx="1510319" cy="1286088"/>
            </a:xfrm>
          </p:grpSpPr>
          <p:sp>
            <p:nvSpPr>
              <p:cNvPr id="62" name="円/楕円 61"/>
              <p:cNvSpPr/>
              <p:nvPr/>
            </p:nvSpPr>
            <p:spPr>
              <a:xfrm>
                <a:off x="8213993" y="4640631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8037785" y="4345756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7630972" y="4330072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7203226" y="4787208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6916649" y="4806176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7" name="円/楕円 66"/>
              <p:cNvSpPr/>
              <p:nvPr/>
            </p:nvSpPr>
            <p:spPr>
              <a:xfrm>
                <a:off x="6815959" y="5087256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8" name="円/楕円 67"/>
              <p:cNvSpPr/>
              <p:nvPr/>
            </p:nvSpPr>
            <p:spPr>
              <a:xfrm>
                <a:off x="7375560" y="5514913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4156100" y="2526973"/>
            <a:ext cx="4170252" cy="58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dirty="0" smtClean="0">
                <a:solidFill>
                  <a:srgbClr val="FFC000"/>
                </a:solidFill>
                <a:sym typeface="Wingdings" pitchFamily="2" charset="2"/>
              </a:rPr>
              <a:t> Edge fitting effect</a:t>
            </a:r>
            <a:endParaRPr lang="ja-JP" altLang="en-US" dirty="0">
              <a:solidFill>
                <a:srgbClr val="FFC000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553579" y="1273473"/>
            <a:ext cx="3151812" cy="1361227"/>
            <a:chOff x="553579" y="1273473"/>
            <a:chExt cx="3151812" cy="1361227"/>
          </a:xfrm>
        </p:grpSpPr>
        <p:grpSp>
          <p:nvGrpSpPr>
            <p:cNvPr id="56" name="グループ化 55"/>
            <p:cNvGrpSpPr/>
            <p:nvPr/>
          </p:nvGrpSpPr>
          <p:grpSpPr>
            <a:xfrm>
              <a:off x="553579" y="1847597"/>
              <a:ext cx="2913790" cy="787103"/>
              <a:chOff x="407194" y="998696"/>
              <a:chExt cx="2463556" cy="701384"/>
            </a:xfrm>
          </p:grpSpPr>
          <p:sp>
            <p:nvSpPr>
              <p:cNvPr id="57" name="フリーフォーム 56"/>
              <p:cNvSpPr/>
              <p:nvPr/>
            </p:nvSpPr>
            <p:spPr>
              <a:xfrm>
                <a:off x="408251" y="998696"/>
                <a:ext cx="2462499" cy="701384"/>
              </a:xfrm>
              <a:custGeom>
                <a:avLst/>
                <a:gdLst>
                  <a:gd name="connsiteX0" fmla="*/ 0 w 2459831"/>
                  <a:gd name="connsiteY0" fmla="*/ 0 h 619918"/>
                  <a:gd name="connsiteX1" fmla="*/ 409575 w 2459831"/>
                  <a:gd name="connsiteY1" fmla="*/ 245268 h 619918"/>
                  <a:gd name="connsiteX2" fmla="*/ 647700 w 2459831"/>
                  <a:gd name="connsiteY2" fmla="*/ 290512 h 619918"/>
                  <a:gd name="connsiteX3" fmla="*/ 962025 w 2459831"/>
                  <a:gd name="connsiteY3" fmla="*/ 407193 h 619918"/>
                  <a:gd name="connsiteX4" fmla="*/ 1345406 w 2459831"/>
                  <a:gd name="connsiteY4" fmla="*/ 592931 h 619918"/>
                  <a:gd name="connsiteX5" fmla="*/ 1535906 w 2459831"/>
                  <a:gd name="connsiteY5" fmla="*/ 569118 h 619918"/>
                  <a:gd name="connsiteX6" fmla="*/ 2045494 w 2459831"/>
                  <a:gd name="connsiteY6" fmla="*/ 335756 h 619918"/>
                  <a:gd name="connsiteX7" fmla="*/ 2459831 w 2459831"/>
                  <a:gd name="connsiteY7" fmla="*/ 69056 h 619918"/>
                  <a:gd name="connsiteX0" fmla="*/ 0 w 2459831"/>
                  <a:gd name="connsiteY0" fmla="*/ 0 h 606027"/>
                  <a:gd name="connsiteX1" fmla="*/ 409575 w 2459831"/>
                  <a:gd name="connsiteY1" fmla="*/ 245268 h 606027"/>
                  <a:gd name="connsiteX2" fmla="*/ 647700 w 2459831"/>
                  <a:gd name="connsiteY2" fmla="*/ 290512 h 606027"/>
                  <a:gd name="connsiteX3" fmla="*/ 962025 w 2459831"/>
                  <a:gd name="connsiteY3" fmla="*/ 407193 h 606027"/>
                  <a:gd name="connsiteX4" fmla="*/ 1214437 w 2459831"/>
                  <a:gd name="connsiteY4" fmla="*/ 557212 h 606027"/>
                  <a:gd name="connsiteX5" fmla="*/ 1535906 w 2459831"/>
                  <a:gd name="connsiteY5" fmla="*/ 569118 h 606027"/>
                  <a:gd name="connsiteX6" fmla="*/ 2045494 w 2459831"/>
                  <a:gd name="connsiteY6" fmla="*/ 335756 h 606027"/>
                  <a:gd name="connsiteX7" fmla="*/ 2459831 w 2459831"/>
                  <a:gd name="connsiteY7" fmla="*/ 69056 h 606027"/>
                  <a:gd name="connsiteX0" fmla="*/ 0 w 2459831"/>
                  <a:gd name="connsiteY0" fmla="*/ 0 h 606027"/>
                  <a:gd name="connsiteX1" fmla="*/ 409575 w 2459831"/>
                  <a:gd name="connsiteY1" fmla="*/ 245268 h 606027"/>
                  <a:gd name="connsiteX2" fmla="*/ 647700 w 2459831"/>
                  <a:gd name="connsiteY2" fmla="*/ 290512 h 606027"/>
                  <a:gd name="connsiteX3" fmla="*/ 962025 w 2459831"/>
                  <a:gd name="connsiteY3" fmla="*/ 407193 h 606027"/>
                  <a:gd name="connsiteX4" fmla="*/ 1214437 w 2459831"/>
                  <a:gd name="connsiteY4" fmla="*/ 557212 h 606027"/>
                  <a:gd name="connsiteX5" fmla="*/ 1535906 w 2459831"/>
                  <a:gd name="connsiteY5" fmla="*/ 569118 h 606027"/>
                  <a:gd name="connsiteX6" fmla="*/ 2045494 w 2459831"/>
                  <a:gd name="connsiteY6" fmla="*/ 335756 h 606027"/>
                  <a:gd name="connsiteX7" fmla="*/ 2459831 w 2459831"/>
                  <a:gd name="connsiteY7" fmla="*/ 69056 h 606027"/>
                  <a:gd name="connsiteX0" fmla="*/ 0 w 2459831"/>
                  <a:gd name="connsiteY0" fmla="*/ 0 h 606027"/>
                  <a:gd name="connsiteX1" fmla="*/ 300037 w 2459831"/>
                  <a:gd name="connsiteY1" fmla="*/ 190499 h 606027"/>
                  <a:gd name="connsiteX2" fmla="*/ 647700 w 2459831"/>
                  <a:gd name="connsiteY2" fmla="*/ 290512 h 606027"/>
                  <a:gd name="connsiteX3" fmla="*/ 962025 w 2459831"/>
                  <a:gd name="connsiteY3" fmla="*/ 407193 h 606027"/>
                  <a:gd name="connsiteX4" fmla="*/ 1214437 w 2459831"/>
                  <a:gd name="connsiteY4" fmla="*/ 557212 h 606027"/>
                  <a:gd name="connsiteX5" fmla="*/ 1535906 w 2459831"/>
                  <a:gd name="connsiteY5" fmla="*/ 569118 h 606027"/>
                  <a:gd name="connsiteX6" fmla="*/ 2045494 w 2459831"/>
                  <a:gd name="connsiteY6" fmla="*/ 335756 h 606027"/>
                  <a:gd name="connsiteX7" fmla="*/ 2459831 w 2459831"/>
                  <a:gd name="connsiteY7" fmla="*/ 69056 h 606027"/>
                  <a:gd name="connsiteX0" fmla="*/ 0 w 2459831"/>
                  <a:gd name="connsiteY0" fmla="*/ 0 h 606027"/>
                  <a:gd name="connsiteX1" fmla="*/ 300037 w 2459831"/>
                  <a:gd name="connsiteY1" fmla="*/ 190499 h 606027"/>
                  <a:gd name="connsiteX2" fmla="*/ 647700 w 2459831"/>
                  <a:gd name="connsiteY2" fmla="*/ 290512 h 606027"/>
                  <a:gd name="connsiteX3" fmla="*/ 921544 w 2459831"/>
                  <a:gd name="connsiteY3" fmla="*/ 407193 h 606027"/>
                  <a:gd name="connsiteX4" fmla="*/ 1214437 w 2459831"/>
                  <a:gd name="connsiteY4" fmla="*/ 557212 h 606027"/>
                  <a:gd name="connsiteX5" fmla="*/ 1535906 w 2459831"/>
                  <a:gd name="connsiteY5" fmla="*/ 569118 h 606027"/>
                  <a:gd name="connsiteX6" fmla="*/ 2045494 w 2459831"/>
                  <a:gd name="connsiteY6" fmla="*/ 335756 h 606027"/>
                  <a:gd name="connsiteX7" fmla="*/ 2459831 w 2459831"/>
                  <a:gd name="connsiteY7" fmla="*/ 69056 h 606027"/>
                  <a:gd name="connsiteX0" fmla="*/ 0 w 2459831"/>
                  <a:gd name="connsiteY0" fmla="*/ 0 h 606027"/>
                  <a:gd name="connsiteX1" fmla="*/ 300037 w 2459831"/>
                  <a:gd name="connsiteY1" fmla="*/ 190499 h 606027"/>
                  <a:gd name="connsiteX2" fmla="*/ 647700 w 2459831"/>
                  <a:gd name="connsiteY2" fmla="*/ 290512 h 606027"/>
                  <a:gd name="connsiteX3" fmla="*/ 907256 w 2459831"/>
                  <a:gd name="connsiteY3" fmla="*/ 407193 h 606027"/>
                  <a:gd name="connsiteX4" fmla="*/ 1214437 w 2459831"/>
                  <a:gd name="connsiteY4" fmla="*/ 557212 h 606027"/>
                  <a:gd name="connsiteX5" fmla="*/ 1535906 w 2459831"/>
                  <a:gd name="connsiteY5" fmla="*/ 569118 h 606027"/>
                  <a:gd name="connsiteX6" fmla="*/ 2045494 w 2459831"/>
                  <a:gd name="connsiteY6" fmla="*/ 335756 h 606027"/>
                  <a:gd name="connsiteX7" fmla="*/ 2459831 w 2459831"/>
                  <a:gd name="connsiteY7" fmla="*/ 69056 h 606027"/>
                  <a:gd name="connsiteX0" fmla="*/ 0 w 2459831"/>
                  <a:gd name="connsiteY0" fmla="*/ 0 h 604440"/>
                  <a:gd name="connsiteX1" fmla="*/ 300037 w 2459831"/>
                  <a:gd name="connsiteY1" fmla="*/ 190499 h 604440"/>
                  <a:gd name="connsiteX2" fmla="*/ 647700 w 2459831"/>
                  <a:gd name="connsiteY2" fmla="*/ 290512 h 604440"/>
                  <a:gd name="connsiteX3" fmla="*/ 907256 w 2459831"/>
                  <a:gd name="connsiteY3" fmla="*/ 407193 h 604440"/>
                  <a:gd name="connsiteX4" fmla="*/ 1185862 w 2459831"/>
                  <a:gd name="connsiteY4" fmla="*/ 547687 h 604440"/>
                  <a:gd name="connsiteX5" fmla="*/ 1535906 w 2459831"/>
                  <a:gd name="connsiteY5" fmla="*/ 569118 h 604440"/>
                  <a:gd name="connsiteX6" fmla="*/ 2045494 w 2459831"/>
                  <a:gd name="connsiteY6" fmla="*/ 335756 h 604440"/>
                  <a:gd name="connsiteX7" fmla="*/ 2459831 w 2459831"/>
                  <a:gd name="connsiteY7" fmla="*/ 69056 h 604440"/>
                  <a:gd name="connsiteX0" fmla="*/ 0 w 2459831"/>
                  <a:gd name="connsiteY0" fmla="*/ 0 h 604440"/>
                  <a:gd name="connsiteX1" fmla="*/ 300037 w 2459831"/>
                  <a:gd name="connsiteY1" fmla="*/ 190499 h 604440"/>
                  <a:gd name="connsiteX2" fmla="*/ 647700 w 2459831"/>
                  <a:gd name="connsiteY2" fmla="*/ 290512 h 604440"/>
                  <a:gd name="connsiteX3" fmla="*/ 907256 w 2459831"/>
                  <a:gd name="connsiteY3" fmla="*/ 407193 h 604440"/>
                  <a:gd name="connsiteX4" fmla="*/ 1185862 w 2459831"/>
                  <a:gd name="connsiteY4" fmla="*/ 547687 h 604440"/>
                  <a:gd name="connsiteX5" fmla="*/ 1535906 w 2459831"/>
                  <a:gd name="connsiteY5" fmla="*/ 569118 h 604440"/>
                  <a:gd name="connsiteX6" fmla="*/ 2045494 w 2459831"/>
                  <a:gd name="connsiteY6" fmla="*/ 335756 h 604440"/>
                  <a:gd name="connsiteX7" fmla="*/ 2459831 w 2459831"/>
                  <a:gd name="connsiteY7" fmla="*/ 69056 h 604440"/>
                  <a:gd name="connsiteX0" fmla="*/ 0 w 2459831"/>
                  <a:gd name="connsiteY0" fmla="*/ 0 h 601265"/>
                  <a:gd name="connsiteX1" fmla="*/ 300037 w 2459831"/>
                  <a:gd name="connsiteY1" fmla="*/ 190499 h 601265"/>
                  <a:gd name="connsiteX2" fmla="*/ 647700 w 2459831"/>
                  <a:gd name="connsiteY2" fmla="*/ 290512 h 601265"/>
                  <a:gd name="connsiteX3" fmla="*/ 907256 w 2459831"/>
                  <a:gd name="connsiteY3" fmla="*/ 407193 h 601265"/>
                  <a:gd name="connsiteX4" fmla="*/ 1164431 w 2459831"/>
                  <a:gd name="connsiteY4" fmla="*/ 528637 h 601265"/>
                  <a:gd name="connsiteX5" fmla="*/ 1535906 w 2459831"/>
                  <a:gd name="connsiteY5" fmla="*/ 569118 h 601265"/>
                  <a:gd name="connsiteX6" fmla="*/ 2045494 w 2459831"/>
                  <a:gd name="connsiteY6" fmla="*/ 335756 h 601265"/>
                  <a:gd name="connsiteX7" fmla="*/ 2459831 w 2459831"/>
                  <a:gd name="connsiteY7" fmla="*/ 69056 h 601265"/>
                  <a:gd name="connsiteX0" fmla="*/ 0 w 2459831"/>
                  <a:gd name="connsiteY0" fmla="*/ 0 h 601265"/>
                  <a:gd name="connsiteX1" fmla="*/ 300037 w 2459831"/>
                  <a:gd name="connsiteY1" fmla="*/ 190499 h 601265"/>
                  <a:gd name="connsiteX2" fmla="*/ 647700 w 2459831"/>
                  <a:gd name="connsiteY2" fmla="*/ 290512 h 601265"/>
                  <a:gd name="connsiteX3" fmla="*/ 907256 w 2459831"/>
                  <a:gd name="connsiteY3" fmla="*/ 407193 h 601265"/>
                  <a:gd name="connsiteX4" fmla="*/ 1164431 w 2459831"/>
                  <a:gd name="connsiteY4" fmla="*/ 528637 h 601265"/>
                  <a:gd name="connsiteX5" fmla="*/ 1535906 w 2459831"/>
                  <a:gd name="connsiteY5" fmla="*/ 569118 h 601265"/>
                  <a:gd name="connsiteX6" fmla="*/ 2045494 w 2459831"/>
                  <a:gd name="connsiteY6" fmla="*/ 335756 h 601265"/>
                  <a:gd name="connsiteX7" fmla="*/ 2459831 w 2459831"/>
                  <a:gd name="connsiteY7" fmla="*/ 69056 h 601265"/>
                  <a:gd name="connsiteX0" fmla="*/ 0 w 2459831"/>
                  <a:gd name="connsiteY0" fmla="*/ 0 h 601265"/>
                  <a:gd name="connsiteX1" fmla="*/ 311944 w 2459831"/>
                  <a:gd name="connsiteY1" fmla="*/ 138112 h 601265"/>
                  <a:gd name="connsiteX2" fmla="*/ 647700 w 2459831"/>
                  <a:gd name="connsiteY2" fmla="*/ 290512 h 601265"/>
                  <a:gd name="connsiteX3" fmla="*/ 907256 w 2459831"/>
                  <a:gd name="connsiteY3" fmla="*/ 407193 h 601265"/>
                  <a:gd name="connsiteX4" fmla="*/ 1164431 w 2459831"/>
                  <a:gd name="connsiteY4" fmla="*/ 528637 h 601265"/>
                  <a:gd name="connsiteX5" fmla="*/ 1535906 w 2459831"/>
                  <a:gd name="connsiteY5" fmla="*/ 569118 h 601265"/>
                  <a:gd name="connsiteX6" fmla="*/ 2045494 w 2459831"/>
                  <a:gd name="connsiteY6" fmla="*/ 335756 h 601265"/>
                  <a:gd name="connsiteX7" fmla="*/ 2459831 w 2459831"/>
                  <a:gd name="connsiteY7" fmla="*/ 69056 h 601265"/>
                  <a:gd name="connsiteX0" fmla="*/ 47228 w 2507059"/>
                  <a:gd name="connsiteY0" fmla="*/ 68261 h 669526"/>
                  <a:gd name="connsiteX1" fmla="*/ 51991 w 2507059"/>
                  <a:gd name="connsiteY1" fmla="*/ 23019 h 669526"/>
                  <a:gd name="connsiteX2" fmla="*/ 359172 w 2507059"/>
                  <a:gd name="connsiteY2" fmla="*/ 206373 h 669526"/>
                  <a:gd name="connsiteX3" fmla="*/ 694928 w 2507059"/>
                  <a:gd name="connsiteY3" fmla="*/ 358773 h 669526"/>
                  <a:gd name="connsiteX4" fmla="*/ 954484 w 2507059"/>
                  <a:gd name="connsiteY4" fmla="*/ 475454 h 669526"/>
                  <a:gd name="connsiteX5" fmla="*/ 1211659 w 2507059"/>
                  <a:gd name="connsiteY5" fmla="*/ 596898 h 669526"/>
                  <a:gd name="connsiteX6" fmla="*/ 1583134 w 2507059"/>
                  <a:gd name="connsiteY6" fmla="*/ 637379 h 669526"/>
                  <a:gd name="connsiteX7" fmla="*/ 2092722 w 2507059"/>
                  <a:gd name="connsiteY7" fmla="*/ 404017 h 669526"/>
                  <a:gd name="connsiteX8" fmla="*/ 2507059 w 2507059"/>
                  <a:gd name="connsiteY8" fmla="*/ 137317 h 669526"/>
                  <a:gd name="connsiteX0" fmla="*/ 47228 w 2507059"/>
                  <a:gd name="connsiteY0" fmla="*/ 0 h 922734"/>
                  <a:gd name="connsiteX1" fmla="*/ 51991 w 2507059"/>
                  <a:gd name="connsiteY1" fmla="*/ 276227 h 922734"/>
                  <a:gd name="connsiteX2" fmla="*/ 359172 w 2507059"/>
                  <a:gd name="connsiteY2" fmla="*/ 459581 h 922734"/>
                  <a:gd name="connsiteX3" fmla="*/ 694928 w 2507059"/>
                  <a:gd name="connsiteY3" fmla="*/ 611981 h 922734"/>
                  <a:gd name="connsiteX4" fmla="*/ 954484 w 2507059"/>
                  <a:gd name="connsiteY4" fmla="*/ 728662 h 922734"/>
                  <a:gd name="connsiteX5" fmla="*/ 1211659 w 2507059"/>
                  <a:gd name="connsiteY5" fmla="*/ 850106 h 922734"/>
                  <a:gd name="connsiteX6" fmla="*/ 1583134 w 2507059"/>
                  <a:gd name="connsiteY6" fmla="*/ 890587 h 922734"/>
                  <a:gd name="connsiteX7" fmla="*/ 2092722 w 2507059"/>
                  <a:gd name="connsiteY7" fmla="*/ 657225 h 922734"/>
                  <a:gd name="connsiteX8" fmla="*/ 2507059 w 2507059"/>
                  <a:gd name="connsiteY8" fmla="*/ 390525 h 922734"/>
                  <a:gd name="connsiteX0" fmla="*/ 0 w 2459831"/>
                  <a:gd name="connsiteY0" fmla="*/ 0 h 922734"/>
                  <a:gd name="connsiteX1" fmla="*/ 4763 w 2459831"/>
                  <a:gd name="connsiteY1" fmla="*/ 276227 h 922734"/>
                  <a:gd name="connsiteX2" fmla="*/ 311944 w 2459831"/>
                  <a:gd name="connsiteY2" fmla="*/ 459581 h 922734"/>
                  <a:gd name="connsiteX3" fmla="*/ 647700 w 2459831"/>
                  <a:gd name="connsiteY3" fmla="*/ 611981 h 922734"/>
                  <a:gd name="connsiteX4" fmla="*/ 907256 w 2459831"/>
                  <a:gd name="connsiteY4" fmla="*/ 728662 h 922734"/>
                  <a:gd name="connsiteX5" fmla="*/ 1164431 w 2459831"/>
                  <a:gd name="connsiteY5" fmla="*/ 850106 h 922734"/>
                  <a:gd name="connsiteX6" fmla="*/ 1535906 w 2459831"/>
                  <a:gd name="connsiteY6" fmla="*/ 890587 h 922734"/>
                  <a:gd name="connsiteX7" fmla="*/ 2045494 w 2459831"/>
                  <a:gd name="connsiteY7" fmla="*/ 657225 h 922734"/>
                  <a:gd name="connsiteX8" fmla="*/ 2459831 w 2459831"/>
                  <a:gd name="connsiteY8" fmla="*/ 390525 h 922734"/>
                  <a:gd name="connsiteX0" fmla="*/ 4762 w 2455068"/>
                  <a:gd name="connsiteY0" fmla="*/ 0 h 922734"/>
                  <a:gd name="connsiteX1" fmla="*/ 0 w 2455068"/>
                  <a:gd name="connsiteY1" fmla="*/ 276227 h 922734"/>
                  <a:gd name="connsiteX2" fmla="*/ 307181 w 2455068"/>
                  <a:gd name="connsiteY2" fmla="*/ 459581 h 922734"/>
                  <a:gd name="connsiteX3" fmla="*/ 642937 w 2455068"/>
                  <a:gd name="connsiteY3" fmla="*/ 611981 h 922734"/>
                  <a:gd name="connsiteX4" fmla="*/ 902493 w 2455068"/>
                  <a:gd name="connsiteY4" fmla="*/ 728662 h 922734"/>
                  <a:gd name="connsiteX5" fmla="*/ 1159668 w 2455068"/>
                  <a:gd name="connsiteY5" fmla="*/ 850106 h 922734"/>
                  <a:gd name="connsiteX6" fmla="*/ 1531143 w 2455068"/>
                  <a:gd name="connsiteY6" fmla="*/ 890587 h 922734"/>
                  <a:gd name="connsiteX7" fmla="*/ 2040731 w 2455068"/>
                  <a:gd name="connsiteY7" fmla="*/ 657225 h 922734"/>
                  <a:gd name="connsiteX8" fmla="*/ 2455068 w 2455068"/>
                  <a:gd name="connsiteY8" fmla="*/ 390525 h 922734"/>
                  <a:gd name="connsiteX0" fmla="*/ 1319212 w 2455068"/>
                  <a:gd name="connsiteY0" fmla="*/ 0 h 920352"/>
                  <a:gd name="connsiteX1" fmla="*/ 0 w 2455068"/>
                  <a:gd name="connsiteY1" fmla="*/ 273845 h 920352"/>
                  <a:gd name="connsiteX2" fmla="*/ 307181 w 2455068"/>
                  <a:gd name="connsiteY2" fmla="*/ 457199 h 920352"/>
                  <a:gd name="connsiteX3" fmla="*/ 642937 w 2455068"/>
                  <a:gd name="connsiteY3" fmla="*/ 609599 h 920352"/>
                  <a:gd name="connsiteX4" fmla="*/ 902493 w 2455068"/>
                  <a:gd name="connsiteY4" fmla="*/ 726280 h 920352"/>
                  <a:gd name="connsiteX5" fmla="*/ 1159668 w 2455068"/>
                  <a:gd name="connsiteY5" fmla="*/ 847724 h 920352"/>
                  <a:gd name="connsiteX6" fmla="*/ 1531143 w 2455068"/>
                  <a:gd name="connsiteY6" fmla="*/ 888205 h 920352"/>
                  <a:gd name="connsiteX7" fmla="*/ 2040731 w 2455068"/>
                  <a:gd name="connsiteY7" fmla="*/ 654843 h 920352"/>
                  <a:gd name="connsiteX8" fmla="*/ 2455068 w 2455068"/>
                  <a:gd name="connsiteY8" fmla="*/ 388143 h 920352"/>
                  <a:gd name="connsiteX0" fmla="*/ 1531939 w 2667795"/>
                  <a:gd name="connsiteY0" fmla="*/ 45640 h 965992"/>
                  <a:gd name="connsiteX1" fmla="*/ 219869 w 2667795"/>
                  <a:gd name="connsiteY1" fmla="*/ 45641 h 965992"/>
                  <a:gd name="connsiteX2" fmla="*/ 212727 w 2667795"/>
                  <a:gd name="connsiteY2" fmla="*/ 319485 h 965992"/>
                  <a:gd name="connsiteX3" fmla="*/ 519908 w 2667795"/>
                  <a:gd name="connsiteY3" fmla="*/ 502839 h 965992"/>
                  <a:gd name="connsiteX4" fmla="*/ 855664 w 2667795"/>
                  <a:gd name="connsiteY4" fmla="*/ 655239 h 965992"/>
                  <a:gd name="connsiteX5" fmla="*/ 1115220 w 2667795"/>
                  <a:gd name="connsiteY5" fmla="*/ 771920 h 965992"/>
                  <a:gd name="connsiteX6" fmla="*/ 1372395 w 2667795"/>
                  <a:gd name="connsiteY6" fmla="*/ 893364 h 965992"/>
                  <a:gd name="connsiteX7" fmla="*/ 1743870 w 2667795"/>
                  <a:gd name="connsiteY7" fmla="*/ 933845 h 965992"/>
                  <a:gd name="connsiteX8" fmla="*/ 2253458 w 2667795"/>
                  <a:gd name="connsiteY8" fmla="*/ 700483 h 965992"/>
                  <a:gd name="connsiteX9" fmla="*/ 2667795 w 2667795"/>
                  <a:gd name="connsiteY9" fmla="*/ 433783 h 965992"/>
                  <a:gd name="connsiteX0" fmla="*/ 1531939 w 2667795"/>
                  <a:gd name="connsiteY0" fmla="*/ 5159 h 925511"/>
                  <a:gd name="connsiteX1" fmla="*/ 219869 w 2667795"/>
                  <a:gd name="connsiteY1" fmla="*/ 5160 h 925511"/>
                  <a:gd name="connsiteX2" fmla="*/ 212727 w 2667795"/>
                  <a:gd name="connsiteY2" fmla="*/ 279004 h 925511"/>
                  <a:gd name="connsiteX3" fmla="*/ 519908 w 2667795"/>
                  <a:gd name="connsiteY3" fmla="*/ 462358 h 925511"/>
                  <a:gd name="connsiteX4" fmla="*/ 855664 w 2667795"/>
                  <a:gd name="connsiteY4" fmla="*/ 614758 h 925511"/>
                  <a:gd name="connsiteX5" fmla="*/ 1115220 w 2667795"/>
                  <a:gd name="connsiteY5" fmla="*/ 731439 h 925511"/>
                  <a:gd name="connsiteX6" fmla="*/ 1372395 w 2667795"/>
                  <a:gd name="connsiteY6" fmla="*/ 852883 h 925511"/>
                  <a:gd name="connsiteX7" fmla="*/ 1743870 w 2667795"/>
                  <a:gd name="connsiteY7" fmla="*/ 893364 h 925511"/>
                  <a:gd name="connsiteX8" fmla="*/ 2253458 w 2667795"/>
                  <a:gd name="connsiteY8" fmla="*/ 660002 h 925511"/>
                  <a:gd name="connsiteX9" fmla="*/ 2667795 w 2667795"/>
                  <a:gd name="connsiteY9" fmla="*/ 393302 h 925511"/>
                  <a:gd name="connsiteX0" fmla="*/ 1324770 w 2460626"/>
                  <a:gd name="connsiteY0" fmla="*/ 5159 h 925511"/>
                  <a:gd name="connsiteX1" fmla="*/ 12700 w 2460626"/>
                  <a:gd name="connsiteY1" fmla="*/ 5160 h 925511"/>
                  <a:gd name="connsiteX2" fmla="*/ 5558 w 2460626"/>
                  <a:gd name="connsiteY2" fmla="*/ 279004 h 925511"/>
                  <a:gd name="connsiteX3" fmla="*/ 312739 w 2460626"/>
                  <a:gd name="connsiteY3" fmla="*/ 462358 h 925511"/>
                  <a:gd name="connsiteX4" fmla="*/ 648495 w 2460626"/>
                  <a:gd name="connsiteY4" fmla="*/ 614758 h 925511"/>
                  <a:gd name="connsiteX5" fmla="*/ 908051 w 2460626"/>
                  <a:gd name="connsiteY5" fmla="*/ 731439 h 925511"/>
                  <a:gd name="connsiteX6" fmla="*/ 1165226 w 2460626"/>
                  <a:gd name="connsiteY6" fmla="*/ 852883 h 925511"/>
                  <a:gd name="connsiteX7" fmla="*/ 1536701 w 2460626"/>
                  <a:gd name="connsiteY7" fmla="*/ 893364 h 925511"/>
                  <a:gd name="connsiteX8" fmla="*/ 2046289 w 2460626"/>
                  <a:gd name="connsiteY8" fmla="*/ 660002 h 925511"/>
                  <a:gd name="connsiteX9" fmla="*/ 2460626 w 2460626"/>
                  <a:gd name="connsiteY9" fmla="*/ 393302 h 925511"/>
                  <a:gd name="connsiteX0" fmla="*/ 1324770 w 2460626"/>
                  <a:gd name="connsiteY0" fmla="*/ 5159 h 925511"/>
                  <a:gd name="connsiteX1" fmla="*/ 12700 w 2460626"/>
                  <a:gd name="connsiteY1" fmla="*/ 5160 h 925511"/>
                  <a:gd name="connsiteX2" fmla="*/ 5558 w 2460626"/>
                  <a:gd name="connsiteY2" fmla="*/ 279004 h 925511"/>
                  <a:gd name="connsiteX3" fmla="*/ 312739 w 2460626"/>
                  <a:gd name="connsiteY3" fmla="*/ 462358 h 925511"/>
                  <a:gd name="connsiteX4" fmla="*/ 648495 w 2460626"/>
                  <a:gd name="connsiteY4" fmla="*/ 614758 h 925511"/>
                  <a:gd name="connsiteX5" fmla="*/ 908051 w 2460626"/>
                  <a:gd name="connsiteY5" fmla="*/ 731439 h 925511"/>
                  <a:gd name="connsiteX6" fmla="*/ 1165226 w 2460626"/>
                  <a:gd name="connsiteY6" fmla="*/ 852883 h 925511"/>
                  <a:gd name="connsiteX7" fmla="*/ 1536701 w 2460626"/>
                  <a:gd name="connsiteY7" fmla="*/ 893364 h 925511"/>
                  <a:gd name="connsiteX8" fmla="*/ 2046289 w 2460626"/>
                  <a:gd name="connsiteY8" fmla="*/ 660002 h 925511"/>
                  <a:gd name="connsiteX9" fmla="*/ 2460626 w 2460626"/>
                  <a:gd name="connsiteY9" fmla="*/ 393302 h 925511"/>
                  <a:gd name="connsiteX0" fmla="*/ 1326753 w 2462609"/>
                  <a:gd name="connsiteY0" fmla="*/ 5159 h 925511"/>
                  <a:gd name="connsiteX1" fmla="*/ 14683 w 2462609"/>
                  <a:gd name="connsiteY1" fmla="*/ 5160 h 925511"/>
                  <a:gd name="connsiteX2" fmla="*/ 7541 w 2462609"/>
                  <a:gd name="connsiteY2" fmla="*/ 279004 h 925511"/>
                  <a:gd name="connsiteX3" fmla="*/ 314722 w 2462609"/>
                  <a:gd name="connsiteY3" fmla="*/ 462358 h 925511"/>
                  <a:gd name="connsiteX4" fmla="*/ 650478 w 2462609"/>
                  <a:gd name="connsiteY4" fmla="*/ 614758 h 925511"/>
                  <a:gd name="connsiteX5" fmla="*/ 910034 w 2462609"/>
                  <a:gd name="connsiteY5" fmla="*/ 731439 h 925511"/>
                  <a:gd name="connsiteX6" fmla="*/ 1167209 w 2462609"/>
                  <a:gd name="connsiteY6" fmla="*/ 852883 h 925511"/>
                  <a:gd name="connsiteX7" fmla="*/ 1538684 w 2462609"/>
                  <a:gd name="connsiteY7" fmla="*/ 893364 h 925511"/>
                  <a:gd name="connsiteX8" fmla="*/ 2048272 w 2462609"/>
                  <a:gd name="connsiteY8" fmla="*/ 660002 h 925511"/>
                  <a:gd name="connsiteX9" fmla="*/ 2462609 w 2462609"/>
                  <a:gd name="connsiteY9" fmla="*/ 393302 h 925511"/>
                  <a:gd name="connsiteX0" fmla="*/ 1324770 w 2460626"/>
                  <a:gd name="connsiteY0" fmla="*/ 5159 h 925511"/>
                  <a:gd name="connsiteX1" fmla="*/ 12700 w 2460626"/>
                  <a:gd name="connsiteY1" fmla="*/ 5160 h 925511"/>
                  <a:gd name="connsiteX2" fmla="*/ 5558 w 2460626"/>
                  <a:gd name="connsiteY2" fmla="*/ 279004 h 925511"/>
                  <a:gd name="connsiteX3" fmla="*/ 312739 w 2460626"/>
                  <a:gd name="connsiteY3" fmla="*/ 462358 h 925511"/>
                  <a:gd name="connsiteX4" fmla="*/ 648495 w 2460626"/>
                  <a:gd name="connsiteY4" fmla="*/ 614758 h 925511"/>
                  <a:gd name="connsiteX5" fmla="*/ 908051 w 2460626"/>
                  <a:gd name="connsiteY5" fmla="*/ 731439 h 925511"/>
                  <a:gd name="connsiteX6" fmla="*/ 1165226 w 2460626"/>
                  <a:gd name="connsiteY6" fmla="*/ 852883 h 925511"/>
                  <a:gd name="connsiteX7" fmla="*/ 1536701 w 2460626"/>
                  <a:gd name="connsiteY7" fmla="*/ 893364 h 925511"/>
                  <a:gd name="connsiteX8" fmla="*/ 2046289 w 2460626"/>
                  <a:gd name="connsiteY8" fmla="*/ 660002 h 925511"/>
                  <a:gd name="connsiteX9" fmla="*/ 2460626 w 2460626"/>
                  <a:gd name="connsiteY9" fmla="*/ 393302 h 925511"/>
                  <a:gd name="connsiteX0" fmla="*/ 1319212 w 2455068"/>
                  <a:gd name="connsiteY0" fmla="*/ 5159 h 925511"/>
                  <a:gd name="connsiteX1" fmla="*/ 7142 w 2455068"/>
                  <a:gd name="connsiteY1" fmla="*/ 5160 h 925511"/>
                  <a:gd name="connsiteX2" fmla="*/ 0 w 2455068"/>
                  <a:gd name="connsiteY2" fmla="*/ 279004 h 925511"/>
                  <a:gd name="connsiteX3" fmla="*/ 307181 w 2455068"/>
                  <a:gd name="connsiteY3" fmla="*/ 462358 h 925511"/>
                  <a:gd name="connsiteX4" fmla="*/ 642937 w 2455068"/>
                  <a:gd name="connsiteY4" fmla="*/ 614758 h 925511"/>
                  <a:gd name="connsiteX5" fmla="*/ 902493 w 2455068"/>
                  <a:gd name="connsiteY5" fmla="*/ 731439 h 925511"/>
                  <a:gd name="connsiteX6" fmla="*/ 1159668 w 2455068"/>
                  <a:gd name="connsiteY6" fmla="*/ 852883 h 925511"/>
                  <a:gd name="connsiteX7" fmla="*/ 1531143 w 2455068"/>
                  <a:gd name="connsiteY7" fmla="*/ 893364 h 925511"/>
                  <a:gd name="connsiteX8" fmla="*/ 2040731 w 2455068"/>
                  <a:gd name="connsiteY8" fmla="*/ 660002 h 925511"/>
                  <a:gd name="connsiteX9" fmla="*/ 2455068 w 2455068"/>
                  <a:gd name="connsiteY9" fmla="*/ 393302 h 925511"/>
                  <a:gd name="connsiteX0" fmla="*/ 1320008 w 2455864"/>
                  <a:gd name="connsiteY0" fmla="*/ 5159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903289 w 2455864"/>
                  <a:gd name="connsiteY5" fmla="*/ 731439 h 925511"/>
                  <a:gd name="connsiteX6" fmla="*/ 1160464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903289 w 2455864"/>
                  <a:gd name="connsiteY5" fmla="*/ 731439 h 925511"/>
                  <a:gd name="connsiteX6" fmla="*/ 1160464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903289 w 2455864"/>
                  <a:gd name="connsiteY5" fmla="*/ 731439 h 925511"/>
                  <a:gd name="connsiteX6" fmla="*/ 1160464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903289 w 2455864"/>
                  <a:gd name="connsiteY5" fmla="*/ 731439 h 925511"/>
                  <a:gd name="connsiteX6" fmla="*/ 1160464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800896 w 2455864"/>
                  <a:gd name="connsiteY5" fmla="*/ 693339 h 925511"/>
                  <a:gd name="connsiteX6" fmla="*/ 1160464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800896 w 2455864"/>
                  <a:gd name="connsiteY5" fmla="*/ 693339 h 925511"/>
                  <a:gd name="connsiteX6" fmla="*/ 1129508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25511"/>
                  <a:gd name="connsiteX1" fmla="*/ 794 w 2455864"/>
                  <a:gd name="connsiteY1" fmla="*/ 5160 h 925511"/>
                  <a:gd name="connsiteX2" fmla="*/ 796 w 2455864"/>
                  <a:gd name="connsiteY2" fmla="*/ 279004 h 925511"/>
                  <a:gd name="connsiteX3" fmla="*/ 307977 w 2455864"/>
                  <a:gd name="connsiteY3" fmla="*/ 462358 h 925511"/>
                  <a:gd name="connsiteX4" fmla="*/ 643733 w 2455864"/>
                  <a:gd name="connsiteY4" fmla="*/ 614758 h 925511"/>
                  <a:gd name="connsiteX5" fmla="*/ 800896 w 2455864"/>
                  <a:gd name="connsiteY5" fmla="*/ 693339 h 925511"/>
                  <a:gd name="connsiteX6" fmla="*/ 1129508 w 2455864"/>
                  <a:gd name="connsiteY6" fmla="*/ 852883 h 925511"/>
                  <a:gd name="connsiteX7" fmla="*/ 1531939 w 2455864"/>
                  <a:gd name="connsiteY7" fmla="*/ 893364 h 925511"/>
                  <a:gd name="connsiteX8" fmla="*/ 2041527 w 2455864"/>
                  <a:gd name="connsiteY8" fmla="*/ 660002 h 925511"/>
                  <a:gd name="connsiteX9" fmla="*/ 2455864 w 2455864"/>
                  <a:gd name="connsiteY9" fmla="*/ 393302 h 925511"/>
                  <a:gd name="connsiteX0" fmla="*/ 2448721 w 2455864"/>
                  <a:gd name="connsiteY0" fmla="*/ 397 h 939799"/>
                  <a:gd name="connsiteX1" fmla="*/ 794 w 2455864"/>
                  <a:gd name="connsiteY1" fmla="*/ 5160 h 939799"/>
                  <a:gd name="connsiteX2" fmla="*/ 796 w 2455864"/>
                  <a:gd name="connsiteY2" fmla="*/ 279004 h 939799"/>
                  <a:gd name="connsiteX3" fmla="*/ 307977 w 2455864"/>
                  <a:gd name="connsiteY3" fmla="*/ 462358 h 939799"/>
                  <a:gd name="connsiteX4" fmla="*/ 643733 w 2455864"/>
                  <a:gd name="connsiteY4" fmla="*/ 614758 h 939799"/>
                  <a:gd name="connsiteX5" fmla="*/ 800896 w 2455864"/>
                  <a:gd name="connsiteY5" fmla="*/ 693339 h 939799"/>
                  <a:gd name="connsiteX6" fmla="*/ 1129508 w 2455864"/>
                  <a:gd name="connsiteY6" fmla="*/ 852883 h 939799"/>
                  <a:gd name="connsiteX7" fmla="*/ 1531939 w 2455864"/>
                  <a:gd name="connsiteY7" fmla="*/ 893364 h 939799"/>
                  <a:gd name="connsiteX8" fmla="*/ 2041527 w 2455864"/>
                  <a:gd name="connsiteY8" fmla="*/ 660002 h 939799"/>
                  <a:gd name="connsiteX9" fmla="*/ 2455864 w 2455864"/>
                  <a:gd name="connsiteY9" fmla="*/ 393302 h 939799"/>
                  <a:gd name="connsiteX0" fmla="*/ 2448721 w 2455864"/>
                  <a:gd name="connsiteY0" fmla="*/ 397 h 939799"/>
                  <a:gd name="connsiteX1" fmla="*/ 794 w 2455864"/>
                  <a:gd name="connsiteY1" fmla="*/ 5160 h 939799"/>
                  <a:gd name="connsiteX2" fmla="*/ 796 w 2455864"/>
                  <a:gd name="connsiteY2" fmla="*/ 279004 h 939799"/>
                  <a:gd name="connsiteX3" fmla="*/ 307977 w 2455864"/>
                  <a:gd name="connsiteY3" fmla="*/ 462358 h 939799"/>
                  <a:gd name="connsiteX4" fmla="*/ 634208 w 2455864"/>
                  <a:gd name="connsiteY4" fmla="*/ 609996 h 939799"/>
                  <a:gd name="connsiteX5" fmla="*/ 800896 w 2455864"/>
                  <a:gd name="connsiteY5" fmla="*/ 693339 h 939799"/>
                  <a:gd name="connsiteX6" fmla="*/ 1129508 w 2455864"/>
                  <a:gd name="connsiteY6" fmla="*/ 852883 h 939799"/>
                  <a:gd name="connsiteX7" fmla="*/ 1531939 w 2455864"/>
                  <a:gd name="connsiteY7" fmla="*/ 893364 h 939799"/>
                  <a:gd name="connsiteX8" fmla="*/ 2041527 w 2455864"/>
                  <a:gd name="connsiteY8" fmla="*/ 660002 h 939799"/>
                  <a:gd name="connsiteX9" fmla="*/ 2455864 w 2455864"/>
                  <a:gd name="connsiteY9" fmla="*/ 393302 h 939799"/>
                  <a:gd name="connsiteX0" fmla="*/ 2448721 w 2455864"/>
                  <a:gd name="connsiteY0" fmla="*/ 397 h 939799"/>
                  <a:gd name="connsiteX1" fmla="*/ 794 w 2455864"/>
                  <a:gd name="connsiteY1" fmla="*/ 5160 h 939799"/>
                  <a:gd name="connsiteX2" fmla="*/ 796 w 2455864"/>
                  <a:gd name="connsiteY2" fmla="*/ 279004 h 939799"/>
                  <a:gd name="connsiteX3" fmla="*/ 307977 w 2455864"/>
                  <a:gd name="connsiteY3" fmla="*/ 462358 h 939799"/>
                  <a:gd name="connsiteX4" fmla="*/ 634208 w 2455864"/>
                  <a:gd name="connsiteY4" fmla="*/ 609996 h 939799"/>
                  <a:gd name="connsiteX5" fmla="*/ 800896 w 2455864"/>
                  <a:gd name="connsiteY5" fmla="*/ 693339 h 939799"/>
                  <a:gd name="connsiteX6" fmla="*/ 1129508 w 2455864"/>
                  <a:gd name="connsiteY6" fmla="*/ 852883 h 939799"/>
                  <a:gd name="connsiteX7" fmla="*/ 1531939 w 2455864"/>
                  <a:gd name="connsiteY7" fmla="*/ 893364 h 939799"/>
                  <a:gd name="connsiteX8" fmla="*/ 2041527 w 2455864"/>
                  <a:gd name="connsiteY8" fmla="*/ 660002 h 939799"/>
                  <a:gd name="connsiteX9" fmla="*/ 2455864 w 2455864"/>
                  <a:gd name="connsiteY9" fmla="*/ 393302 h 939799"/>
                  <a:gd name="connsiteX0" fmla="*/ 2448074 w 2455217"/>
                  <a:gd name="connsiteY0" fmla="*/ 1 h 909246"/>
                  <a:gd name="connsiteX1" fmla="*/ 147 w 2455217"/>
                  <a:gd name="connsiteY1" fmla="*/ 4764 h 909246"/>
                  <a:gd name="connsiteX2" fmla="*/ 149 w 2455217"/>
                  <a:gd name="connsiteY2" fmla="*/ 278608 h 909246"/>
                  <a:gd name="connsiteX3" fmla="*/ 307330 w 2455217"/>
                  <a:gd name="connsiteY3" fmla="*/ 461962 h 909246"/>
                  <a:gd name="connsiteX4" fmla="*/ 621690 w 2455217"/>
                  <a:gd name="connsiteY4" fmla="*/ 674171 h 909246"/>
                  <a:gd name="connsiteX5" fmla="*/ 800249 w 2455217"/>
                  <a:gd name="connsiteY5" fmla="*/ 692943 h 909246"/>
                  <a:gd name="connsiteX6" fmla="*/ 1128861 w 2455217"/>
                  <a:gd name="connsiteY6" fmla="*/ 852487 h 909246"/>
                  <a:gd name="connsiteX7" fmla="*/ 1531292 w 2455217"/>
                  <a:gd name="connsiteY7" fmla="*/ 892968 h 909246"/>
                  <a:gd name="connsiteX8" fmla="*/ 2040880 w 2455217"/>
                  <a:gd name="connsiteY8" fmla="*/ 659606 h 909246"/>
                  <a:gd name="connsiteX9" fmla="*/ 2455217 w 2455217"/>
                  <a:gd name="connsiteY9" fmla="*/ 392906 h 909246"/>
                  <a:gd name="connsiteX0" fmla="*/ 2448074 w 2455217"/>
                  <a:gd name="connsiteY0" fmla="*/ 0 h 911627"/>
                  <a:gd name="connsiteX1" fmla="*/ 147 w 2455217"/>
                  <a:gd name="connsiteY1" fmla="*/ 4763 h 911627"/>
                  <a:gd name="connsiteX2" fmla="*/ 149 w 2455217"/>
                  <a:gd name="connsiteY2" fmla="*/ 278607 h 911627"/>
                  <a:gd name="connsiteX3" fmla="*/ 307330 w 2455217"/>
                  <a:gd name="connsiteY3" fmla="*/ 461961 h 911627"/>
                  <a:gd name="connsiteX4" fmla="*/ 621690 w 2455217"/>
                  <a:gd name="connsiteY4" fmla="*/ 674170 h 911627"/>
                  <a:gd name="connsiteX5" fmla="*/ 1128861 w 2455217"/>
                  <a:gd name="connsiteY5" fmla="*/ 852486 h 911627"/>
                  <a:gd name="connsiteX6" fmla="*/ 1531292 w 2455217"/>
                  <a:gd name="connsiteY6" fmla="*/ 892967 h 911627"/>
                  <a:gd name="connsiteX7" fmla="*/ 2040880 w 2455217"/>
                  <a:gd name="connsiteY7" fmla="*/ 659605 h 911627"/>
                  <a:gd name="connsiteX8" fmla="*/ 2455217 w 2455217"/>
                  <a:gd name="connsiteY8" fmla="*/ 392905 h 911627"/>
                  <a:gd name="connsiteX0" fmla="*/ 2448074 w 2455217"/>
                  <a:gd name="connsiteY0" fmla="*/ 0 h 911627"/>
                  <a:gd name="connsiteX1" fmla="*/ 147 w 2455217"/>
                  <a:gd name="connsiteY1" fmla="*/ 4763 h 911627"/>
                  <a:gd name="connsiteX2" fmla="*/ 149 w 2455217"/>
                  <a:gd name="connsiteY2" fmla="*/ 278607 h 911627"/>
                  <a:gd name="connsiteX3" fmla="*/ 307330 w 2455217"/>
                  <a:gd name="connsiteY3" fmla="*/ 461961 h 911627"/>
                  <a:gd name="connsiteX4" fmla="*/ 621690 w 2455217"/>
                  <a:gd name="connsiteY4" fmla="*/ 674170 h 911627"/>
                  <a:gd name="connsiteX5" fmla="*/ 1128861 w 2455217"/>
                  <a:gd name="connsiteY5" fmla="*/ 852486 h 911627"/>
                  <a:gd name="connsiteX6" fmla="*/ 1531292 w 2455217"/>
                  <a:gd name="connsiteY6" fmla="*/ 892967 h 911627"/>
                  <a:gd name="connsiteX7" fmla="*/ 2040880 w 2455217"/>
                  <a:gd name="connsiteY7" fmla="*/ 659605 h 911627"/>
                  <a:gd name="connsiteX8" fmla="*/ 2455217 w 2455217"/>
                  <a:gd name="connsiteY8" fmla="*/ 392905 h 911627"/>
                  <a:gd name="connsiteX0" fmla="*/ 2448074 w 2455217"/>
                  <a:gd name="connsiteY0" fmla="*/ 0 h 892996"/>
                  <a:gd name="connsiteX1" fmla="*/ 147 w 2455217"/>
                  <a:gd name="connsiteY1" fmla="*/ 4763 h 892996"/>
                  <a:gd name="connsiteX2" fmla="*/ 149 w 2455217"/>
                  <a:gd name="connsiteY2" fmla="*/ 278607 h 892996"/>
                  <a:gd name="connsiteX3" fmla="*/ 307330 w 2455217"/>
                  <a:gd name="connsiteY3" fmla="*/ 461961 h 892996"/>
                  <a:gd name="connsiteX4" fmla="*/ 621690 w 2455217"/>
                  <a:gd name="connsiteY4" fmla="*/ 674170 h 892996"/>
                  <a:gd name="connsiteX5" fmla="*/ 1531292 w 2455217"/>
                  <a:gd name="connsiteY5" fmla="*/ 892967 h 892996"/>
                  <a:gd name="connsiteX6" fmla="*/ 2040880 w 2455217"/>
                  <a:gd name="connsiteY6" fmla="*/ 659605 h 892996"/>
                  <a:gd name="connsiteX7" fmla="*/ 2455217 w 2455217"/>
                  <a:gd name="connsiteY7" fmla="*/ 392905 h 892996"/>
                  <a:gd name="connsiteX0" fmla="*/ 2448074 w 2455217"/>
                  <a:gd name="connsiteY0" fmla="*/ 0 h 895413"/>
                  <a:gd name="connsiteX1" fmla="*/ 147 w 2455217"/>
                  <a:gd name="connsiteY1" fmla="*/ 4763 h 895413"/>
                  <a:gd name="connsiteX2" fmla="*/ 149 w 2455217"/>
                  <a:gd name="connsiteY2" fmla="*/ 278607 h 895413"/>
                  <a:gd name="connsiteX3" fmla="*/ 307330 w 2455217"/>
                  <a:gd name="connsiteY3" fmla="*/ 461961 h 895413"/>
                  <a:gd name="connsiteX4" fmla="*/ 621690 w 2455217"/>
                  <a:gd name="connsiteY4" fmla="*/ 674170 h 895413"/>
                  <a:gd name="connsiteX5" fmla="*/ 1531292 w 2455217"/>
                  <a:gd name="connsiteY5" fmla="*/ 892967 h 895413"/>
                  <a:gd name="connsiteX6" fmla="*/ 2040880 w 2455217"/>
                  <a:gd name="connsiteY6" fmla="*/ 659605 h 895413"/>
                  <a:gd name="connsiteX7" fmla="*/ 2455217 w 2455217"/>
                  <a:gd name="connsiteY7" fmla="*/ 392905 h 895413"/>
                  <a:gd name="connsiteX0" fmla="*/ 2448074 w 2455217"/>
                  <a:gd name="connsiteY0" fmla="*/ 0 h 904260"/>
                  <a:gd name="connsiteX1" fmla="*/ 147 w 2455217"/>
                  <a:gd name="connsiteY1" fmla="*/ 4763 h 904260"/>
                  <a:gd name="connsiteX2" fmla="*/ 149 w 2455217"/>
                  <a:gd name="connsiteY2" fmla="*/ 278607 h 904260"/>
                  <a:gd name="connsiteX3" fmla="*/ 307330 w 2455217"/>
                  <a:gd name="connsiteY3" fmla="*/ 461961 h 904260"/>
                  <a:gd name="connsiteX4" fmla="*/ 621690 w 2455217"/>
                  <a:gd name="connsiteY4" fmla="*/ 674170 h 904260"/>
                  <a:gd name="connsiteX5" fmla="*/ 1531292 w 2455217"/>
                  <a:gd name="connsiteY5" fmla="*/ 892967 h 904260"/>
                  <a:gd name="connsiteX6" fmla="*/ 2040880 w 2455217"/>
                  <a:gd name="connsiteY6" fmla="*/ 659605 h 904260"/>
                  <a:gd name="connsiteX7" fmla="*/ 2455217 w 2455217"/>
                  <a:gd name="connsiteY7" fmla="*/ 392905 h 904260"/>
                  <a:gd name="connsiteX0" fmla="*/ 2448074 w 2455217"/>
                  <a:gd name="connsiteY0" fmla="*/ 0 h 905081"/>
                  <a:gd name="connsiteX1" fmla="*/ 147 w 2455217"/>
                  <a:gd name="connsiteY1" fmla="*/ 4763 h 905081"/>
                  <a:gd name="connsiteX2" fmla="*/ 149 w 2455217"/>
                  <a:gd name="connsiteY2" fmla="*/ 278607 h 905081"/>
                  <a:gd name="connsiteX3" fmla="*/ 307330 w 2455217"/>
                  <a:gd name="connsiteY3" fmla="*/ 461961 h 905081"/>
                  <a:gd name="connsiteX4" fmla="*/ 621690 w 2455217"/>
                  <a:gd name="connsiteY4" fmla="*/ 674170 h 905081"/>
                  <a:gd name="connsiteX5" fmla="*/ 1531292 w 2455217"/>
                  <a:gd name="connsiteY5" fmla="*/ 892967 h 905081"/>
                  <a:gd name="connsiteX6" fmla="*/ 2040880 w 2455217"/>
                  <a:gd name="connsiteY6" fmla="*/ 659605 h 905081"/>
                  <a:gd name="connsiteX7" fmla="*/ 2455217 w 2455217"/>
                  <a:gd name="connsiteY7" fmla="*/ 392905 h 905081"/>
                  <a:gd name="connsiteX0" fmla="*/ 2448074 w 2455217"/>
                  <a:gd name="connsiteY0" fmla="*/ 0 h 905683"/>
                  <a:gd name="connsiteX1" fmla="*/ 147 w 2455217"/>
                  <a:gd name="connsiteY1" fmla="*/ 4763 h 905683"/>
                  <a:gd name="connsiteX2" fmla="*/ 149 w 2455217"/>
                  <a:gd name="connsiteY2" fmla="*/ 278607 h 905683"/>
                  <a:gd name="connsiteX3" fmla="*/ 621690 w 2455217"/>
                  <a:gd name="connsiteY3" fmla="*/ 674170 h 905683"/>
                  <a:gd name="connsiteX4" fmla="*/ 1531292 w 2455217"/>
                  <a:gd name="connsiteY4" fmla="*/ 892967 h 905683"/>
                  <a:gd name="connsiteX5" fmla="*/ 2040880 w 2455217"/>
                  <a:gd name="connsiteY5" fmla="*/ 659605 h 905683"/>
                  <a:gd name="connsiteX6" fmla="*/ 2455217 w 2455217"/>
                  <a:gd name="connsiteY6" fmla="*/ 392905 h 90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5217" h="905683">
                    <a:moveTo>
                      <a:pt x="2448074" y="0"/>
                    </a:moveTo>
                    <a:cubicBezTo>
                      <a:pt x="2074218" y="6747"/>
                      <a:pt x="227160" y="-397"/>
                      <a:pt x="147" y="4763"/>
                    </a:cubicBezTo>
                    <a:cubicBezTo>
                      <a:pt x="-647" y="67073"/>
                      <a:pt x="2133" y="197248"/>
                      <a:pt x="149" y="278607"/>
                    </a:cubicBezTo>
                    <a:cubicBezTo>
                      <a:pt x="103739" y="390175"/>
                      <a:pt x="366500" y="571777"/>
                      <a:pt x="621690" y="674170"/>
                    </a:cubicBezTo>
                    <a:cubicBezTo>
                      <a:pt x="876880" y="776563"/>
                      <a:pt x="1319942" y="954778"/>
                      <a:pt x="1531292" y="892967"/>
                    </a:cubicBezTo>
                    <a:cubicBezTo>
                      <a:pt x="1742642" y="831156"/>
                      <a:pt x="1886893" y="742949"/>
                      <a:pt x="2040880" y="659605"/>
                    </a:cubicBezTo>
                    <a:cubicBezTo>
                      <a:pt x="2194867" y="576261"/>
                      <a:pt x="2325042" y="484583"/>
                      <a:pt x="2455217" y="392905"/>
                    </a:cubicBezTo>
                  </a:path>
                </a:pathLst>
              </a:custGeom>
              <a:solidFill>
                <a:srgbClr val="31FF21">
                  <a:alpha val="19000"/>
                </a:srgb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8" name="フリーフォーム 57"/>
              <p:cNvSpPr/>
              <p:nvPr/>
            </p:nvSpPr>
            <p:spPr>
              <a:xfrm>
                <a:off x="407194" y="1216819"/>
                <a:ext cx="2459831" cy="478978"/>
              </a:xfrm>
              <a:custGeom>
                <a:avLst/>
                <a:gdLst>
                  <a:gd name="connsiteX0" fmla="*/ 0 w 2459831"/>
                  <a:gd name="connsiteY0" fmla="*/ 0 h 489439"/>
                  <a:gd name="connsiteX1" fmla="*/ 616744 w 2459831"/>
                  <a:gd name="connsiteY1" fmla="*/ 304800 h 489439"/>
                  <a:gd name="connsiteX2" fmla="*/ 1543050 w 2459831"/>
                  <a:gd name="connsiteY2" fmla="*/ 483394 h 489439"/>
                  <a:gd name="connsiteX3" fmla="*/ 2459831 w 2459831"/>
                  <a:gd name="connsiteY3" fmla="*/ 88106 h 489439"/>
                  <a:gd name="connsiteX0" fmla="*/ 0 w 2459831"/>
                  <a:gd name="connsiteY0" fmla="*/ 0 h 475622"/>
                  <a:gd name="connsiteX1" fmla="*/ 616744 w 2459831"/>
                  <a:gd name="connsiteY1" fmla="*/ 304800 h 475622"/>
                  <a:gd name="connsiteX2" fmla="*/ 1552575 w 2459831"/>
                  <a:gd name="connsiteY2" fmla="*/ 469106 h 475622"/>
                  <a:gd name="connsiteX3" fmla="*/ 2459831 w 2459831"/>
                  <a:gd name="connsiteY3" fmla="*/ 88106 h 475622"/>
                  <a:gd name="connsiteX0" fmla="*/ 0 w 2459831"/>
                  <a:gd name="connsiteY0" fmla="*/ 0 h 475622"/>
                  <a:gd name="connsiteX1" fmla="*/ 616744 w 2459831"/>
                  <a:gd name="connsiteY1" fmla="*/ 304800 h 475622"/>
                  <a:gd name="connsiteX2" fmla="*/ 1552575 w 2459831"/>
                  <a:gd name="connsiteY2" fmla="*/ 469106 h 475622"/>
                  <a:gd name="connsiteX3" fmla="*/ 2459831 w 2459831"/>
                  <a:gd name="connsiteY3" fmla="*/ 88106 h 475622"/>
                  <a:gd name="connsiteX0" fmla="*/ 0 w 2459831"/>
                  <a:gd name="connsiteY0" fmla="*/ 0 h 489974"/>
                  <a:gd name="connsiteX1" fmla="*/ 616744 w 2459831"/>
                  <a:gd name="connsiteY1" fmla="*/ 304800 h 489974"/>
                  <a:gd name="connsiteX2" fmla="*/ 1552575 w 2459831"/>
                  <a:gd name="connsiteY2" fmla="*/ 469106 h 489974"/>
                  <a:gd name="connsiteX3" fmla="*/ 2459831 w 2459831"/>
                  <a:gd name="connsiteY3" fmla="*/ 88106 h 489974"/>
                  <a:gd name="connsiteX0" fmla="*/ 0 w 2459831"/>
                  <a:gd name="connsiteY0" fmla="*/ 0 h 482367"/>
                  <a:gd name="connsiteX1" fmla="*/ 616744 w 2459831"/>
                  <a:gd name="connsiteY1" fmla="*/ 304800 h 482367"/>
                  <a:gd name="connsiteX2" fmla="*/ 1552575 w 2459831"/>
                  <a:gd name="connsiteY2" fmla="*/ 469106 h 482367"/>
                  <a:gd name="connsiteX3" fmla="*/ 2459831 w 2459831"/>
                  <a:gd name="connsiteY3" fmla="*/ 88106 h 482367"/>
                  <a:gd name="connsiteX0" fmla="*/ 0 w 2459831"/>
                  <a:gd name="connsiteY0" fmla="*/ 0 h 487369"/>
                  <a:gd name="connsiteX1" fmla="*/ 616744 w 2459831"/>
                  <a:gd name="connsiteY1" fmla="*/ 304800 h 487369"/>
                  <a:gd name="connsiteX2" fmla="*/ 1552575 w 2459831"/>
                  <a:gd name="connsiteY2" fmla="*/ 469106 h 487369"/>
                  <a:gd name="connsiteX3" fmla="*/ 2459831 w 2459831"/>
                  <a:gd name="connsiteY3" fmla="*/ 88106 h 487369"/>
                  <a:gd name="connsiteX0" fmla="*/ 0 w 2459831"/>
                  <a:gd name="connsiteY0" fmla="*/ 0 h 487005"/>
                  <a:gd name="connsiteX1" fmla="*/ 616744 w 2459831"/>
                  <a:gd name="connsiteY1" fmla="*/ 304800 h 487005"/>
                  <a:gd name="connsiteX2" fmla="*/ 1552575 w 2459831"/>
                  <a:gd name="connsiteY2" fmla="*/ 469106 h 487005"/>
                  <a:gd name="connsiteX3" fmla="*/ 2459831 w 2459831"/>
                  <a:gd name="connsiteY3" fmla="*/ 88106 h 487005"/>
                  <a:gd name="connsiteX0" fmla="*/ 0 w 2459831"/>
                  <a:gd name="connsiteY0" fmla="*/ 0 h 487005"/>
                  <a:gd name="connsiteX1" fmla="*/ 616744 w 2459831"/>
                  <a:gd name="connsiteY1" fmla="*/ 304800 h 487005"/>
                  <a:gd name="connsiteX2" fmla="*/ 1552575 w 2459831"/>
                  <a:gd name="connsiteY2" fmla="*/ 469106 h 487005"/>
                  <a:gd name="connsiteX3" fmla="*/ 2459831 w 2459831"/>
                  <a:gd name="connsiteY3" fmla="*/ 88106 h 487005"/>
                  <a:gd name="connsiteX0" fmla="*/ 0 w 2459831"/>
                  <a:gd name="connsiteY0" fmla="*/ 0 h 492112"/>
                  <a:gd name="connsiteX1" fmla="*/ 616744 w 2459831"/>
                  <a:gd name="connsiteY1" fmla="*/ 304800 h 492112"/>
                  <a:gd name="connsiteX2" fmla="*/ 1552575 w 2459831"/>
                  <a:gd name="connsiteY2" fmla="*/ 469106 h 492112"/>
                  <a:gd name="connsiteX3" fmla="*/ 2459831 w 2459831"/>
                  <a:gd name="connsiteY3" fmla="*/ 88106 h 492112"/>
                  <a:gd name="connsiteX0" fmla="*/ 0 w 2459831"/>
                  <a:gd name="connsiteY0" fmla="*/ 0 h 487005"/>
                  <a:gd name="connsiteX1" fmla="*/ 616744 w 2459831"/>
                  <a:gd name="connsiteY1" fmla="*/ 304800 h 487005"/>
                  <a:gd name="connsiteX2" fmla="*/ 1552575 w 2459831"/>
                  <a:gd name="connsiteY2" fmla="*/ 469106 h 487005"/>
                  <a:gd name="connsiteX3" fmla="*/ 2459831 w 2459831"/>
                  <a:gd name="connsiteY3" fmla="*/ 88106 h 487005"/>
                  <a:gd name="connsiteX0" fmla="*/ 0 w 2459831"/>
                  <a:gd name="connsiteY0" fmla="*/ 0 h 476803"/>
                  <a:gd name="connsiteX1" fmla="*/ 616744 w 2459831"/>
                  <a:gd name="connsiteY1" fmla="*/ 304800 h 476803"/>
                  <a:gd name="connsiteX2" fmla="*/ 1552575 w 2459831"/>
                  <a:gd name="connsiteY2" fmla="*/ 469106 h 476803"/>
                  <a:gd name="connsiteX3" fmla="*/ 2459831 w 2459831"/>
                  <a:gd name="connsiteY3" fmla="*/ 88106 h 476803"/>
                  <a:gd name="connsiteX0" fmla="*/ 0 w 2459831"/>
                  <a:gd name="connsiteY0" fmla="*/ 0 h 478978"/>
                  <a:gd name="connsiteX1" fmla="*/ 616744 w 2459831"/>
                  <a:gd name="connsiteY1" fmla="*/ 304800 h 478978"/>
                  <a:gd name="connsiteX2" fmla="*/ 1552575 w 2459831"/>
                  <a:gd name="connsiteY2" fmla="*/ 469106 h 478978"/>
                  <a:gd name="connsiteX3" fmla="*/ 2459831 w 2459831"/>
                  <a:gd name="connsiteY3" fmla="*/ 88106 h 478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9831" h="478978">
                    <a:moveTo>
                      <a:pt x="0" y="0"/>
                    </a:moveTo>
                    <a:cubicBezTo>
                      <a:pt x="170259" y="126405"/>
                      <a:pt x="353218" y="231378"/>
                      <a:pt x="616744" y="304800"/>
                    </a:cubicBezTo>
                    <a:cubicBezTo>
                      <a:pt x="880270" y="378222"/>
                      <a:pt x="1278732" y="517128"/>
                      <a:pt x="1552575" y="469106"/>
                    </a:cubicBezTo>
                    <a:cubicBezTo>
                      <a:pt x="1826418" y="421084"/>
                      <a:pt x="2135981" y="246261"/>
                      <a:pt x="2459831" y="88106"/>
                    </a:cubicBezTo>
                  </a:path>
                </a:pathLst>
              </a:custGeom>
              <a:noFill/>
              <a:ln>
                <a:solidFill>
                  <a:srgbClr val="31FF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8" name="正方形/長方形 37"/>
            <p:cNvSpPr/>
            <p:nvPr/>
          </p:nvSpPr>
          <p:spPr>
            <a:xfrm>
              <a:off x="2493264" y="1273473"/>
              <a:ext cx="12121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aseline="-25000" dirty="0" smtClean="0">
                  <a:solidFill>
                    <a:srgbClr val="31FF21"/>
                  </a:solidFill>
                  <a:latin typeface="+mj-lt"/>
                  <a:cs typeface="Times New Roman" pitchFamily="18" charset="0"/>
                </a:rPr>
                <a:t>Zero-set</a:t>
              </a:r>
              <a:endParaRPr lang="ja-JP" altLang="en-US" sz="3600" baseline="-25000" dirty="0">
                <a:solidFill>
                  <a:srgbClr val="31FF21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39" name="直線コネクタ 38"/>
            <p:cNvCxnSpPr>
              <a:stCxn id="38" idx="2"/>
            </p:cNvCxnSpPr>
            <p:nvPr/>
          </p:nvCxnSpPr>
          <p:spPr>
            <a:xfrm>
              <a:off x="3099328" y="1735138"/>
              <a:ext cx="210800" cy="544766"/>
            </a:xfrm>
            <a:prstGeom prst="line">
              <a:avLst/>
            </a:prstGeom>
            <a:ln w="19050">
              <a:solidFill>
                <a:srgbClr val="31FF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650625" y="427861"/>
                <a:ext cx="2572674" cy="7825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8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ja-JP" sz="28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2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en-US" altLang="ja-JP" sz="32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800" b="1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6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25" y="427861"/>
                <a:ext cx="2572674" cy="78252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7" name="直線コネクタ 426"/>
          <p:cNvCxnSpPr/>
          <p:nvPr/>
        </p:nvCxnSpPr>
        <p:spPr>
          <a:xfrm>
            <a:off x="567593" y="1847551"/>
            <a:ext cx="289150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矢印コネクタ 427"/>
          <p:cNvCxnSpPr/>
          <p:nvPr/>
        </p:nvCxnSpPr>
        <p:spPr>
          <a:xfrm>
            <a:off x="551047" y="3106169"/>
            <a:ext cx="2916321" cy="0"/>
          </a:xfrm>
          <a:prstGeom prst="straightConnector1">
            <a:avLst/>
          </a:prstGeom>
          <a:ln w="38100">
            <a:solidFill>
              <a:srgbClr val="00F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コネクタ 429"/>
          <p:cNvCxnSpPr/>
          <p:nvPr/>
        </p:nvCxnSpPr>
        <p:spPr>
          <a:xfrm flipV="1">
            <a:off x="3457326" y="1817598"/>
            <a:ext cx="0" cy="12889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テキスト ボックス 431"/>
          <p:cNvSpPr txBox="1"/>
          <p:nvPr/>
        </p:nvSpPr>
        <p:spPr>
          <a:xfrm>
            <a:off x="315594" y="1722219"/>
            <a:ext cx="226180" cy="43298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ja-JP" sz="2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kumimoji="1" lang="ja-JP" altLang="en-US" sz="2400" b="1" i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3" name="フリーフォーム 432"/>
          <p:cNvSpPr/>
          <p:nvPr/>
        </p:nvSpPr>
        <p:spPr>
          <a:xfrm>
            <a:off x="598556" y="1967874"/>
            <a:ext cx="2870819" cy="966194"/>
          </a:xfrm>
          <a:custGeom>
            <a:avLst/>
            <a:gdLst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57350 w 2260600"/>
              <a:gd name="connsiteY14" fmla="*/ 66145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0038 w 2260600"/>
              <a:gd name="connsiteY16" fmla="*/ 343299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43160 w 2260600"/>
              <a:gd name="connsiteY16" fmla="*/ 397125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6662 w 2260600"/>
              <a:gd name="connsiteY16" fmla="*/ 395054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0600" h="922866">
                <a:moveTo>
                  <a:pt x="0" y="636058"/>
                </a:moveTo>
                <a:cubicBezTo>
                  <a:pt x="34396" y="555095"/>
                  <a:pt x="68792" y="474133"/>
                  <a:pt x="101600" y="458258"/>
                </a:cubicBezTo>
                <a:cubicBezTo>
                  <a:pt x="134408" y="442383"/>
                  <a:pt x="167217" y="477308"/>
                  <a:pt x="196850" y="540808"/>
                </a:cubicBezTo>
                <a:cubicBezTo>
                  <a:pt x="226483" y="604308"/>
                  <a:pt x="250825" y="781050"/>
                  <a:pt x="279400" y="839258"/>
                </a:cubicBezTo>
                <a:cubicBezTo>
                  <a:pt x="307975" y="897466"/>
                  <a:pt x="331258" y="922866"/>
                  <a:pt x="368300" y="890058"/>
                </a:cubicBezTo>
                <a:cubicBezTo>
                  <a:pt x="405342" y="857250"/>
                  <a:pt x="460375" y="756708"/>
                  <a:pt x="501650" y="642408"/>
                </a:cubicBezTo>
                <a:cubicBezTo>
                  <a:pt x="542925" y="528108"/>
                  <a:pt x="578908" y="295275"/>
                  <a:pt x="615950" y="204258"/>
                </a:cubicBezTo>
                <a:cubicBezTo>
                  <a:pt x="652992" y="113241"/>
                  <a:pt x="687917" y="104775"/>
                  <a:pt x="723900" y="96308"/>
                </a:cubicBezTo>
                <a:cubicBezTo>
                  <a:pt x="759883" y="87841"/>
                  <a:pt x="785283" y="168275"/>
                  <a:pt x="831850" y="153458"/>
                </a:cubicBezTo>
                <a:cubicBezTo>
                  <a:pt x="878417" y="138641"/>
                  <a:pt x="951442" y="14816"/>
                  <a:pt x="1003300" y="7408"/>
                </a:cubicBezTo>
                <a:cubicBezTo>
                  <a:pt x="1055158" y="0"/>
                  <a:pt x="1096433" y="81491"/>
                  <a:pt x="1143000" y="109008"/>
                </a:cubicBezTo>
                <a:cubicBezTo>
                  <a:pt x="1189567" y="136525"/>
                  <a:pt x="1232958" y="62441"/>
                  <a:pt x="1282700" y="172508"/>
                </a:cubicBezTo>
                <a:cubicBezTo>
                  <a:pt x="1332442" y="282575"/>
                  <a:pt x="1397000" y="658283"/>
                  <a:pt x="1441450" y="769408"/>
                </a:cubicBezTo>
                <a:cubicBezTo>
                  <a:pt x="1485900" y="880533"/>
                  <a:pt x="1519673" y="895894"/>
                  <a:pt x="1549400" y="839258"/>
                </a:cubicBezTo>
                <a:cubicBezTo>
                  <a:pt x="1579127" y="782622"/>
                  <a:pt x="1576700" y="470495"/>
                  <a:pt x="1619813" y="429592"/>
                </a:cubicBezTo>
                <a:cubicBezTo>
                  <a:pt x="1662926" y="388689"/>
                  <a:pt x="1709026" y="636857"/>
                  <a:pt x="1741834" y="631101"/>
                </a:cubicBezTo>
                <a:cubicBezTo>
                  <a:pt x="1774642" y="625345"/>
                  <a:pt x="1770692" y="439570"/>
                  <a:pt x="1816662" y="395054"/>
                </a:cubicBezTo>
                <a:cubicBezTo>
                  <a:pt x="1862632" y="350538"/>
                  <a:pt x="1943665" y="305843"/>
                  <a:pt x="2017655" y="364002"/>
                </a:cubicBezTo>
                <a:cubicBezTo>
                  <a:pt x="2091645" y="422161"/>
                  <a:pt x="2192866" y="643466"/>
                  <a:pt x="2260600" y="74400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9" name="直線矢印コネクタ 428"/>
          <p:cNvCxnSpPr/>
          <p:nvPr/>
        </p:nvCxnSpPr>
        <p:spPr>
          <a:xfrm flipV="1">
            <a:off x="569663" y="1803147"/>
            <a:ext cx="0" cy="1305623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/>
          <p:cNvGrpSpPr/>
          <p:nvPr/>
        </p:nvGrpSpPr>
        <p:grpSpPr>
          <a:xfrm>
            <a:off x="1224778" y="2380519"/>
            <a:ext cx="1225156" cy="307410"/>
            <a:chOff x="966409" y="1463971"/>
            <a:chExt cx="1045046" cy="262218"/>
          </a:xfrm>
        </p:grpSpPr>
        <p:cxnSp>
          <p:nvCxnSpPr>
            <p:cNvPr id="297" name="直線矢印コネクタ 296"/>
            <p:cNvCxnSpPr/>
            <p:nvPr/>
          </p:nvCxnSpPr>
          <p:spPr>
            <a:xfrm flipV="1">
              <a:off x="1026568" y="1507904"/>
              <a:ext cx="333169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線矢印コネクタ 297"/>
            <p:cNvCxnSpPr/>
            <p:nvPr/>
          </p:nvCxnSpPr>
          <p:spPr>
            <a:xfrm flipH="1" flipV="1">
              <a:off x="1573895" y="1668996"/>
              <a:ext cx="369311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円/楕円 298"/>
            <p:cNvSpPr/>
            <p:nvPr/>
          </p:nvSpPr>
          <p:spPr>
            <a:xfrm>
              <a:off x="966409" y="1463971"/>
              <a:ext cx="113981" cy="10284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0" name="円/楕円 299"/>
            <p:cNvSpPr/>
            <p:nvPr/>
          </p:nvSpPr>
          <p:spPr>
            <a:xfrm>
              <a:off x="1895894" y="1621922"/>
              <a:ext cx="115561" cy="104267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1209651" y="2986533"/>
            <a:ext cx="1227947" cy="125058"/>
            <a:chOff x="931990" y="1178057"/>
            <a:chExt cx="1047427" cy="106673"/>
          </a:xfrm>
        </p:grpSpPr>
        <p:cxnSp>
          <p:nvCxnSpPr>
            <p:cNvPr id="117" name="直線矢印コネクタ 116"/>
            <p:cNvCxnSpPr/>
            <p:nvPr/>
          </p:nvCxnSpPr>
          <p:spPr>
            <a:xfrm flipV="1">
              <a:off x="976126" y="1228198"/>
              <a:ext cx="355596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/>
            <p:cNvCxnSpPr/>
            <p:nvPr/>
          </p:nvCxnSpPr>
          <p:spPr>
            <a:xfrm flipH="1" flipV="1">
              <a:off x="1552379" y="1232910"/>
              <a:ext cx="355570" cy="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円/楕円 118"/>
            <p:cNvSpPr/>
            <p:nvPr/>
          </p:nvSpPr>
          <p:spPr>
            <a:xfrm>
              <a:off x="931990" y="1181888"/>
              <a:ext cx="113981" cy="10284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0" name="円/楕円 119"/>
            <p:cNvSpPr/>
            <p:nvPr/>
          </p:nvSpPr>
          <p:spPr>
            <a:xfrm>
              <a:off x="1863856" y="1178057"/>
              <a:ext cx="115561" cy="104267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3420606" y="2852561"/>
            <a:ext cx="425382" cy="51821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2400" i="1" dirty="0" err="1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uv</a:t>
            </a:r>
            <a:endParaRPr kumimoji="1" lang="ja-JP" altLang="en-US" sz="2400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3869085" y="427861"/>
            <a:ext cx="5198952" cy="209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/>
            <a:r>
              <a:rPr lang="en-US" altLang="ja-JP" sz="2400" dirty="0" smtClean="0"/>
              <a:t>Translate the </a:t>
            </a:r>
            <a:r>
              <a:rPr lang="en-US" altLang="ja-JP" sz="2400" dirty="0"/>
              <a:t>spatial domain </a:t>
            </a:r>
            <a:r>
              <a:rPr lang="en-US" altLang="ja-JP" sz="2400" dirty="0" smtClean="0"/>
              <a:t>normal </a:t>
            </a:r>
          </a:p>
          <a:p>
            <a:pPr indent="-180000"/>
            <a:r>
              <a:rPr lang="en-US" altLang="ja-JP" sz="2400" dirty="0" smtClean="0"/>
              <a:t>Zero-set is near orthogonal to spatial domain</a:t>
            </a:r>
          </a:p>
          <a:p>
            <a:pPr indent="-180000"/>
            <a:r>
              <a:rPr lang="en-US" altLang="ja-JP" sz="2400" dirty="0" smtClean="0"/>
              <a:t>The shape of image manifold is unimportant</a:t>
            </a:r>
            <a:endParaRPr lang="en-US" altLang="ja-JP" sz="2000" dirty="0" smtClean="0"/>
          </a:p>
        </p:txBody>
      </p:sp>
      <p:grpSp>
        <p:nvGrpSpPr>
          <p:cNvPr id="42" name="グループ化 41"/>
          <p:cNvGrpSpPr/>
          <p:nvPr/>
        </p:nvGrpSpPr>
        <p:grpSpPr>
          <a:xfrm>
            <a:off x="1283113" y="1839111"/>
            <a:ext cx="1106702" cy="1272559"/>
            <a:chOff x="6954380" y="1000125"/>
            <a:chExt cx="958058" cy="1082815"/>
          </a:xfrm>
        </p:grpSpPr>
        <p:sp>
          <p:nvSpPr>
            <p:cNvPr id="43" name="フリーフォーム 42"/>
            <p:cNvSpPr/>
            <p:nvPr/>
          </p:nvSpPr>
          <p:spPr>
            <a:xfrm>
              <a:off x="6954380" y="1001733"/>
              <a:ext cx="958058" cy="1081207"/>
            </a:xfrm>
            <a:custGeom>
              <a:avLst/>
              <a:gdLst>
                <a:gd name="connsiteX0" fmla="*/ 228600 w 943504"/>
                <a:gd name="connsiteY0" fmla="*/ 0 h 1452562"/>
                <a:gd name="connsiteX1" fmla="*/ 25400 w 943504"/>
                <a:gd name="connsiteY1" fmla="*/ 600075 h 1452562"/>
                <a:gd name="connsiteX2" fmla="*/ 76200 w 943504"/>
                <a:gd name="connsiteY2" fmla="*/ 1279525 h 1452562"/>
                <a:gd name="connsiteX3" fmla="*/ 98425 w 943504"/>
                <a:gd name="connsiteY3" fmla="*/ 1419225 h 1452562"/>
                <a:gd name="connsiteX4" fmla="*/ 742950 w 943504"/>
                <a:gd name="connsiteY4" fmla="*/ 1416050 h 1452562"/>
                <a:gd name="connsiteX5" fmla="*/ 923925 w 943504"/>
                <a:gd name="connsiteY5" fmla="*/ 885825 h 1452562"/>
                <a:gd name="connsiteX6" fmla="*/ 860425 w 943504"/>
                <a:gd name="connsiteY6" fmla="*/ 263525 h 1452562"/>
                <a:gd name="connsiteX7" fmla="*/ 676275 w 943504"/>
                <a:gd name="connsiteY7" fmla="*/ 0 h 1452562"/>
                <a:gd name="connsiteX8" fmla="*/ 228600 w 943504"/>
                <a:gd name="connsiteY8" fmla="*/ 0 h 1452562"/>
                <a:gd name="connsiteX0" fmla="*/ 228600 w 943504"/>
                <a:gd name="connsiteY0" fmla="*/ 0 h 1419225"/>
                <a:gd name="connsiteX1" fmla="*/ 25400 w 943504"/>
                <a:gd name="connsiteY1" fmla="*/ 600075 h 1419225"/>
                <a:gd name="connsiteX2" fmla="*/ 76200 w 943504"/>
                <a:gd name="connsiteY2" fmla="*/ 1279525 h 1419225"/>
                <a:gd name="connsiteX3" fmla="*/ 98425 w 943504"/>
                <a:gd name="connsiteY3" fmla="*/ 1419225 h 1419225"/>
                <a:gd name="connsiteX4" fmla="*/ 742950 w 943504"/>
                <a:gd name="connsiteY4" fmla="*/ 1416050 h 1419225"/>
                <a:gd name="connsiteX5" fmla="*/ 923925 w 943504"/>
                <a:gd name="connsiteY5" fmla="*/ 885825 h 1419225"/>
                <a:gd name="connsiteX6" fmla="*/ 860425 w 943504"/>
                <a:gd name="connsiteY6" fmla="*/ 263525 h 1419225"/>
                <a:gd name="connsiteX7" fmla="*/ 676275 w 943504"/>
                <a:gd name="connsiteY7" fmla="*/ 0 h 1419225"/>
                <a:gd name="connsiteX8" fmla="*/ 228600 w 943504"/>
                <a:gd name="connsiteY8" fmla="*/ 0 h 1419225"/>
                <a:gd name="connsiteX0" fmla="*/ 228600 w 948266"/>
                <a:gd name="connsiteY0" fmla="*/ 0 h 1419225"/>
                <a:gd name="connsiteX1" fmla="*/ 25400 w 948266"/>
                <a:gd name="connsiteY1" fmla="*/ 600075 h 1419225"/>
                <a:gd name="connsiteX2" fmla="*/ 76200 w 948266"/>
                <a:gd name="connsiteY2" fmla="*/ 1279525 h 1419225"/>
                <a:gd name="connsiteX3" fmla="*/ 98425 w 948266"/>
                <a:gd name="connsiteY3" fmla="*/ 1419225 h 1419225"/>
                <a:gd name="connsiteX4" fmla="*/ 742950 w 948266"/>
                <a:gd name="connsiteY4" fmla="*/ 1416050 h 1419225"/>
                <a:gd name="connsiteX5" fmla="*/ 923925 w 948266"/>
                <a:gd name="connsiteY5" fmla="*/ 885825 h 1419225"/>
                <a:gd name="connsiteX6" fmla="*/ 860425 w 948266"/>
                <a:gd name="connsiteY6" fmla="*/ 263525 h 1419225"/>
                <a:gd name="connsiteX7" fmla="*/ 676275 w 948266"/>
                <a:gd name="connsiteY7" fmla="*/ 0 h 1419225"/>
                <a:gd name="connsiteX8" fmla="*/ 228600 w 948266"/>
                <a:gd name="connsiteY8" fmla="*/ 0 h 1419225"/>
                <a:gd name="connsiteX0" fmla="*/ 228600 w 948266"/>
                <a:gd name="connsiteY0" fmla="*/ 0 h 1419225"/>
                <a:gd name="connsiteX1" fmla="*/ 25400 w 948266"/>
                <a:gd name="connsiteY1" fmla="*/ 600075 h 1419225"/>
                <a:gd name="connsiteX2" fmla="*/ 76200 w 948266"/>
                <a:gd name="connsiteY2" fmla="*/ 1279525 h 1419225"/>
                <a:gd name="connsiteX3" fmla="*/ 98425 w 948266"/>
                <a:gd name="connsiteY3" fmla="*/ 1419225 h 1419225"/>
                <a:gd name="connsiteX4" fmla="*/ 742950 w 948266"/>
                <a:gd name="connsiteY4" fmla="*/ 1416050 h 1419225"/>
                <a:gd name="connsiteX5" fmla="*/ 923925 w 948266"/>
                <a:gd name="connsiteY5" fmla="*/ 885825 h 1419225"/>
                <a:gd name="connsiteX6" fmla="*/ 860425 w 948266"/>
                <a:gd name="connsiteY6" fmla="*/ 263525 h 1419225"/>
                <a:gd name="connsiteX7" fmla="*/ 676275 w 948266"/>
                <a:gd name="connsiteY7" fmla="*/ 0 h 1419225"/>
                <a:gd name="connsiteX8" fmla="*/ 228600 w 948266"/>
                <a:gd name="connsiteY8" fmla="*/ 0 h 1419225"/>
                <a:gd name="connsiteX0" fmla="*/ 228600 w 948266"/>
                <a:gd name="connsiteY0" fmla="*/ 0 h 1419225"/>
                <a:gd name="connsiteX1" fmla="*/ 25400 w 948266"/>
                <a:gd name="connsiteY1" fmla="*/ 600075 h 1419225"/>
                <a:gd name="connsiteX2" fmla="*/ 76200 w 948266"/>
                <a:gd name="connsiteY2" fmla="*/ 1279525 h 1419225"/>
                <a:gd name="connsiteX3" fmla="*/ 98425 w 948266"/>
                <a:gd name="connsiteY3" fmla="*/ 1419225 h 1419225"/>
                <a:gd name="connsiteX4" fmla="*/ 742950 w 948266"/>
                <a:gd name="connsiteY4" fmla="*/ 1416050 h 1419225"/>
                <a:gd name="connsiteX5" fmla="*/ 923925 w 948266"/>
                <a:gd name="connsiteY5" fmla="*/ 885825 h 1419225"/>
                <a:gd name="connsiteX6" fmla="*/ 860425 w 948266"/>
                <a:gd name="connsiteY6" fmla="*/ 263525 h 1419225"/>
                <a:gd name="connsiteX7" fmla="*/ 676275 w 948266"/>
                <a:gd name="connsiteY7" fmla="*/ 0 h 1419225"/>
                <a:gd name="connsiteX8" fmla="*/ 228600 w 948266"/>
                <a:gd name="connsiteY8" fmla="*/ 0 h 1419225"/>
                <a:gd name="connsiteX0" fmla="*/ 228600 w 948266"/>
                <a:gd name="connsiteY0" fmla="*/ 0 h 1419225"/>
                <a:gd name="connsiteX1" fmla="*/ 25400 w 948266"/>
                <a:gd name="connsiteY1" fmla="*/ 600075 h 1419225"/>
                <a:gd name="connsiteX2" fmla="*/ 76200 w 948266"/>
                <a:gd name="connsiteY2" fmla="*/ 1279525 h 1419225"/>
                <a:gd name="connsiteX3" fmla="*/ 98425 w 948266"/>
                <a:gd name="connsiteY3" fmla="*/ 1419225 h 1419225"/>
                <a:gd name="connsiteX4" fmla="*/ 742950 w 948266"/>
                <a:gd name="connsiteY4" fmla="*/ 1416050 h 1419225"/>
                <a:gd name="connsiteX5" fmla="*/ 923925 w 948266"/>
                <a:gd name="connsiteY5" fmla="*/ 885825 h 1419225"/>
                <a:gd name="connsiteX6" fmla="*/ 860425 w 948266"/>
                <a:gd name="connsiteY6" fmla="*/ 263525 h 1419225"/>
                <a:gd name="connsiteX7" fmla="*/ 676275 w 948266"/>
                <a:gd name="connsiteY7" fmla="*/ 0 h 1419225"/>
                <a:gd name="connsiteX8" fmla="*/ 228600 w 948266"/>
                <a:gd name="connsiteY8" fmla="*/ 0 h 1419225"/>
                <a:gd name="connsiteX0" fmla="*/ 228600 w 948266"/>
                <a:gd name="connsiteY0" fmla="*/ 0 h 1416844"/>
                <a:gd name="connsiteX1" fmla="*/ 25400 w 948266"/>
                <a:gd name="connsiteY1" fmla="*/ 600075 h 1416844"/>
                <a:gd name="connsiteX2" fmla="*/ 76200 w 948266"/>
                <a:gd name="connsiteY2" fmla="*/ 1279525 h 1416844"/>
                <a:gd name="connsiteX3" fmla="*/ 153193 w 948266"/>
                <a:gd name="connsiteY3" fmla="*/ 1416844 h 1416844"/>
                <a:gd name="connsiteX4" fmla="*/ 742950 w 948266"/>
                <a:gd name="connsiteY4" fmla="*/ 1416050 h 1416844"/>
                <a:gd name="connsiteX5" fmla="*/ 923925 w 948266"/>
                <a:gd name="connsiteY5" fmla="*/ 885825 h 1416844"/>
                <a:gd name="connsiteX6" fmla="*/ 860425 w 948266"/>
                <a:gd name="connsiteY6" fmla="*/ 263525 h 1416844"/>
                <a:gd name="connsiteX7" fmla="*/ 676275 w 948266"/>
                <a:gd name="connsiteY7" fmla="*/ 0 h 1416844"/>
                <a:gd name="connsiteX8" fmla="*/ 228600 w 948266"/>
                <a:gd name="connsiteY8" fmla="*/ 0 h 1416844"/>
                <a:gd name="connsiteX0" fmla="*/ 228600 w 948266"/>
                <a:gd name="connsiteY0" fmla="*/ 0 h 1416844"/>
                <a:gd name="connsiteX1" fmla="*/ 25400 w 948266"/>
                <a:gd name="connsiteY1" fmla="*/ 600075 h 1416844"/>
                <a:gd name="connsiteX2" fmla="*/ 76200 w 948266"/>
                <a:gd name="connsiteY2" fmla="*/ 1279525 h 1416844"/>
                <a:gd name="connsiteX3" fmla="*/ 153193 w 948266"/>
                <a:gd name="connsiteY3" fmla="*/ 1416844 h 1416844"/>
                <a:gd name="connsiteX4" fmla="*/ 742950 w 948266"/>
                <a:gd name="connsiteY4" fmla="*/ 1416050 h 1416844"/>
                <a:gd name="connsiteX5" fmla="*/ 923925 w 948266"/>
                <a:gd name="connsiteY5" fmla="*/ 885825 h 1416844"/>
                <a:gd name="connsiteX6" fmla="*/ 860425 w 948266"/>
                <a:gd name="connsiteY6" fmla="*/ 263525 h 1416844"/>
                <a:gd name="connsiteX7" fmla="*/ 676275 w 948266"/>
                <a:gd name="connsiteY7" fmla="*/ 0 h 1416844"/>
                <a:gd name="connsiteX8" fmla="*/ 228600 w 948266"/>
                <a:gd name="connsiteY8" fmla="*/ 0 h 1416844"/>
                <a:gd name="connsiteX0" fmla="*/ 228997 w 948663"/>
                <a:gd name="connsiteY0" fmla="*/ 0 h 1416844"/>
                <a:gd name="connsiteX1" fmla="*/ 25797 w 948663"/>
                <a:gd name="connsiteY1" fmla="*/ 600075 h 1416844"/>
                <a:gd name="connsiteX2" fmla="*/ 74216 w 948663"/>
                <a:gd name="connsiteY2" fmla="*/ 1243807 h 1416844"/>
                <a:gd name="connsiteX3" fmla="*/ 153590 w 948663"/>
                <a:gd name="connsiteY3" fmla="*/ 1416844 h 1416844"/>
                <a:gd name="connsiteX4" fmla="*/ 743347 w 948663"/>
                <a:gd name="connsiteY4" fmla="*/ 1416050 h 1416844"/>
                <a:gd name="connsiteX5" fmla="*/ 924322 w 948663"/>
                <a:gd name="connsiteY5" fmla="*/ 885825 h 1416844"/>
                <a:gd name="connsiteX6" fmla="*/ 860822 w 948663"/>
                <a:gd name="connsiteY6" fmla="*/ 263525 h 1416844"/>
                <a:gd name="connsiteX7" fmla="*/ 676672 w 948663"/>
                <a:gd name="connsiteY7" fmla="*/ 0 h 1416844"/>
                <a:gd name="connsiteX8" fmla="*/ 228997 w 948663"/>
                <a:gd name="connsiteY8" fmla="*/ 0 h 1416844"/>
                <a:gd name="connsiteX0" fmla="*/ 228997 w 926174"/>
                <a:gd name="connsiteY0" fmla="*/ 0 h 1416844"/>
                <a:gd name="connsiteX1" fmla="*/ 25797 w 926174"/>
                <a:gd name="connsiteY1" fmla="*/ 600075 h 1416844"/>
                <a:gd name="connsiteX2" fmla="*/ 74216 w 926174"/>
                <a:gd name="connsiteY2" fmla="*/ 1243807 h 1416844"/>
                <a:gd name="connsiteX3" fmla="*/ 153590 w 926174"/>
                <a:gd name="connsiteY3" fmla="*/ 1416844 h 1416844"/>
                <a:gd name="connsiteX4" fmla="*/ 743347 w 926174"/>
                <a:gd name="connsiteY4" fmla="*/ 1416050 h 1416844"/>
                <a:gd name="connsiteX5" fmla="*/ 924322 w 926174"/>
                <a:gd name="connsiteY5" fmla="*/ 885825 h 1416844"/>
                <a:gd name="connsiteX6" fmla="*/ 860822 w 926174"/>
                <a:gd name="connsiteY6" fmla="*/ 263525 h 1416844"/>
                <a:gd name="connsiteX7" fmla="*/ 676672 w 926174"/>
                <a:gd name="connsiteY7" fmla="*/ 0 h 1416844"/>
                <a:gd name="connsiteX8" fmla="*/ 228997 w 926174"/>
                <a:gd name="connsiteY8" fmla="*/ 0 h 1416844"/>
                <a:gd name="connsiteX0" fmla="*/ 228997 w 928555"/>
                <a:gd name="connsiteY0" fmla="*/ 0 h 1416844"/>
                <a:gd name="connsiteX1" fmla="*/ 25797 w 928555"/>
                <a:gd name="connsiteY1" fmla="*/ 600075 h 1416844"/>
                <a:gd name="connsiteX2" fmla="*/ 74216 w 928555"/>
                <a:gd name="connsiteY2" fmla="*/ 1243807 h 1416844"/>
                <a:gd name="connsiteX3" fmla="*/ 153590 w 928555"/>
                <a:gd name="connsiteY3" fmla="*/ 1416844 h 1416844"/>
                <a:gd name="connsiteX4" fmla="*/ 743347 w 928555"/>
                <a:gd name="connsiteY4" fmla="*/ 1416050 h 1416844"/>
                <a:gd name="connsiteX5" fmla="*/ 924322 w 928555"/>
                <a:gd name="connsiteY5" fmla="*/ 885825 h 1416844"/>
                <a:gd name="connsiteX6" fmla="*/ 860822 w 928555"/>
                <a:gd name="connsiteY6" fmla="*/ 263525 h 1416844"/>
                <a:gd name="connsiteX7" fmla="*/ 676672 w 928555"/>
                <a:gd name="connsiteY7" fmla="*/ 0 h 1416844"/>
                <a:gd name="connsiteX8" fmla="*/ 228997 w 928555"/>
                <a:gd name="connsiteY8" fmla="*/ 0 h 1416844"/>
                <a:gd name="connsiteX0" fmla="*/ 205978 w 905536"/>
                <a:gd name="connsiteY0" fmla="*/ 0 h 1416844"/>
                <a:gd name="connsiteX1" fmla="*/ 2778 w 905536"/>
                <a:gd name="connsiteY1" fmla="*/ 600075 h 1416844"/>
                <a:gd name="connsiteX2" fmla="*/ 51197 w 905536"/>
                <a:gd name="connsiteY2" fmla="*/ 1243807 h 1416844"/>
                <a:gd name="connsiteX3" fmla="*/ 130571 w 905536"/>
                <a:gd name="connsiteY3" fmla="*/ 1416844 h 1416844"/>
                <a:gd name="connsiteX4" fmla="*/ 720328 w 905536"/>
                <a:gd name="connsiteY4" fmla="*/ 1416050 h 1416844"/>
                <a:gd name="connsiteX5" fmla="*/ 901303 w 905536"/>
                <a:gd name="connsiteY5" fmla="*/ 885825 h 1416844"/>
                <a:gd name="connsiteX6" fmla="*/ 837803 w 905536"/>
                <a:gd name="connsiteY6" fmla="*/ 263525 h 1416844"/>
                <a:gd name="connsiteX7" fmla="*/ 653653 w 905536"/>
                <a:gd name="connsiteY7" fmla="*/ 0 h 1416844"/>
                <a:gd name="connsiteX8" fmla="*/ 205978 w 905536"/>
                <a:gd name="connsiteY8" fmla="*/ 0 h 1416844"/>
                <a:gd name="connsiteX0" fmla="*/ 207566 w 907124"/>
                <a:gd name="connsiteY0" fmla="*/ 0 h 1416844"/>
                <a:gd name="connsiteX1" fmla="*/ 4366 w 907124"/>
                <a:gd name="connsiteY1" fmla="*/ 600075 h 1416844"/>
                <a:gd name="connsiteX2" fmla="*/ 52785 w 907124"/>
                <a:gd name="connsiteY2" fmla="*/ 1243807 h 1416844"/>
                <a:gd name="connsiteX3" fmla="*/ 132159 w 907124"/>
                <a:gd name="connsiteY3" fmla="*/ 1416844 h 1416844"/>
                <a:gd name="connsiteX4" fmla="*/ 721916 w 907124"/>
                <a:gd name="connsiteY4" fmla="*/ 1416050 h 1416844"/>
                <a:gd name="connsiteX5" fmla="*/ 902891 w 907124"/>
                <a:gd name="connsiteY5" fmla="*/ 885825 h 1416844"/>
                <a:gd name="connsiteX6" fmla="*/ 839391 w 907124"/>
                <a:gd name="connsiteY6" fmla="*/ 263525 h 1416844"/>
                <a:gd name="connsiteX7" fmla="*/ 655241 w 907124"/>
                <a:gd name="connsiteY7" fmla="*/ 0 h 1416844"/>
                <a:gd name="connsiteX8" fmla="*/ 207566 w 907124"/>
                <a:gd name="connsiteY8" fmla="*/ 0 h 1416844"/>
                <a:gd name="connsiteX0" fmla="*/ 232966 w 932524"/>
                <a:gd name="connsiteY0" fmla="*/ 0 h 1416844"/>
                <a:gd name="connsiteX1" fmla="*/ 29766 w 932524"/>
                <a:gd name="connsiteY1" fmla="*/ 600075 h 1416844"/>
                <a:gd name="connsiteX2" fmla="*/ 54372 w 932524"/>
                <a:gd name="connsiteY2" fmla="*/ 1124745 h 1416844"/>
                <a:gd name="connsiteX3" fmla="*/ 157559 w 932524"/>
                <a:gd name="connsiteY3" fmla="*/ 1416844 h 1416844"/>
                <a:gd name="connsiteX4" fmla="*/ 747316 w 932524"/>
                <a:gd name="connsiteY4" fmla="*/ 1416050 h 1416844"/>
                <a:gd name="connsiteX5" fmla="*/ 928291 w 932524"/>
                <a:gd name="connsiteY5" fmla="*/ 885825 h 1416844"/>
                <a:gd name="connsiteX6" fmla="*/ 864791 w 932524"/>
                <a:gd name="connsiteY6" fmla="*/ 263525 h 1416844"/>
                <a:gd name="connsiteX7" fmla="*/ 680641 w 932524"/>
                <a:gd name="connsiteY7" fmla="*/ 0 h 1416844"/>
                <a:gd name="connsiteX8" fmla="*/ 232966 w 932524"/>
                <a:gd name="connsiteY8" fmla="*/ 0 h 1416844"/>
                <a:gd name="connsiteX0" fmla="*/ 232966 w 932524"/>
                <a:gd name="connsiteY0" fmla="*/ 0 h 1416844"/>
                <a:gd name="connsiteX1" fmla="*/ 29766 w 932524"/>
                <a:gd name="connsiteY1" fmla="*/ 600075 h 1416844"/>
                <a:gd name="connsiteX2" fmla="*/ 54372 w 932524"/>
                <a:gd name="connsiteY2" fmla="*/ 1124745 h 1416844"/>
                <a:gd name="connsiteX3" fmla="*/ 157559 w 932524"/>
                <a:gd name="connsiteY3" fmla="*/ 1416844 h 1416844"/>
                <a:gd name="connsiteX4" fmla="*/ 747316 w 932524"/>
                <a:gd name="connsiteY4" fmla="*/ 1416050 h 1416844"/>
                <a:gd name="connsiteX5" fmla="*/ 928291 w 932524"/>
                <a:gd name="connsiteY5" fmla="*/ 885825 h 1416844"/>
                <a:gd name="connsiteX6" fmla="*/ 864791 w 932524"/>
                <a:gd name="connsiteY6" fmla="*/ 263525 h 1416844"/>
                <a:gd name="connsiteX7" fmla="*/ 680641 w 932524"/>
                <a:gd name="connsiteY7" fmla="*/ 0 h 1416844"/>
                <a:gd name="connsiteX8" fmla="*/ 232966 w 932524"/>
                <a:gd name="connsiteY8" fmla="*/ 0 h 1416844"/>
                <a:gd name="connsiteX0" fmla="*/ 232966 w 945092"/>
                <a:gd name="connsiteY0" fmla="*/ 0 h 1416844"/>
                <a:gd name="connsiteX1" fmla="*/ 29766 w 945092"/>
                <a:gd name="connsiteY1" fmla="*/ 600075 h 1416844"/>
                <a:gd name="connsiteX2" fmla="*/ 54372 w 945092"/>
                <a:gd name="connsiteY2" fmla="*/ 1124745 h 1416844"/>
                <a:gd name="connsiteX3" fmla="*/ 157559 w 945092"/>
                <a:gd name="connsiteY3" fmla="*/ 1416844 h 1416844"/>
                <a:gd name="connsiteX4" fmla="*/ 747316 w 945092"/>
                <a:gd name="connsiteY4" fmla="*/ 1416050 h 1416844"/>
                <a:gd name="connsiteX5" fmla="*/ 928291 w 945092"/>
                <a:gd name="connsiteY5" fmla="*/ 885825 h 1416844"/>
                <a:gd name="connsiteX6" fmla="*/ 848122 w 945092"/>
                <a:gd name="connsiteY6" fmla="*/ 275432 h 1416844"/>
                <a:gd name="connsiteX7" fmla="*/ 680641 w 945092"/>
                <a:gd name="connsiteY7" fmla="*/ 0 h 1416844"/>
                <a:gd name="connsiteX8" fmla="*/ 232966 w 945092"/>
                <a:gd name="connsiteY8" fmla="*/ 0 h 141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5092" h="1416844">
                  <a:moveTo>
                    <a:pt x="232966" y="0"/>
                  </a:moveTo>
                  <a:cubicBezTo>
                    <a:pt x="110728" y="121973"/>
                    <a:pt x="59532" y="412618"/>
                    <a:pt x="29766" y="600075"/>
                  </a:cubicBezTo>
                  <a:cubicBezTo>
                    <a:pt x="0" y="787532"/>
                    <a:pt x="32676" y="1009652"/>
                    <a:pt x="54372" y="1124745"/>
                  </a:cubicBezTo>
                  <a:cubicBezTo>
                    <a:pt x="76068" y="1239838"/>
                    <a:pt x="131895" y="1371071"/>
                    <a:pt x="157559" y="1416844"/>
                  </a:cubicBezTo>
                  <a:lnTo>
                    <a:pt x="747316" y="1416050"/>
                  </a:lnTo>
                  <a:cubicBezTo>
                    <a:pt x="857648" y="1253596"/>
                    <a:pt x="911490" y="1075928"/>
                    <a:pt x="928291" y="885825"/>
                  </a:cubicBezTo>
                  <a:cubicBezTo>
                    <a:pt x="945092" y="695722"/>
                    <a:pt x="889397" y="423070"/>
                    <a:pt x="848122" y="275432"/>
                  </a:cubicBezTo>
                  <a:cubicBezTo>
                    <a:pt x="848122" y="275432"/>
                    <a:pt x="780124" y="42333"/>
                    <a:pt x="680641" y="0"/>
                  </a:cubicBezTo>
                  <a:lnTo>
                    <a:pt x="232966" y="0"/>
                  </a:lnTo>
                  <a:close/>
                </a:path>
              </a:pathLst>
            </a:custGeom>
            <a:solidFill>
              <a:srgbClr val="31FF21">
                <a:alpha val="2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4" name="フリーフォーム 43"/>
            <p:cNvSpPr/>
            <p:nvPr/>
          </p:nvSpPr>
          <p:spPr>
            <a:xfrm>
              <a:off x="6969324" y="1000125"/>
              <a:ext cx="219669" cy="1081088"/>
            </a:xfrm>
            <a:custGeom>
              <a:avLst/>
              <a:gdLst>
                <a:gd name="connsiteX0" fmla="*/ 218394 w 218394"/>
                <a:gd name="connsiteY0" fmla="*/ 0 h 1081088"/>
                <a:gd name="connsiteX1" fmla="*/ 1700 w 218394"/>
                <a:gd name="connsiteY1" fmla="*/ 514350 h 1081088"/>
                <a:gd name="connsiteX2" fmla="*/ 135050 w 218394"/>
                <a:gd name="connsiteY2" fmla="*/ 1081088 h 1081088"/>
                <a:gd name="connsiteX0" fmla="*/ 218394 w 218394"/>
                <a:gd name="connsiteY0" fmla="*/ 0 h 1081088"/>
                <a:gd name="connsiteX1" fmla="*/ 1700 w 218394"/>
                <a:gd name="connsiteY1" fmla="*/ 514350 h 1081088"/>
                <a:gd name="connsiteX2" fmla="*/ 135050 w 218394"/>
                <a:gd name="connsiteY2" fmla="*/ 1081088 h 1081088"/>
                <a:gd name="connsiteX0" fmla="*/ 218394 w 218394"/>
                <a:gd name="connsiteY0" fmla="*/ 0 h 1081088"/>
                <a:gd name="connsiteX1" fmla="*/ 1700 w 218394"/>
                <a:gd name="connsiteY1" fmla="*/ 514350 h 1081088"/>
                <a:gd name="connsiteX2" fmla="*/ 135050 w 218394"/>
                <a:gd name="connsiteY2" fmla="*/ 1081088 h 1081088"/>
                <a:gd name="connsiteX0" fmla="*/ 218394 w 218394"/>
                <a:gd name="connsiteY0" fmla="*/ 0 h 1081088"/>
                <a:gd name="connsiteX1" fmla="*/ 1700 w 218394"/>
                <a:gd name="connsiteY1" fmla="*/ 514350 h 1081088"/>
                <a:gd name="connsiteX2" fmla="*/ 135050 w 218394"/>
                <a:gd name="connsiteY2" fmla="*/ 1081088 h 1081088"/>
                <a:gd name="connsiteX0" fmla="*/ 219669 w 219669"/>
                <a:gd name="connsiteY0" fmla="*/ 0 h 1081088"/>
                <a:gd name="connsiteX1" fmla="*/ 2975 w 219669"/>
                <a:gd name="connsiteY1" fmla="*/ 514350 h 1081088"/>
                <a:gd name="connsiteX2" fmla="*/ 136325 w 219669"/>
                <a:gd name="connsiteY2" fmla="*/ 1081088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669" h="1081088">
                  <a:moveTo>
                    <a:pt x="219669" y="0"/>
                  </a:moveTo>
                  <a:cubicBezTo>
                    <a:pt x="70642" y="167084"/>
                    <a:pt x="16866" y="346075"/>
                    <a:pt x="2975" y="514350"/>
                  </a:cubicBezTo>
                  <a:cubicBezTo>
                    <a:pt x="-10916" y="682625"/>
                    <a:pt x="22222" y="914003"/>
                    <a:pt x="136325" y="1081088"/>
                  </a:cubicBezTo>
                </a:path>
              </a:pathLst>
            </a:custGeom>
            <a:noFill/>
            <a:ln>
              <a:solidFill>
                <a:srgbClr val="31F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フリーフォーム 45"/>
            <p:cNvSpPr/>
            <p:nvPr/>
          </p:nvSpPr>
          <p:spPr>
            <a:xfrm>
              <a:off x="7643813" y="1000125"/>
              <a:ext cx="252745" cy="1071563"/>
            </a:xfrm>
            <a:custGeom>
              <a:avLst/>
              <a:gdLst>
                <a:gd name="connsiteX0" fmla="*/ 0 w 253729"/>
                <a:gd name="connsiteY0" fmla="*/ 0 h 1071563"/>
                <a:gd name="connsiteX1" fmla="*/ 252412 w 253729"/>
                <a:gd name="connsiteY1" fmla="*/ 669131 h 1071563"/>
                <a:gd name="connsiteX2" fmla="*/ 80962 w 253729"/>
                <a:gd name="connsiteY2" fmla="*/ 1071563 h 1071563"/>
                <a:gd name="connsiteX0" fmla="*/ 0 w 253729"/>
                <a:gd name="connsiteY0" fmla="*/ 0 h 1071563"/>
                <a:gd name="connsiteX1" fmla="*/ 252412 w 253729"/>
                <a:gd name="connsiteY1" fmla="*/ 669131 h 1071563"/>
                <a:gd name="connsiteX2" fmla="*/ 80962 w 253729"/>
                <a:gd name="connsiteY2" fmla="*/ 1071563 h 1071563"/>
                <a:gd name="connsiteX0" fmla="*/ 0 w 257354"/>
                <a:gd name="connsiteY0" fmla="*/ 0 h 1071563"/>
                <a:gd name="connsiteX1" fmla="*/ 252412 w 257354"/>
                <a:gd name="connsiteY1" fmla="*/ 669131 h 1071563"/>
                <a:gd name="connsiteX2" fmla="*/ 80962 w 257354"/>
                <a:gd name="connsiteY2" fmla="*/ 1071563 h 1071563"/>
                <a:gd name="connsiteX0" fmla="*/ 0 w 252423"/>
                <a:gd name="connsiteY0" fmla="*/ 0 h 1071563"/>
                <a:gd name="connsiteX1" fmla="*/ 252412 w 252423"/>
                <a:gd name="connsiteY1" fmla="*/ 669131 h 1071563"/>
                <a:gd name="connsiteX2" fmla="*/ 80962 w 252423"/>
                <a:gd name="connsiteY2" fmla="*/ 1071563 h 1071563"/>
                <a:gd name="connsiteX0" fmla="*/ 0 w 252745"/>
                <a:gd name="connsiteY0" fmla="*/ 0 h 1071563"/>
                <a:gd name="connsiteX1" fmla="*/ 252412 w 252745"/>
                <a:gd name="connsiteY1" fmla="*/ 669131 h 1071563"/>
                <a:gd name="connsiteX2" fmla="*/ 80962 w 252745"/>
                <a:gd name="connsiteY2" fmla="*/ 1071563 h 1071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745" h="1071563">
                  <a:moveTo>
                    <a:pt x="0" y="0"/>
                  </a:moveTo>
                  <a:cubicBezTo>
                    <a:pt x="212328" y="152399"/>
                    <a:pt x="246061" y="488156"/>
                    <a:pt x="252412" y="669131"/>
                  </a:cubicBezTo>
                  <a:cubicBezTo>
                    <a:pt x="258763" y="850106"/>
                    <a:pt x="173434" y="959644"/>
                    <a:pt x="80962" y="1071563"/>
                  </a:cubicBezTo>
                </a:path>
              </a:pathLst>
            </a:custGeom>
            <a:noFill/>
            <a:ln>
              <a:solidFill>
                <a:srgbClr val="31F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7" name="Picture 1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2082" y="4008144"/>
            <a:ext cx="3487003" cy="239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グループ化 47"/>
          <p:cNvGrpSpPr/>
          <p:nvPr/>
        </p:nvGrpSpPr>
        <p:grpSpPr>
          <a:xfrm>
            <a:off x="5043796" y="3863217"/>
            <a:ext cx="3101255" cy="2477847"/>
            <a:chOff x="450149" y="4006734"/>
            <a:chExt cx="2375383" cy="1897888"/>
          </a:xfrm>
        </p:grpSpPr>
        <p:pic>
          <p:nvPicPr>
            <p:cNvPr id="49" name="Picture 2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6" b="10745"/>
            <a:stretch/>
          </p:blipFill>
          <p:spPr bwMode="auto">
            <a:xfrm>
              <a:off x="450149" y="4006734"/>
              <a:ext cx="2375383" cy="1897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1" name="グループ化 50"/>
            <p:cNvGrpSpPr/>
            <p:nvPr/>
          </p:nvGrpSpPr>
          <p:grpSpPr>
            <a:xfrm>
              <a:off x="807710" y="4323187"/>
              <a:ext cx="1510320" cy="1286088"/>
              <a:chOff x="740445" y="3097857"/>
              <a:chExt cx="1331286" cy="1183970"/>
            </a:xfrm>
          </p:grpSpPr>
          <p:sp>
            <p:nvSpPr>
              <p:cNvPr id="52" name="円/楕円 51"/>
              <p:cNvSpPr/>
              <p:nvPr/>
            </p:nvSpPr>
            <p:spPr>
              <a:xfrm>
                <a:off x="1972756" y="3383757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1817436" y="3112296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9" name="円/楕円 68"/>
              <p:cNvSpPr/>
              <p:nvPr/>
            </p:nvSpPr>
            <p:spPr>
              <a:xfrm>
                <a:off x="1458846" y="3097857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0" name="円/楕円 69"/>
              <p:cNvSpPr/>
              <p:nvPr/>
            </p:nvSpPr>
            <p:spPr>
              <a:xfrm>
                <a:off x="1081805" y="3518695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1" name="円/楕円 70"/>
              <p:cNvSpPr/>
              <p:nvPr/>
            </p:nvSpPr>
            <p:spPr>
              <a:xfrm>
                <a:off x="829199" y="3536157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2" name="円/楕円 71"/>
              <p:cNvSpPr/>
              <p:nvPr/>
            </p:nvSpPr>
            <p:spPr>
              <a:xfrm>
                <a:off x="740445" y="3794919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3" name="円/楕円 72"/>
              <p:cNvSpPr/>
              <p:nvPr/>
            </p:nvSpPr>
            <p:spPr>
              <a:xfrm>
                <a:off x="1233711" y="4188619"/>
                <a:ext cx="98975" cy="93208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4156100" y="2526973"/>
            <a:ext cx="4170252" cy="58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dirty="0" smtClean="0">
                <a:solidFill>
                  <a:srgbClr val="FFC000"/>
                </a:solidFill>
                <a:sym typeface="Wingdings" pitchFamily="2" charset="2"/>
              </a:rPr>
              <a:t> Smoothing effect</a:t>
            </a:r>
            <a:endParaRPr lang="ja-JP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正方形/長方形 49"/>
              <p:cNvSpPr/>
              <p:nvPr/>
            </p:nvSpPr>
            <p:spPr>
              <a:xfrm>
                <a:off x="425629" y="389761"/>
                <a:ext cx="5052676" cy="89710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400" smtClean="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4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4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𝛼</m:t>
                      </m:r>
                      <m:f>
                        <m:fPr>
                          <m:ctrlPr>
                            <a:rPr lang="en-US" altLang="ja-JP" sz="2800" b="1" i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n-US" altLang="ja-JP" sz="2800" b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𝐉</m:t>
                          </m:r>
                          <m:sSub>
                            <m:sSub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800" b="1" i="1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||</m:t>
                          </m:r>
                          <m:r>
                            <a:rPr lang="en-US" altLang="ja-JP" sz="2800" b="1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𝐉</m:t>
                          </m:r>
                          <m:sSub>
                            <m:sSub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2800" b="1" i="1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||</m:t>
                          </m:r>
                        </m:den>
                      </m:f>
                      <m:r>
                        <a:rPr lang="en-US" altLang="ja-JP" sz="2800" b="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+(1−</m:t>
                      </m:r>
                      <m:r>
                        <a:rPr lang="en-US" altLang="ja-JP" sz="2400" i="1">
                          <a:solidFill>
                            <a:schemeClr val="bg1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ja-JP" sz="2800" b="0" i="1" smtClean="0">
                          <a:solidFill>
                            <a:schemeClr val="bg1"/>
                          </a:solidFill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)</m:t>
                      </m:r>
                      <m:d>
                        <m:dPr>
                          <m:ctrlPr>
                            <a:rPr lang="en-US" altLang="ja-JP" sz="28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8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32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3200" b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  <m:t>𝐧</m:t>
                                    </m:r>
                                  </m:e>
                                  <m:sub>
                                    <m:r>
                                      <a:rPr lang="en-US" altLang="ja-JP" sz="32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cs typeface="Times New Roman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ja-JP" sz="2800" b="1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32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0" name="正方形/長方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29" y="389761"/>
                <a:ext cx="5052676" cy="8971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7" name="直線コネクタ 426"/>
          <p:cNvCxnSpPr/>
          <p:nvPr/>
        </p:nvCxnSpPr>
        <p:spPr>
          <a:xfrm>
            <a:off x="567593" y="1847551"/>
            <a:ext cx="289150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矢印コネクタ 427"/>
          <p:cNvCxnSpPr/>
          <p:nvPr/>
        </p:nvCxnSpPr>
        <p:spPr>
          <a:xfrm>
            <a:off x="551047" y="3106169"/>
            <a:ext cx="2916321" cy="0"/>
          </a:xfrm>
          <a:prstGeom prst="straightConnector1">
            <a:avLst/>
          </a:prstGeom>
          <a:ln w="38100">
            <a:solidFill>
              <a:srgbClr val="00FF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コネクタ 429"/>
          <p:cNvCxnSpPr/>
          <p:nvPr/>
        </p:nvCxnSpPr>
        <p:spPr>
          <a:xfrm flipV="1">
            <a:off x="3457326" y="1817598"/>
            <a:ext cx="0" cy="12889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2" name="テキスト ボックス 431"/>
          <p:cNvSpPr txBox="1"/>
          <p:nvPr/>
        </p:nvSpPr>
        <p:spPr>
          <a:xfrm>
            <a:off x="315594" y="1722219"/>
            <a:ext cx="226180" cy="43298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ja-JP" sz="2400" b="1" i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kumimoji="1" lang="ja-JP" altLang="en-US" sz="2400" b="1" i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3" name="フリーフォーム 432"/>
          <p:cNvSpPr/>
          <p:nvPr/>
        </p:nvSpPr>
        <p:spPr>
          <a:xfrm>
            <a:off x="598556" y="1967874"/>
            <a:ext cx="2870819" cy="966194"/>
          </a:xfrm>
          <a:custGeom>
            <a:avLst/>
            <a:gdLst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57350 w 2260600"/>
              <a:gd name="connsiteY14" fmla="*/ 66145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6250 w 2260600"/>
              <a:gd name="connsiteY15" fmla="*/ 693208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502708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04356 w 2260600"/>
              <a:gd name="connsiteY14" fmla="*/ 485488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22021 w 2260600"/>
              <a:gd name="connsiteY14" fmla="*/ 458575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4200 w 2260600"/>
              <a:gd name="connsiteY16" fmla="*/ 46337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57400 w 2260600"/>
              <a:gd name="connsiteY17" fmla="*/ 502708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56408 w 2260600"/>
              <a:gd name="connsiteY16" fmla="*/ 374353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0038 w 2260600"/>
              <a:gd name="connsiteY16" fmla="*/ 343299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43160 w 2260600"/>
              <a:gd name="connsiteY16" fmla="*/ 397125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  <a:gd name="connsiteX0" fmla="*/ 0 w 2260600"/>
              <a:gd name="connsiteY0" fmla="*/ 636058 h 922866"/>
              <a:gd name="connsiteX1" fmla="*/ 101600 w 2260600"/>
              <a:gd name="connsiteY1" fmla="*/ 458258 h 922866"/>
              <a:gd name="connsiteX2" fmla="*/ 196850 w 2260600"/>
              <a:gd name="connsiteY2" fmla="*/ 540808 h 922866"/>
              <a:gd name="connsiteX3" fmla="*/ 279400 w 2260600"/>
              <a:gd name="connsiteY3" fmla="*/ 839258 h 922866"/>
              <a:gd name="connsiteX4" fmla="*/ 368300 w 2260600"/>
              <a:gd name="connsiteY4" fmla="*/ 890058 h 922866"/>
              <a:gd name="connsiteX5" fmla="*/ 501650 w 2260600"/>
              <a:gd name="connsiteY5" fmla="*/ 642408 h 922866"/>
              <a:gd name="connsiteX6" fmla="*/ 615950 w 2260600"/>
              <a:gd name="connsiteY6" fmla="*/ 204258 h 922866"/>
              <a:gd name="connsiteX7" fmla="*/ 723900 w 2260600"/>
              <a:gd name="connsiteY7" fmla="*/ 96308 h 922866"/>
              <a:gd name="connsiteX8" fmla="*/ 831850 w 2260600"/>
              <a:gd name="connsiteY8" fmla="*/ 153458 h 922866"/>
              <a:gd name="connsiteX9" fmla="*/ 1003300 w 2260600"/>
              <a:gd name="connsiteY9" fmla="*/ 7408 h 922866"/>
              <a:gd name="connsiteX10" fmla="*/ 1143000 w 2260600"/>
              <a:gd name="connsiteY10" fmla="*/ 109008 h 922866"/>
              <a:gd name="connsiteX11" fmla="*/ 1282700 w 2260600"/>
              <a:gd name="connsiteY11" fmla="*/ 172508 h 922866"/>
              <a:gd name="connsiteX12" fmla="*/ 1441450 w 2260600"/>
              <a:gd name="connsiteY12" fmla="*/ 769408 h 922866"/>
              <a:gd name="connsiteX13" fmla="*/ 1549400 w 2260600"/>
              <a:gd name="connsiteY13" fmla="*/ 839258 h 922866"/>
              <a:gd name="connsiteX14" fmla="*/ 1619813 w 2260600"/>
              <a:gd name="connsiteY14" fmla="*/ 429592 h 922866"/>
              <a:gd name="connsiteX15" fmla="*/ 1741834 w 2260600"/>
              <a:gd name="connsiteY15" fmla="*/ 631101 h 922866"/>
              <a:gd name="connsiteX16" fmla="*/ 1816662 w 2260600"/>
              <a:gd name="connsiteY16" fmla="*/ 395054 h 922866"/>
              <a:gd name="connsiteX17" fmla="*/ 2017655 w 2260600"/>
              <a:gd name="connsiteY17" fmla="*/ 364002 h 922866"/>
              <a:gd name="connsiteX18" fmla="*/ 2260600 w 2260600"/>
              <a:gd name="connsiteY18" fmla="*/ 744008 h 92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60600" h="922866">
                <a:moveTo>
                  <a:pt x="0" y="636058"/>
                </a:moveTo>
                <a:cubicBezTo>
                  <a:pt x="34396" y="555095"/>
                  <a:pt x="68792" y="474133"/>
                  <a:pt x="101600" y="458258"/>
                </a:cubicBezTo>
                <a:cubicBezTo>
                  <a:pt x="134408" y="442383"/>
                  <a:pt x="167217" y="477308"/>
                  <a:pt x="196850" y="540808"/>
                </a:cubicBezTo>
                <a:cubicBezTo>
                  <a:pt x="226483" y="604308"/>
                  <a:pt x="250825" y="781050"/>
                  <a:pt x="279400" y="839258"/>
                </a:cubicBezTo>
                <a:cubicBezTo>
                  <a:pt x="307975" y="897466"/>
                  <a:pt x="331258" y="922866"/>
                  <a:pt x="368300" y="890058"/>
                </a:cubicBezTo>
                <a:cubicBezTo>
                  <a:pt x="405342" y="857250"/>
                  <a:pt x="460375" y="756708"/>
                  <a:pt x="501650" y="642408"/>
                </a:cubicBezTo>
                <a:cubicBezTo>
                  <a:pt x="542925" y="528108"/>
                  <a:pt x="578908" y="295275"/>
                  <a:pt x="615950" y="204258"/>
                </a:cubicBezTo>
                <a:cubicBezTo>
                  <a:pt x="652992" y="113241"/>
                  <a:pt x="687917" y="104775"/>
                  <a:pt x="723900" y="96308"/>
                </a:cubicBezTo>
                <a:cubicBezTo>
                  <a:pt x="759883" y="87841"/>
                  <a:pt x="785283" y="168275"/>
                  <a:pt x="831850" y="153458"/>
                </a:cubicBezTo>
                <a:cubicBezTo>
                  <a:pt x="878417" y="138641"/>
                  <a:pt x="951442" y="14816"/>
                  <a:pt x="1003300" y="7408"/>
                </a:cubicBezTo>
                <a:cubicBezTo>
                  <a:pt x="1055158" y="0"/>
                  <a:pt x="1096433" y="81491"/>
                  <a:pt x="1143000" y="109008"/>
                </a:cubicBezTo>
                <a:cubicBezTo>
                  <a:pt x="1189567" y="136525"/>
                  <a:pt x="1232958" y="62441"/>
                  <a:pt x="1282700" y="172508"/>
                </a:cubicBezTo>
                <a:cubicBezTo>
                  <a:pt x="1332442" y="282575"/>
                  <a:pt x="1397000" y="658283"/>
                  <a:pt x="1441450" y="769408"/>
                </a:cubicBezTo>
                <a:cubicBezTo>
                  <a:pt x="1485900" y="880533"/>
                  <a:pt x="1519673" y="895894"/>
                  <a:pt x="1549400" y="839258"/>
                </a:cubicBezTo>
                <a:cubicBezTo>
                  <a:pt x="1579127" y="782622"/>
                  <a:pt x="1576700" y="470495"/>
                  <a:pt x="1619813" y="429592"/>
                </a:cubicBezTo>
                <a:cubicBezTo>
                  <a:pt x="1662926" y="388689"/>
                  <a:pt x="1709026" y="636857"/>
                  <a:pt x="1741834" y="631101"/>
                </a:cubicBezTo>
                <a:cubicBezTo>
                  <a:pt x="1774642" y="625345"/>
                  <a:pt x="1770692" y="439570"/>
                  <a:pt x="1816662" y="395054"/>
                </a:cubicBezTo>
                <a:cubicBezTo>
                  <a:pt x="1862632" y="350538"/>
                  <a:pt x="1943665" y="305843"/>
                  <a:pt x="2017655" y="364002"/>
                </a:cubicBezTo>
                <a:cubicBezTo>
                  <a:pt x="2091645" y="422161"/>
                  <a:pt x="2192866" y="643466"/>
                  <a:pt x="2260600" y="74400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9" name="直線矢印コネクタ 428"/>
          <p:cNvCxnSpPr/>
          <p:nvPr/>
        </p:nvCxnSpPr>
        <p:spPr>
          <a:xfrm flipV="1">
            <a:off x="569663" y="1803147"/>
            <a:ext cx="0" cy="1305623"/>
          </a:xfrm>
          <a:prstGeom prst="straightConnector1">
            <a:avLst/>
          </a:prstGeom>
          <a:ln w="38100">
            <a:solidFill>
              <a:srgbClr val="FFC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3420606" y="2852561"/>
            <a:ext cx="425382" cy="51821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2400" i="1" dirty="0" err="1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uv</a:t>
            </a:r>
            <a:endParaRPr kumimoji="1" lang="ja-JP" altLang="en-US" sz="2400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3800268" y="1981328"/>
            <a:ext cx="5343732" cy="14954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/>
            <a:r>
              <a:rPr lang="en-US" altLang="ja-JP" sz="2400" dirty="0" smtClean="0"/>
              <a:t>Blend the two types of normals</a:t>
            </a:r>
            <a:r>
              <a:rPr lang="en-US" altLang="ja-JP" sz="200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dirty="0" smtClean="0">
                <a:solidFill>
                  <a:srgbClr val="FFC000"/>
                </a:solidFill>
                <a:sym typeface="Wingdings" pitchFamily="2" charset="2"/>
              </a:rPr>
              <a:t> Balance smoothing and edge fitting effects</a:t>
            </a:r>
            <a:endParaRPr lang="ja-JP" altLang="en-US" dirty="0">
              <a:solidFill>
                <a:srgbClr val="FFC000"/>
              </a:solidFill>
            </a:endParaRPr>
          </a:p>
        </p:txBody>
      </p:sp>
      <p:grpSp>
        <p:nvGrpSpPr>
          <p:cNvPr id="37" name="グループ化 36"/>
          <p:cNvGrpSpPr/>
          <p:nvPr/>
        </p:nvGrpSpPr>
        <p:grpSpPr>
          <a:xfrm>
            <a:off x="1242395" y="2215803"/>
            <a:ext cx="1216411" cy="470940"/>
            <a:chOff x="931990" y="877729"/>
            <a:chExt cx="1045046" cy="404595"/>
          </a:xfrm>
        </p:grpSpPr>
        <p:cxnSp>
          <p:nvCxnSpPr>
            <p:cNvPr id="38" name="直線矢印コネクタ 37"/>
            <p:cNvCxnSpPr/>
            <p:nvPr/>
          </p:nvCxnSpPr>
          <p:spPr>
            <a:xfrm flipV="1">
              <a:off x="990412" y="877729"/>
              <a:ext cx="266045" cy="19583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/>
            <p:nvPr/>
          </p:nvCxnSpPr>
          <p:spPr>
            <a:xfrm flipH="1" flipV="1">
              <a:off x="1663650" y="1020106"/>
              <a:ext cx="253824" cy="21280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円/楕円 39"/>
            <p:cNvSpPr/>
            <p:nvPr/>
          </p:nvSpPr>
          <p:spPr>
            <a:xfrm>
              <a:off x="931990" y="1020106"/>
              <a:ext cx="113981" cy="102842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1861475" y="1178057"/>
              <a:ext cx="115561" cy="104267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6" name="フリーフォーム 35"/>
          <p:cNvSpPr/>
          <p:nvPr/>
        </p:nvSpPr>
        <p:spPr>
          <a:xfrm>
            <a:off x="1059655" y="1847551"/>
            <a:ext cx="1979013" cy="887550"/>
          </a:xfrm>
          <a:custGeom>
            <a:avLst/>
            <a:gdLst>
              <a:gd name="connsiteX0" fmla="*/ 2214 w 1635752"/>
              <a:gd name="connsiteY0" fmla="*/ 0 h 706162"/>
              <a:gd name="connsiteX1" fmla="*/ 173664 w 1635752"/>
              <a:gd name="connsiteY1" fmla="*/ 509587 h 706162"/>
              <a:gd name="connsiteX2" fmla="*/ 1104733 w 1635752"/>
              <a:gd name="connsiteY2" fmla="*/ 681037 h 706162"/>
              <a:gd name="connsiteX3" fmla="*/ 1635752 w 1635752"/>
              <a:gd name="connsiteY3" fmla="*/ 9525 h 706162"/>
              <a:gd name="connsiteX4" fmla="*/ 2214 w 1635752"/>
              <a:gd name="connsiteY4" fmla="*/ 0 h 706162"/>
              <a:gd name="connsiteX0" fmla="*/ 326 w 1633864"/>
              <a:gd name="connsiteY0" fmla="*/ 0 h 707737"/>
              <a:gd name="connsiteX1" fmla="*/ 171776 w 1633864"/>
              <a:gd name="connsiteY1" fmla="*/ 509587 h 707737"/>
              <a:gd name="connsiteX2" fmla="*/ 1102845 w 1633864"/>
              <a:gd name="connsiteY2" fmla="*/ 681037 h 707737"/>
              <a:gd name="connsiteX3" fmla="*/ 1633864 w 1633864"/>
              <a:gd name="connsiteY3" fmla="*/ 9525 h 707737"/>
              <a:gd name="connsiteX4" fmla="*/ 326 w 1633864"/>
              <a:gd name="connsiteY4" fmla="*/ 0 h 707737"/>
              <a:gd name="connsiteX0" fmla="*/ 326 w 1633864"/>
              <a:gd name="connsiteY0" fmla="*/ 0 h 760129"/>
              <a:gd name="connsiteX1" fmla="*/ 171776 w 1633864"/>
              <a:gd name="connsiteY1" fmla="*/ 509587 h 760129"/>
              <a:gd name="connsiteX2" fmla="*/ 1102845 w 1633864"/>
              <a:gd name="connsiteY2" fmla="*/ 681037 h 760129"/>
              <a:gd name="connsiteX3" fmla="*/ 1633864 w 1633864"/>
              <a:gd name="connsiteY3" fmla="*/ 9525 h 760129"/>
              <a:gd name="connsiteX4" fmla="*/ 326 w 1633864"/>
              <a:gd name="connsiteY4" fmla="*/ 0 h 760129"/>
              <a:gd name="connsiteX0" fmla="*/ 496 w 1700709"/>
              <a:gd name="connsiteY0" fmla="*/ 0 h 752963"/>
              <a:gd name="connsiteX1" fmla="*/ 238621 w 1700709"/>
              <a:gd name="connsiteY1" fmla="*/ 504824 h 752963"/>
              <a:gd name="connsiteX2" fmla="*/ 1169690 w 1700709"/>
              <a:gd name="connsiteY2" fmla="*/ 676274 h 752963"/>
              <a:gd name="connsiteX3" fmla="*/ 1700709 w 1700709"/>
              <a:gd name="connsiteY3" fmla="*/ 4762 h 752963"/>
              <a:gd name="connsiteX4" fmla="*/ 496 w 1700709"/>
              <a:gd name="connsiteY4" fmla="*/ 0 h 752963"/>
              <a:gd name="connsiteX0" fmla="*/ 193 w 1700406"/>
              <a:gd name="connsiteY0" fmla="*/ 0 h 752963"/>
              <a:gd name="connsiteX1" fmla="*/ 238318 w 1700406"/>
              <a:gd name="connsiteY1" fmla="*/ 504824 h 752963"/>
              <a:gd name="connsiteX2" fmla="*/ 1169387 w 1700406"/>
              <a:gd name="connsiteY2" fmla="*/ 676274 h 752963"/>
              <a:gd name="connsiteX3" fmla="*/ 1700406 w 1700406"/>
              <a:gd name="connsiteY3" fmla="*/ 4762 h 752963"/>
              <a:gd name="connsiteX4" fmla="*/ 193 w 1700406"/>
              <a:gd name="connsiteY4" fmla="*/ 0 h 752963"/>
              <a:gd name="connsiteX0" fmla="*/ 319 w 1700532"/>
              <a:gd name="connsiteY0" fmla="*/ 0 h 768280"/>
              <a:gd name="connsiteX1" fmla="*/ 238444 w 1700532"/>
              <a:gd name="connsiteY1" fmla="*/ 504824 h 768280"/>
              <a:gd name="connsiteX2" fmla="*/ 1169513 w 1700532"/>
              <a:gd name="connsiteY2" fmla="*/ 676274 h 768280"/>
              <a:gd name="connsiteX3" fmla="*/ 1700532 w 1700532"/>
              <a:gd name="connsiteY3" fmla="*/ 4762 h 768280"/>
              <a:gd name="connsiteX4" fmla="*/ 319 w 1700532"/>
              <a:gd name="connsiteY4" fmla="*/ 0 h 768280"/>
              <a:gd name="connsiteX0" fmla="*/ 214 w 1793296"/>
              <a:gd name="connsiteY0" fmla="*/ 0 h 755405"/>
              <a:gd name="connsiteX1" fmla="*/ 331208 w 1793296"/>
              <a:gd name="connsiteY1" fmla="*/ 507205 h 755405"/>
              <a:gd name="connsiteX2" fmla="*/ 1262277 w 1793296"/>
              <a:gd name="connsiteY2" fmla="*/ 678655 h 755405"/>
              <a:gd name="connsiteX3" fmla="*/ 1793296 w 1793296"/>
              <a:gd name="connsiteY3" fmla="*/ 7143 h 755405"/>
              <a:gd name="connsiteX4" fmla="*/ 214 w 1793296"/>
              <a:gd name="connsiteY4" fmla="*/ 0 h 755405"/>
              <a:gd name="connsiteX0" fmla="*/ 161 w 1793243"/>
              <a:gd name="connsiteY0" fmla="*/ 0 h 772213"/>
              <a:gd name="connsiteX1" fmla="*/ 331155 w 1793243"/>
              <a:gd name="connsiteY1" fmla="*/ 507205 h 772213"/>
              <a:gd name="connsiteX2" fmla="*/ 1262224 w 1793243"/>
              <a:gd name="connsiteY2" fmla="*/ 678655 h 772213"/>
              <a:gd name="connsiteX3" fmla="*/ 1793243 w 1793243"/>
              <a:gd name="connsiteY3" fmla="*/ 7143 h 772213"/>
              <a:gd name="connsiteX4" fmla="*/ 161 w 1793243"/>
              <a:gd name="connsiteY4" fmla="*/ 0 h 772213"/>
              <a:gd name="connsiteX0" fmla="*/ 497 w 1700711"/>
              <a:gd name="connsiteY0" fmla="*/ 0 h 750519"/>
              <a:gd name="connsiteX1" fmla="*/ 238623 w 1700711"/>
              <a:gd name="connsiteY1" fmla="*/ 502442 h 750519"/>
              <a:gd name="connsiteX2" fmla="*/ 1169692 w 1700711"/>
              <a:gd name="connsiteY2" fmla="*/ 673892 h 750519"/>
              <a:gd name="connsiteX3" fmla="*/ 1700711 w 1700711"/>
              <a:gd name="connsiteY3" fmla="*/ 2380 h 750519"/>
              <a:gd name="connsiteX4" fmla="*/ 497 w 1700711"/>
              <a:gd name="connsiteY4" fmla="*/ 0 h 750519"/>
              <a:gd name="connsiteX0" fmla="*/ 230 w 1700444"/>
              <a:gd name="connsiteY0" fmla="*/ 0 h 762514"/>
              <a:gd name="connsiteX1" fmla="*/ 238356 w 1700444"/>
              <a:gd name="connsiteY1" fmla="*/ 502442 h 762514"/>
              <a:gd name="connsiteX2" fmla="*/ 1169425 w 1700444"/>
              <a:gd name="connsiteY2" fmla="*/ 673892 h 762514"/>
              <a:gd name="connsiteX3" fmla="*/ 1700444 w 1700444"/>
              <a:gd name="connsiteY3" fmla="*/ 2380 h 762514"/>
              <a:gd name="connsiteX4" fmla="*/ 230 w 1700444"/>
              <a:gd name="connsiteY4" fmla="*/ 0 h 762514"/>
              <a:gd name="connsiteX0" fmla="*/ 0 w 1700214"/>
              <a:gd name="connsiteY0" fmla="*/ 0 h 762514"/>
              <a:gd name="connsiteX1" fmla="*/ 238126 w 1700214"/>
              <a:gd name="connsiteY1" fmla="*/ 502442 h 762514"/>
              <a:gd name="connsiteX2" fmla="*/ 1169195 w 1700214"/>
              <a:gd name="connsiteY2" fmla="*/ 673892 h 762514"/>
              <a:gd name="connsiteX3" fmla="*/ 1700214 w 1700214"/>
              <a:gd name="connsiteY3" fmla="*/ 2380 h 762514"/>
              <a:gd name="connsiteX4" fmla="*/ 0 w 1700214"/>
              <a:gd name="connsiteY4" fmla="*/ 0 h 7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14" h="762514">
                <a:moveTo>
                  <a:pt x="0" y="0"/>
                </a:moveTo>
                <a:cubicBezTo>
                  <a:pt x="60523" y="198040"/>
                  <a:pt x="112316" y="321071"/>
                  <a:pt x="238126" y="502442"/>
                </a:cubicBezTo>
                <a:cubicBezTo>
                  <a:pt x="363936" y="683813"/>
                  <a:pt x="968377" y="881061"/>
                  <a:pt x="1169195" y="673892"/>
                </a:cubicBezTo>
                <a:cubicBezTo>
                  <a:pt x="1370013" y="466723"/>
                  <a:pt x="1653383" y="113902"/>
                  <a:pt x="1700214" y="2380"/>
                </a:cubicBezTo>
                <a:lnTo>
                  <a:pt x="0" y="0"/>
                </a:lnTo>
                <a:close/>
              </a:path>
            </a:pathLst>
          </a:custGeom>
          <a:solidFill>
            <a:srgbClr val="31FF21">
              <a:alpha val="20000"/>
            </a:srgbClr>
          </a:solidFill>
          <a:ln w="25400">
            <a:solidFill>
              <a:srgbClr val="31F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6" name="Picture 1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2081" y="3956963"/>
            <a:ext cx="3487003" cy="249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グループ化 56"/>
          <p:cNvGrpSpPr/>
          <p:nvPr/>
        </p:nvGrpSpPr>
        <p:grpSpPr>
          <a:xfrm>
            <a:off x="5060927" y="3863217"/>
            <a:ext cx="3084124" cy="2526868"/>
            <a:chOff x="3620269" y="4074469"/>
            <a:chExt cx="2095327" cy="1716732"/>
          </a:xfrm>
        </p:grpSpPr>
        <p:pic>
          <p:nvPicPr>
            <p:cNvPr id="58" name="Picture 3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" t="6190" r="919" b="10477"/>
            <a:stretch/>
          </p:blipFill>
          <p:spPr bwMode="auto">
            <a:xfrm>
              <a:off x="3620269" y="4074469"/>
              <a:ext cx="2095327" cy="1716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9" name="グループ化 58"/>
            <p:cNvGrpSpPr/>
            <p:nvPr/>
          </p:nvGrpSpPr>
          <p:grpSpPr>
            <a:xfrm>
              <a:off x="3903831" y="4355474"/>
              <a:ext cx="1378984" cy="1180948"/>
              <a:chOff x="6826251" y="4330072"/>
              <a:chExt cx="1489737" cy="1275796"/>
            </a:xfrm>
          </p:grpSpPr>
          <p:sp>
            <p:nvSpPr>
              <p:cNvPr id="60" name="円/楕円 59"/>
              <p:cNvSpPr/>
              <p:nvPr/>
            </p:nvSpPr>
            <p:spPr>
              <a:xfrm>
                <a:off x="8203703" y="4640631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1" name="円/楕円 60"/>
              <p:cNvSpPr/>
              <p:nvPr/>
            </p:nvSpPr>
            <p:spPr>
              <a:xfrm>
                <a:off x="8032640" y="4350902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7630972" y="4330072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7195606" y="4774442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6916649" y="4806176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6826251" y="5087256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6" name="円/楕円 65"/>
              <p:cNvSpPr/>
              <p:nvPr/>
            </p:nvSpPr>
            <p:spPr>
              <a:xfrm>
                <a:off x="7375560" y="5504621"/>
                <a:ext cx="112285" cy="101247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7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25" r="7318" b="54716"/>
          <a:stretch/>
        </p:blipFill>
        <p:spPr bwMode="auto">
          <a:xfrm>
            <a:off x="7356305" y="382645"/>
            <a:ext cx="1592864" cy="261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972" y="112905"/>
            <a:ext cx="5856903" cy="846138"/>
          </a:xfrm>
        </p:spPr>
        <p:txBody>
          <a:bodyPr>
            <a:normAutofit/>
          </a:bodyPr>
          <a:lstStyle/>
          <a:p>
            <a:pPr algn="l"/>
            <a:r>
              <a:rPr lang="en-US" altLang="ja-JP" sz="4800" dirty="0" smtClean="0"/>
              <a:t>B-HRBF segmentation</a:t>
            </a:r>
            <a:endParaRPr kumimoji="1" lang="ja-JP" altLang="en-US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973" y="1119980"/>
            <a:ext cx="691054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</a:rPr>
              <a:t>Overview</a:t>
            </a:r>
            <a:endParaRPr kumimoji="1" lang="en-US" altLang="ja-JP" sz="32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ja-JP" sz="105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ja-JP" sz="3200" dirty="0" smtClean="0">
                <a:solidFill>
                  <a:schemeClr val="tx1">
                    <a:lumMod val="50000"/>
                  </a:schemeClr>
                </a:solidFill>
              </a:rPr>
              <a:t>Mapping normals</a:t>
            </a:r>
          </a:p>
          <a:p>
            <a:endParaRPr lang="en-US" altLang="ja-JP" sz="9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ja-JP" sz="3200" dirty="0" smtClean="0"/>
              <a:t>C</a:t>
            </a:r>
            <a:r>
              <a:rPr kumimoji="1" lang="en-US" altLang="ja-JP" sz="3200" dirty="0" smtClean="0"/>
              <a:t>ontours </a:t>
            </a:r>
            <a:r>
              <a:rPr lang="en-US" altLang="ja-JP" sz="3200" dirty="0" smtClean="0">
                <a:sym typeface="Wingdings" pitchFamily="2" charset="2"/>
              </a:rPr>
              <a:t> </a:t>
            </a:r>
            <a:r>
              <a:rPr kumimoji="1" lang="en-US" altLang="ja-JP" sz="3200" dirty="0" smtClean="0">
                <a:sym typeface="Wingdings" pitchFamily="2" charset="2"/>
              </a:rPr>
              <a:t>constraint</a:t>
            </a:r>
            <a:r>
              <a:rPr lang="ja-JP" altLang="en-US" sz="3200" dirty="0" smtClean="0">
                <a:sym typeface="Wingdings" pitchFamily="2" charset="2"/>
              </a:rPr>
              <a:t> </a:t>
            </a:r>
            <a:r>
              <a:rPr lang="en-US" altLang="ja-JP" sz="3200" dirty="0" smtClean="0">
                <a:sym typeface="Wingdings" pitchFamily="2" charset="2"/>
              </a:rPr>
              <a:t>points</a:t>
            </a:r>
            <a:r>
              <a:rPr kumimoji="1" lang="en-US" altLang="ja-JP" sz="3200" dirty="0" smtClean="0">
                <a:sym typeface="Wingdings" pitchFamily="2" charset="2"/>
              </a:rPr>
              <a:t> &amp; normals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66733" y="2370201"/>
            <a:ext cx="6814390" cy="615461"/>
          </a:xfrm>
          <a:prstGeom prst="rect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/>
          <p:cNvGrpSpPr/>
          <p:nvPr/>
        </p:nvGrpSpPr>
        <p:grpSpPr>
          <a:xfrm>
            <a:off x="433173" y="3608084"/>
            <a:ext cx="3447256" cy="2760307"/>
            <a:chOff x="5168107" y="175457"/>
            <a:chExt cx="3057525" cy="2448239"/>
          </a:xfrm>
        </p:grpSpPr>
        <p:sp>
          <p:nvSpPr>
            <p:cNvPr id="21" name="フリーフォーム 20"/>
            <p:cNvSpPr/>
            <p:nvPr/>
          </p:nvSpPr>
          <p:spPr>
            <a:xfrm>
              <a:off x="5168107" y="175457"/>
              <a:ext cx="3057525" cy="2448239"/>
            </a:xfrm>
            <a:custGeom>
              <a:avLst/>
              <a:gdLst>
                <a:gd name="connsiteX0" fmla="*/ 6796 w 3064321"/>
                <a:gd name="connsiteY0" fmla="*/ 919162 h 2447925"/>
                <a:gd name="connsiteX1" fmla="*/ 1264096 w 3064321"/>
                <a:gd name="connsiteY1" fmla="*/ 0 h 2447925"/>
                <a:gd name="connsiteX2" fmla="*/ 1759396 w 3064321"/>
                <a:gd name="connsiteY2" fmla="*/ 762000 h 2447925"/>
                <a:gd name="connsiteX3" fmla="*/ 3064321 w 3064321"/>
                <a:gd name="connsiteY3" fmla="*/ 1104900 h 2447925"/>
                <a:gd name="connsiteX4" fmla="*/ 2373758 w 3064321"/>
                <a:gd name="connsiteY4" fmla="*/ 2447925 h 2447925"/>
                <a:gd name="connsiteX5" fmla="*/ 835471 w 3064321"/>
                <a:gd name="connsiteY5" fmla="*/ 2209800 h 2447925"/>
                <a:gd name="connsiteX6" fmla="*/ 6796 w 3064321"/>
                <a:gd name="connsiteY6" fmla="*/ 919162 h 2447925"/>
                <a:gd name="connsiteX0" fmla="*/ 15336 w 3072861"/>
                <a:gd name="connsiteY0" fmla="*/ 919162 h 2447925"/>
                <a:gd name="connsiteX1" fmla="*/ 1272636 w 3072861"/>
                <a:gd name="connsiteY1" fmla="*/ 0 h 2447925"/>
                <a:gd name="connsiteX2" fmla="*/ 1767936 w 3072861"/>
                <a:gd name="connsiteY2" fmla="*/ 762000 h 2447925"/>
                <a:gd name="connsiteX3" fmla="*/ 3072861 w 3072861"/>
                <a:gd name="connsiteY3" fmla="*/ 1104900 h 2447925"/>
                <a:gd name="connsiteX4" fmla="*/ 2382298 w 3072861"/>
                <a:gd name="connsiteY4" fmla="*/ 2447925 h 2447925"/>
                <a:gd name="connsiteX5" fmla="*/ 844011 w 3072861"/>
                <a:gd name="connsiteY5" fmla="*/ 2209800 h 2447925"/>
                <a:gd name="connsiteX6" fmla="*/ 15336 w 3072861"/>
                <a:gd name="connsiteY6" fmla="*/ 919162 h 2447925"/>
                <a:gd name="connsiteX0" fmla="*/ 15336 w 3072861"/>
                <a:gd name="connsiteY0" fmla="*/ 919162 h 2447925"/>
                <a:gd name="connsiteX1" fmla="*/ 1272636 w 3072861"/>
                <a:gd name="connsiteY1" fmla="*/ 0 h 2447925"/>
                <a:gd name="connsiteX2" fmla="*/ 1767936 w 3072861"/>
                <a:gd name="connsiteY2" fmla="*/ 762000 h 2447925"/>
                <a:gd name="connsiteX3" fmla="*/ 3072861 w 3072861"/>
                <a:gd name="connsiteY3" fmla="*/ 1104900 h 2447925"/>
                <a:gd name="connsiteX4" fmla="*/ 2382298 w 3072861"/>
                <a:gd name="connsiteY4" fmla="*/ 2447925 h 2447925"/>
                <a:gd name="connsiteX5" fmla="*/ 844011 w 3072861"/>
                <a:gd name="connsiteY5" fmla="*/ 2209800 h 2447925"/>
                <a:gd name="connsiteX6" fmla="*/ 15336 w 3072861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752600 w 3057525"/>
                <a:gd name="connsiteY2" fmla="*/ 76200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752600 w 3057525"/>
                <a:gd name="connsiteY2" fmla="*/ 76200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995488 w 3057525"/>
                <a:gd name="connsiteY2" fmla="*/ 890588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28801 w 3057525"/>
                <a:gd name="connsiteY2" fmla="*/ 85725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8239"/>
                <a:gd name="connsiteX1" fmla="*/ 1257300 w 3057525"/>
                <a:gd name="connsiteY1" fmla="*/ 0 h 2448239"/>
                <a:gd name="connsiteX2" fmla="*/ 1828801 w 3057525"/>
                <a:gd name="connsiteY2" fmla="*/ 857250 h 2448239"/>
                <a:gd name="connsiteX3" fmla="*/ 3057525 w 3057525"/>
                <a:gd name="connsiteY3" fmla="*/ 1104900 h 2448239"/>
                <a:gd name="connsiteX4" fmla="*/ 2366962 w 3057525"/>
                <a:gd name="connsiteY4" fmla="*/ 2447925 h 2448239"/>
                <a:gd name="connsiteX5" fmla="*/ 881062 w 3057525"/>
                <a:gd name="connsiteY5" fmla="*/ 2135981 h 2448239"/>
                <a:gd name="connsiteX6" fmla="*/ 0 w 3057525"/>
                <a:gd name="connsiteY6" fmla="*/ 919162 h 244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7525" h="2448239">
                  <a:moveTo>
                    <a:pt x="0" y="919162"/>
                  </a:moveTo>
                  <a:cubicBezTo>
                    <a:pt x="307181" y="672306"/>
                    <a:pt x="999331" y="162719"/>
                    <a:pt x="1257300" y="0"/>
                  </a:cubicBezTo>
                  <a:cubicBezTo>
                    <a:pt x="1367631" y="289719"/>
                    <a:pt x="1538289" y="675481"/>
                    <a:pt x="1828801" y="857250"/>
                  </a:cubicBezTo>
                  <a:cubicBezTo>
                    <a:pt x="2119313" y="1039019"/>
                    <a:pt x="2848769" y="1111250"/>
                    <a:pt x="3057525" y="1104900"/>
                  </a:cubicBezTo>
                  <a:lnTo>
                    <a:pt x="2366962" y="2447925"/>
                  </a:lnTo>
                  <a:cubicBezTo>
                    <a:pt x="1857375" y="2453481"/>
                    <a:pt x="1274762" y="2386806"/>
                    <a:pt x="881062" y="2135981"/>
                  </a:cubicBezTo>
                  <a:cubicBezTo>
                    <a:pt x="487362" y="1885156"/>
                    <a:pt x="138113" y="1316037"/>
                    <a:pt x="0" y="9191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95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フリーフォーム 21"/>
            <p:cNvSpPr/>
            <p:nvPr/>
          </p:nvSpPr>
          <p:spPr>
            <a:xfrm rot="245048">
              <a:off x="5925084" y="904845"/>
              <a:ext cx="1690628" cy="1223824"/>
            </a:xfrm>
            <a:custGeom>
              <a:avLst/>
              <a:gdLst>
                <a:gd name="connsiteX0" fmla="*/ 35470 w 1658060"/>
                <a:gd name="connsiteY0" fmla="*/ 311150 h 1252557"/>
                <a:gd name="connsiteX1" fmla="*/ 3720 w 1658060"/>
                <a:gd name="connsiteY1" fmla="*/ 504825 h 1252557"/>
                <a:gd name="connsiteX2" fmla="*/ 124370 w 1658060"/>
                <a:gd name="connsiteY2" fmla="*/ 733425 h 1252557"/>
                <a:gd name="connsiteX3" fmla="*/ 403770 w 1658060"/>
                <a:gd name="connsiteY3" fmla="*/ 984250 h 1252557"/>
                <a:gd name="connsiteX4" fmla="*/ 924470 w 1658060"/>
                <a:gd name="connsiteY4" fmla="*/ 1238250 h 1252557"/>
                <a:gd name="connsiteX5" fmla="*/ 1441995 w 1658060"/>
                <a:gd name="connsiteY5" fmla="*/ 1177925 h 1252557"/>
                <a:gd name="connsiteX6" fmla="*/ 1657895 w 1658060"/>
                <a:gd name="connsiteY6" fmla="*/ 822325 h 1252557"/>
                <a:gd name="connsiteX7" fmla="*/ 1413420 w 1658060"/>
                <a:gd name="connsiteY7" fmla="*/ 530225 h 1252557"/>
                <a:gd name="connsiteX8" fmla="*/ 987970 w 1658060"/>
                <a:gd name="connsiteY8" fmla="*/ 527050 h 1252557"/>
                <a:gd name="connsiteX9" fmla="*/ 724445 w 1658060"/>
                <a:gd name="connsiteY9" fmla="*/ 447675 h 1252557"/>
                <a:gd name="connsiteX10" fmla="*/ 597445 w 1658060"/>
                <a:gd name="connsiteY10" fmla="*/ 120650 h 1252557"/>
                <a:gd name="connsiteX11" fmla="*/ 321220 w 1658060"/>
                <a:gd name="connsiteY11" fmla="*/ 0 h 1252557"/>
                <a:gd name="connsiteX12" fmla="*/ 83095 w 1658060"/>
                <a:gd name="connsiteY12" fmla="*/ 120650 h 1252557"/>
                <a:gd name="connsiteX13" fmla="*/ 35470 w 1658060"/>
                <a:gd name="connsiteY13" fmla="*/ 311150 h 1252557"/>
                <a:gd name="connsiteX0" fmla="*/ 8908 w 1671979"/>
                <a:gd name="connsiteY0" fmla="*/ 308768 h 1252557"/>
                <a:gd name="connsiteX1" fmla="*/ 17639 w 1671979"/>
                <a:gd name="connsiteY1" fmla="*/ 504825 h 1252557"/>
                <a:gd name="connsiteX2" fmla="*/ 138289 w 1671979"/>
                <a:gd name="connsiteY2" fmla="*/ 733425 h 1252557"/>
                <a:gd name="connsiteX3" fmla="*/ 417689 w 1671979"/>
                <a:gd name="connsiteY3" fmla="*/ 984250 h 1252557"/>
                <a:gd name="connsiteX4" fmla="*/ 938389 w 1671979"/>
                <a:gd name="connsiteY4" fmla="*/ 1238250 h 1252557"/>
                <a:gd name="connsiteX5" fmla="*/ 1455914 w 1671979"/>
                <a:gd name="connsiteY5" fmla="*/ 1177925 h 1252557"/>
                <a:gd name="connsiteX6" fmla="*/ 1671814 w 1671979"/>
                <a:gd name="connsiteY6" fmla="*/ 822325 h 1252557"/>
                <a:gd name="connsiteX7" fmla="*/ 1427339 w 1671979"/>
                <a:gd name="connsiteY7" fmla="*/ 530225 h 1252557"/>
                <a:gd name="connsiteX8" fmla="*/ 1001889 w 1671979"/>
                <a:gd name="connsiteY8" fmla="*/ 527050 h 1252557"/>
                <a:gd name="connsiteX9" fmla="*/ 738364 w 1671979"/>
                <a:gd name="connsiteY9" fmla="*/ 447675 h 1252557"/>
                <a:gd name="connsiteX10" fmla="*/ 611364 w 1671979"/>
                <a:gd name="connsiteY10" fmla="*/ 120650 h 1252557"/>
                <a:gd name="connsiteX11" fmla="*/ 335139 w 1671979"/>
                <a:gd name="connsiteY11" fmla="*/ 0 h 1252557"/>
                <a:gd name="connsiteX12" fmla="*/ 97014 w 1671979"/>
                <a:gd name="connsiteY12" fmla="*/ 120650 h 1252557"/>
                <a:gd name="connsiteX13" fmla="*/ 8908 w 1671979"/>
                <a:gd name="connsiteY13" fmla="*/ 308768 h 1252557"/>
                <a:gd name="connsiteX0" fmla="*/ 8908 w 1671979"/>
                <a:gd name="connsiteY0" fmla="*/ 308768 h 1252557"/>
                <a:gd name="connsiteX1" fmla="*/ 17639 w 1671979"/>
                <a:gd name="connsiteY1" fmla="*/ 504825 h 1252557"/>
                <a:gd name="connsiteX2" fmla="*/ 138289 w 1671979"/>
                <a:gd name="connsiteY2" fmla="*/ 733425 h 1252557"/>
                <a:gd name="connsiteX3" fmla="*/ 417689 w 1671979"/>
                <a:gd name="connsiteY3" fmla="*/ 984250 h 1252557"/>
                <a:gd name="connsiteX4" fmla="*/ 938389 w 1671979"/>
                <a:gd name="connsiteY4" fmla="*/ 1238250 h 1252557"/>
                <a:gd name="connsiteX5" fmla="*/ 1455914 w 1671979"/>
                <a:gd name="connsiteY5" fmla="*/ 1177925 h 1252557"/>
                <a:gd name="connsiteX6" fmla="*/ 1671814 w 1671979"/>
                <a:gd name="connsiteY6" fmla="*/ 822325 h 1252557"/>
                <a:gd name="connsiteX7" fmla="*/ 1427339 w 1671979"/>
                <a:gd name="connsiteY7" fmla="*/ 530225 h 1252557"/>
                <a:gd name="connsiteX8" fmla="*/ 997127 w 1671979"/>
                <a:gd name="connsiteY8" fmla="*/ 593725 h 1252557"/>
                <a:gd name="connsiteX9" fmla="*/ 738364 w 1671979"/>
                <a:gd name="connsiteY9" fmla="*/ 447675 h 1252557"/>
                <a:gd name="connsiteX10" fmla="*/ 611364 w 1671979"/>
                <a:gd name="connsiteY10" fmla="*/ 120650 h 1252557"/>
                <a:gd name="connsiteX11" fmla="*/ 335139 w 1671979"/>
                <a:gd name="connsiteY11" fmla="*/ 0 h 1252557"/>
                <a:gd name="connsiteX12" fmla="*/ 97014 w 1671979"/>
                <a:gd name="connsiteY12" fmla="*/ 120650 h 1252557"/>
                <a:gd name="connsiteX13" fmla="*/ 8908 w 1671979"/>
                <a:gd name="connsiteY13" fmla="*/ 308768 h 1252557"/>
                <a:gd name="connsiteX0" fmla="*/ 8908 w 1671979"/>
                <a:gd name="connsiteY0" fmla="*/ 308768 h 1252557"/>
                <a:gd name="connsiteX1" fmla="*/ 17639 w 1671979"/>
                <a:gd name="connsiteY1" fmla="*/ 504825 h 1252557"/>
                <a:gd name="connsiteX2" fmla="*/ 138289 w 1671979"/>
                <a:gd name="connsiteY2" fmla="*/ 733425 h 1252557"/>
                <a:gd name="connsiteX3" fmla="*/ 417689 w 1671979"/>
                <a:gd name="connsiteY3" fmla="*/ 984250 h 1252557"/>
                <a:gd name="connsiteX4" fmla="*/ 938389 w 1671979"/>
                <a:gd name="connsiteY4" fmla="*/ 1238250 h 1252557"/>
                <a:gd name="connsiteX5" fmla="*/ 1455914 w 1671979"/>
                <a:gd name="connsiteY5" fmla="*/ 1177925 h 1252557"/>
                <a:gd name="connsiteX6" fmla="*/ 1671814 w 1671979"/>
                <a:gd name="connsiteY6" fmla="*/ 822325 h 1252557"/>
                <a:gd name="connsiteX7" fmla="*/ 1427339 w 1671979"/>
                <a:gd name="connsiteY7" fmla="*/ 530225 h 1252557"/>
                <a:gd name="connsiteX8" fmla="*/ 997127 w 1671979"/>
                <a:gd name="connsiteY8" fmla="*/ 593725 h 1252557"/>
                <a:gd name="connsiteX9" fmla="*/ 745508 w 1671979"/>
                <a:gd name="connsiteY9" fmla="*/ 433388 h 1252557"/>
                <a:gd name="connsiteX10" fmla="*/ 611364 w 1671979"/>
                <a:gd name="connsiteY10" fmla="*/ 120650 h 1252557"/>
                <a:gd name="connsiteX11" fmla="*/ 335139 w 1671979"/>
                <a:gd name="connsiteY11" fmla="*/ 0 h 1252557"/>
                <a:gd name="connsiteX12" fmla="*/ 97014 w 1671979"/>
                <a:gd name="connsiteY12" fmla="*/ 120650 h 1252557"/>
                <a:gd name="connsiteX13" fmla="*/ 8908 w 1671979"/>
                <a:gd name="connsiteY13" fmla="*/ 308768 h 1252557"/>
                <a:gd name="connsiteX0" fmla="*/ 8908 w 1671979"/>
                <a:gd name="connsiteY0" fmla="*/ 308768 h 1252557"/>
                <a:gd name="connsiteX1" fmla="*/ 17639 w 1671979"/>
                <a:gd name="connsiteY1" fmla="*/ 504825 h 1252557"/>
                <a:gd name="connsiteX2" fmla="*/ 138289 w 1671979"/>
                <a:gd name="connsiteY2" fmla="*/ 733425 h 1252557"/>
                <a:gd name="connsiteX3" fmla="*/ 417689 w 1671979"/>
                <a:gd name="connsiteY3" fmla="*/ 984250 h 1252557"/>
                <a:gd name="connsiteX4" fmla="*/ 938389 w 1671979"/>
                <a:gd name="connsiteY4" fmla="*/ 1238250 h 1252557"/>
                <a:gd name="connsiteX5" fmla="*/ 1455914 w 1671979"/>
                <a:gd name="connsiteY5" fmla="*/ 1177925 h 1252557"/>
                <a:gd name="connsiteX6" fmla="*/ 1671814 w 1671979"/>
                <a:gd name="connsiteY6" fmla="*/ 822325 h 1252557"/>
                <a:gd name="connsiteX7" fmla="*/ 1427339 w 1671979"/>
                <a:gd name="connsiteY7" fmla="*/ 530225 h 1252557"/>
                <a:gd name="connsiteX8" fmla="*/ 997127 w 1671979"/>
                <a:gd name="connsiteY8" fmla="*/ 593725 h 1252557"/>
                <a:gd name="connsiteX9" fmla="*/ 745508 w 1671979"/>
                <a:gd name="connsiteY9" fmla="*/ 433388 h 1252557"/>
                <a:gd name="connsiteX10" fmla="*/ 611364 w 1671979"/>
                <a:gd name="connsiteY10" fmla="*/ 120650 h 1252557"/>
                <a:gd name="connsiteX11" fmla="*/ 335139 w 1671979"/>
                <a:gd name="connsiteY11" fmla="*/ 0 h 1252557"/>
                <a:gd name="connsiteX12" fmla="*/ 97014 w 1671979"/>
                <a:gd name="connsiteY12" fmla="*/ 120650 h 1252557"/>
                <a:gd name="connsiteX13" fmla="*/ 8908 w 1671979"/>
                <a:gd name="connsiteY13" fmla="*/ 308768 h 1252557"/>
                <a:gd name="connsiteX0" fmla="*/ 8908 w 1671979"/>
                <a:gd name="connsiteY0" fmla="*/ 308768 h 1250230"/>
                <a:gd name="connsiteX1" fmla="*/ 17639 w 1671979"/>
                <a:gd name="connsiteY1" fmla="*/ 504825 h 1250230"/>
                <a:gd name="connsiteX2" fmla="*/ 138289 w 1671979"/>
                <a:gd name="connsiteY2" fmla="*/ 733425 h 1250230"/>
                <a:gd name="connsiteX3" fmla="*/ 408018 w 1671979"/>
                <a:gd name="connsiteY3" fmla="*/ 1015975 h 1250230"/>
                <a:gd name="connsiteX4" fmla="*/ 938389 w 1671979"/>
                <a:gd name="connsiteY4" fmla="*/ 1238250 h 1250230"/>
                <a:gd name="connsiteX5" fmla="*/ 1455914 w 1671979"/>
                <a:gd name="connsiteY5" fmla="*/ 1177925 h 1250230"/>
                <a:gd name="connsiteX6" fmla="*/ 1671814 w 1671979"/>
                <a:gd name="connsiteY6" fmla="*/ 822325 h 1250230"/>
                <a:gd name="connsiteX7" fmla="*/ 1427339 w 1671979"/>
                <a:gd name="connsiteY7" fmla="*/ 530225 h 1250230"/>
                <a:gd name="connsiteX8" fmla="*/ 997127 w 1671979"/>
                <a:gd name="connsiteY8" fmla="*/ 593725 h 1250230"/>
                <a:gd name="connsiteX9" fmla="*/ 745508 w 1671979"/>
                <a:gd name="connsiteY9" fmla="*/ 433388 h 1250230"/>
                <a:gd name="connsiteX10" fmla="*/ 611364 w 1671979"/>
                <a:gd name="connsiteY10" fmla="*/ 120650 h 1250230"/>
                <a:gd name="connsiteX11" fmla="*/ 335139 w 1671979"/>
                <a:gd name="connsiteY11" fmla="*/ 0 h 1250230"/>
                <a:gd name="connsiteX12" fmla="*/ 97014 w 1671979"/>
                <a:gd name="connsiteY12" fmla="*/ 120650 h 1250230"/>
                <a:gd name="connsiteX13" fmla="*/ 8908 w 1671979"/>
                <a:gd name="connsiteY13" fmla="*/ 308768 h 1250230"/>
                <a:gd name="connsiteX0" fmla="*/ 8908 w 1671979"/>
                <a:gd name="connsiteY0" fmla="*/ 308768 h 1246634"/>
                <a:gd name="connsiteX1" fmla="*/ 17639 w 1671979"/>
                <a:gd name="connsiteY1" fmla="*/ 504825 h 1246634"/>
                <a:gd name="connsiteX2" fmla="*/ 138289 w 1671979"/>
                <a:gd name="connsiteY2" fmla="*/ 733425 h 1246634"/>
                <a:gd name="connsiteX3" fmla="*/ 421081 w 1671979"/>
                <a:gd name="connsiteY3" fmla="*/ 1065176 h 1246634"/>
                <a:gd name="connsiteX4" fmla="*/ 938389 w 1671979"/>
                <a:gd name="connsiteY4" fmla="*/ 1238250 h 1246634"/>
                <a:gd name="connsiteX5" fmla="*/ 1455914 w 1671979"/>
                <a:gd name="connsiteY5" fmla="*/ 1177925 h 1246634"/>
                <a:gd name="connsiteX6" fmla="*/ 1671814 w 1671979"/>
                <a:gd name="connsiteY6" fmla="*/ 822325 h 1246634"/>
                <a:gd name="connsiteX7" fmla="*/ 1427339 w 1671979"/>
                <a:gd name="connsiteY7" fmla="*/ 530225 h 1246634"/>
                <a:gd name="connsiteX8" fmla="*/ 997127 w 1671979"/>
                <a:gd name="connsiteY8" fmla="*/ 593725 h 1246634"/>
                <a:gd name="connsiteX9" fmla="*/ 745508 w 1671979"/>
                <a:gd name="connsiteY9" fmla="*/ 433388 h 1246634"/>
                <a:gd name="connsiteX10" fmla="*/ 611364 w 1671979"/>
                <a:gd name="connsiteY10" fmla="*/ 120650 h 1246634"/>
                <a:gd name="connsiteX11" fmla="*/ 335139 w 1671979"/>
                <a:gd name="connsiteY11" fmla="*/ 0 h 1246634"/>
                <a:gd name="connsiteX12" fmla="*/ 97014 w 1671979"/>
                <a:gd name="connsiteY12" fmla="*/ 120650 h 1246634"/>
                <a:gd name="connsiteX13" fmla="*/ 8908 w 1671979"/>
                <a:gd name="connsiteY13" fmla="*/ 308768 h 1246634"/>
                <a:gd name="connsiteX0" fmla="*/ 8908 w 1671979"/>
                <a:gd name="connsiteY0" fmla="*/ 308768 h 1246634"/>
                <a:gd name="connsiteX1" fmla="*/ 17639 w 1671979"/>
                <a:gd name="connsiteY1" fmla="*/ 504825 h 1246634"/>
                <a:gd name="connsiteX2" fmla="*/ 138289 w 1671979"/>
                <a:gd name="connsiteY2" fmla="*/ 733425 h 1246634"/>
                <a:gd name="connsiteX3" fmla="*/ 421081 w 1671979"/>
                <a:gd name="connsiteY3" fmla="*/ 1065176 h 1246634"/>
                <a:gd name="connsiteX4" fmla="*/ 938389 w 1671979"/>
                <a:gd name="connsiteY4" fmla="*/ 1238250 h 1246634"/>
                <a:gd name="connsiteX5" fmla="*/ 1455914 w 1671979"/>
                <a:gd name="connsiteY5" fmla="*/ 1177925 h 1246634"/>
                <a:gd name="connsiteX6" fmla="*/ 1671814 w 1671979"/>
                <a:gd name="connsiteY6" fmla="*/ 822325 h 1246634"/>
                <a:gd name="connsiteX7" fmla="*/ 1427339 w 1671979"/>
                <a:gd name="connsiteY7" fmla="*/ 530225 h 1246634"/>
                <a:gd name="connsiteX8" fmla="*/ 997127 w 1671979"/>
                <a:gd name="connsiteY8" fmla="*/ 593725 h 1246634"/>
                <a:gd name="connsiteX9" fmla="*/ 745508 w 1671979"/>
                <a:gd name="connsiteY9" fmla="*/ 433388 h 1246634"/>
                <a:gd name="connsiteX10" fmla="*/ 611364 w 1671979"/>
                <a:gd name="connsiteY10" fmla="*/ 120650 h 1246634"/>
                <a:gd name="connsiteX11" fmla="*/ 335139 w 1671979"/>
                <a:gd name="connsiteY11" fmla="*/ 0 h 1246634"/>
                <a:gd name="connsiteX12" fmla="*/ 97014 w 1671979"/>
                <a:gd name="connsiteY12" fmla="*/ 120650 h 1246634"/>
                <a:gd name="connsiteX13" fmla="*/ 8908 w 1671979"/>
                <a:gd name="connsiteY13" fmla="*/ 308768 h 1246634"/>
                <a:gd name="connsiteX0" fmla="*/ 8908 w 1671979"/>
                <a:gd name="connsiteY0" fmla="*/ 226308 h 1164174"/>
                <a:gd name="connsiteX1" fmla="*/ 17639 w 1671979"/>
                <a:gd name="connsiteY1" fmla="*/ 422365 h 1164174"/>
                <a:gd name="connsiteX2" fmla="*/ 138289 w 1671979"/>
                <a:gd name="connsiteY2" fmla="*/ 650965 h 1164174"/>
                <a:gd name="connsiteX3" fmla="*/ 421081 w 1671979"/>
                <a:gd name="connsiteY3" fmla="*/ 982716 h 1164174"/>
                <a:gd name="connsiteX4" fmla="*/ 938389 w 1671979"/>
                <a:gd name="connsiteY4" fmla="*/ 1155790 h 1164174"/>
                <a:gd name="connsiteX5" fmla="*/ 1455914 w 1671979"/>
                <a:gd name="connsiteY5" fmla="*/ 1095465 h 1164174"/>
                <a:gd name="connsiteX6" fmla="*/ 1671814 w 1671979"/>
                <a:gd name="connsiteY6" fmla="*/ 739865 h 1164174"/>
                <a:gd name="connsiteX7" fmla="*/ 1427339 w 1671979"/>
                <a:gd name="connsiteY7" fmla="*/ 447765 h 1164174"/>
                <a:gd name="connsiteX8" fmla="*/ 997127 w 1671979"/>
                <a:gd name="connsiteY8" fmla="*/ 511265 h 1164174"/>
                <a:gd name="connsiteX9" fmla="*/ 745508 w 1671979"/>
                <a:gd name="connsiteY9" fmla="*/ 350928 h 1164174"/>
                <a:gd name="connsiteX10" fmla="*/ 611364 w 1671979"/>
                <a:gd name="connsiteY10" fmla="*/ 38190 h 1164174"/>
                <a:gd name="connsiteX11" fmla="*/ 343789 w 1671979"/>
                <a:gd name="connsiteY11" fmla="*/ 5253 h 1164174"/>
                <a:gd name="connsiteX12" fmla="*/ 97014 w 1671979"/>
                <a:gd name="connsiteY12" fmla="*/ 38190 h 1164174"/>
                <a:gd name="connsiteX13" fmla="*/ 8908 w 1671979"/>
                <a:gd name="connsiteY13" fmla="*/ 226308 h 1164174"/>
                <a:gd name="connsiteX0" fmla="*/ 8908 w 1671979"/>
                <a:gd name="connsiteY0" fmla="*/ 221175 h 1159041"/>
                <a:gd name="connsiteX1" fmla="*/ 17639 w 1671979"/>
                <a:gd name="connsiteY1" fmla="*/ 417232 h 1159041"/>
                <a:gd name="connsiteX2" fmla="*/ 138289 w 1671979"/>
                <a:gd name="connsiteY2" fmla="*/ 645832 h 1159041"/>
                <a:gd name="connsiteX3" fmla="*/ 421081 w 1671979"/>
                <a:gd name="connsiteY3" fmla="*/ 977583 h 1159041"/>
                <a:gd name="connsiteX4" fmla="*/ 938389 w 1671979"/>
                <a:gd name="connsiteY4" fmla="*/ 1150657 h 1159041"/>
                <a:gd name="connsiteX5" fmla="*/ 1455914 w 1671979"/>
                <a:gd name="connsiteY5" fmla="*/ 1090332 h 1159041"/>
                <a:gd name="connsiteX6" fmla="*/ 1671814 w 1671979"/>
                <a:gd name="connsiteY6" fmla="*/ 734732 h 1159041"/>
                <a:gd name="connsiteX7" fmla="*/ 1427339 w 1671979"/>
                <a:gd name="connsiteY7" fmla="*/ 442632 h 1159041"/>
                <a:gd name="connsiteX8" fmla="*/ 997127 w 1671979"/>
                <a:gd name="connsiteY8" fmla="*/ 506132 h 1159041"/>
                <a:gd name="connsiteX9" fmla="*/ 745508 w 1671979"/>
                <a:gd name="connsiteY9" fmla="*/ 345795 h 1159041"/>
                <a:gd name="connsiteX10" fmla="*/ 573189 w 1671979"/>
                <a:gd name="connsiteY10" fmla="*/ 133663 h 1159041"/>
                <a:gd name="connsiteX11" fmla="*/ 343789 w 1671979"/>
                <a:gd name="connsiteY11" fmla="*/ 120 h 1159041"/>
                <a:gd name="connsiteX12" fmla="*/ 97014 w 1671979"/>
                <a:gd name="connsiteY12" fmla="*/ 33057 h 1159041"/>
                <a:gd name="connsiteX13" fmla="*/ 8908 w 1671979"/>
                <a:gd name="connsiteY13" fmla="*/ 221175 h 1159041"/>
                <a:gd name="connsiteX0" fmla="*/ 8908 w 1671979"/>
                <a:gd name="connsiteY0" fmla="*/ 222134 h 1160000"/>
                <a:gd name="connsiteX1" fmla="*/ 17639 w 1671979"/>
                <a:gd name="connsiteY1" fmla="*/ 418191 h 1160000"/>
                <a:gd name="connsiteX2" fmla="*/ 138289 w 1671979"/>
                <a:gd name="connsiteY2" fmla="*/ 646791 h 1160000"/>
                <a:gd name="connsiteX3" fmla="*/ 421081 w 1671979"/>
                <a:gd name="connsiteY3" fmla="*/ 978542 h 1160000"/>
                <a:gd name="connsiteX4" fmla="*/ 938389 w 1671979"/>
                <a:gd name="connsiteY4" fmla="*/ 1151616 h 1160000"/>
                <a:gd name="connsiteX5" fmla="*/ 1455914 w 1671979"/>
                <a:gd name="connsiteY5" fmla="*/ 1091291 h 1160000"/>
                <a:gd name="connsiteX6" fmla="*/ 1671814 w 1671979"/>
                <a:gd name="connsiteY6" fmla="*/ 735691 h 1160000"/>
                <a:gd name="connsiteX7" fmla="*/ 1427339 w 1671979"/>
                <a:gd name="connsiteY7" fmla="*/ 443591 h 1160000"/>
                <a:gd name="connsiteX8" fmla="*/ 997127 w 1671979"/>
                <a:gd name="connsiteY8" fmla="*/ 507091 h 1160000"/>
                <a:gd name="connsiteX9" fmla="*/ 745508 w 1671979"/>
                <a:gd name="connsiteY9" fmla="*/ 346754 h 1160000"/>
                <a:gd name="connsiteX10" fmla="*/ 573189 w 1671979"/>
                <a:gd name="connsiteY10" fmla="*/ 134622 h 1160000"/>
                <a:gd name="connsiteX11" fmla="*/ 324618 w 1671979"/>
                <a:gd name="connsiteY11" fmla="*/ 61 h 1160000"/>
                <a:gd name="connsiteX12" fmla="*/ 97014 w 1671979"/>
                <a:gd name="connsiteY12" fmla="*/ 34016 h 1160000"/>
                <a:gd name="connsiteX13" fmla="*/ 8908 w 1671979"/>
                <a:gd name="connsiteY13" fmla="*/ 222134 h 1160000"/>
                <a:gd name="connsiteX0" fmla="*/ 8908 w 1671979"/>
                <a:gd name="connsiteY0" fmla="*/ 244749 h 1182615"/>
                <a:gd name="connsiteX1" fmla="*/ 17639 w 1671979"/>
                <a:gd name="connsiteY1" fmla="*/ 440806 h 1182615"/>
                <a:gd name="connsiteX2" fmla="*/ 138289 w 1671979"/>
                <a:gd name="connsiteY2" fmla="*/ 669406 h 1182615"/>
                <a:gd name="connsiteX3" fmla="*/ 421081 w 1671979"/>
                <a:gd name="connsiteY3" fmla="*/ 1001157 h 1182615"/>
                <a:gd name="connsiteX4" fmla="*/ 938389 w 1671979"/>
                <a:gd name="connsiteY4" fmla="*/ 1174231 h 1182615"/>
                <a:gd name="connsiteX5" fmla="*/ 1455914 w 1671979"/>
                <a:gd name="connsiteY5" fmla="*/ 1113906 h 1182615"/>
                <a:gd name="connsiteX6" fmla="*/ 1671814 w 1671979"/>
                <a:gd name="connsiteY6" fmla="*/ 758306 h 1182615"/>
                <a:gd name="connsiteX7" fmla="*/ 1427339 w 1671979"/>
                <a:gd name="connsiteY7" fmla="*/ 466206 h 1182615"/>
                <a:gd name="connsiteX8" fmla="*/ 997127 w 1671979"/>
                <a:gd name="connsiteY8" fmla="*/ 529706 h 1182615"/>
                <a:gd name="connsiteX9" fmla="*/ 745508 w 1671979"/>
                <a:gd name="connsiteY9" fmla="*/ 369369 h 1182615"/>
                <a:gd name="connsiteX10" fmla="*/ 324618 w 1671979"/>
                <a:gd name="connsiteY10" fmla="*/ 22676 h 1182615"/>
                <a:gd name="connsiteX11" fmla="*/ 97014 w 1671979"/>
                <a:gd name="connsiteY11" fmla="*/ 56631 h 1182615"/>
                <a:gd name="connsiteX12" fmla="*/ 8908 w 1671979"/>
                <a:gd name="connsiteY12" fmla="*/ 244749 h 1182615"/>
                <a:gd name="connsiteX0" fmla="*/ 8908 w 1671979"/>
                <a:gd name="connsiteY0" fmla="*/ 208977 h 1146843"/>
                <a:gd name="connsiteX1" fmla="*/ 17639 w 1671979"/>
                <a:gd name="connsiteY1" fmla="*/ 405034 h 1146843"/>
                <a:gd name="connsiteX2" fmla="*/ 138289 w 1671979"/>
                <a:gd name="connsiteY2" fmla="*/ 633634 h 1146843"/>
                <a:gd name="connsiteX3" fmla="*/ 421081 w 1671979"/>
                <a:gd name="connsiteY3" fmla="*/ 965385 h 1146843"/>
                <a:gd name="connsiteX4" fmla="*/ 938389 w 1671979"/>
                <a:gd name="connsiteY4" fmla="*/ 1138459 h 1146843"/>
                <a:gd name="connsiteX5" fmla="*/ 1455914 w 1671979"/>
                <a:gd name="connsiteY5" fmla="*/ 1078134 h 1146843"/>
                <a:gd name="connsiteX6" fmla="*/ 1671814 w 1671979"/>
                <a:gd name="connsiteY6" fmla="*/ 722534 h 1146843"/>
                <a:gd name="connsiteX7" fmla="*/ 1427339 w 1671979"/>
                <a:gd name="connsiteY7" fmla="*/ 430434 h 1146843"/>
                <a:gd name="connsiteX8" fmla="*/ 997127 w 1671979"/>
                <a:gd name="connsiteY8" fmla="*/ 493934 h 1146843"/>
                <a:gd name="connsiteX9" fmla="*/ 745508 w 1671979"/>
                <a:gd name="connsiteY9" fmla="*/ 333597 h 1146843"/>
                <a:gd name="connsiteX10" fmla="*/ 485961 w 1671979"/>
                <a:gd name="connsiteY10" fmla="*/ 39841 h 1146843"/>
                <a:gd name="connsiteX11" fmla="*/ 97014 w 1671979"/>
                <a:gd name="connsiteY11" fmla="*/ 20859 h 1146843"/>
                <a:gd name="connsiteX12" fmla="*/ 8908 w 1671979"/>
                <a:gd name="connsiteY12" fmla="*/ 208977 h 1146843"/>
                <a:gd name="connsiteX0" fmla="*/ 14845 w 1677916"/>
                <a:gd name="connsiteY0" fmla="*/ 237584 h 1175450"/>
                <a:gd name="connsiteX1" fmla="*/ 23576 w 1677916"/>
                <a:gd name="connsiteY1" fmla="*/ 433641 h 1175450"/>
                <a:gd name="connsiteX2" fmla="*/ 144226 w 1677916"/>
                <a:gd name="connsiteY2" fmla="*/ 662241 h 1175450"/>
                <a:gd name="connsiteX3" fmla="*/ 427018 w 1677916"/>
                <a:gd name="connsiteY3" fmla="*/ 993992 h 1175450"/>
                <a:gd name="connsiteX4" fmla="*/ 944326 w 1677916"/>
                <a:gd name="connsiteY4" fmla="*/ 1167066 h 1175450"/>
                <a:gd name="connsiteX5" fmla="*/ 1461851 w 1677916"/>
                <a:gd name="connsiteY5" fmla="*/ 1106741 h 1175450"/>
                <a:gd name="connsiteX6" fmla="*/ 1677751 w 1677916"/>
                <a:gd name="connsiteY6" fmla="*/ 751141 h 1175450"/>
                <a:gd name="connsiteX7" fmla="*/ 1433276 w 1677916"/>
                <a:gd name="connsiteY7" fmla="*/ 459041 h 1175450"/>
                <a:gd name="connsiteX8" fmla="*/ 1003064 w 1677916"/>
                <a:gd name="connsiteY8" fmla="*/ 522541 h 1175450"/>
                <a:gd name="connsiteX9" fmla="*/ 751445 w 1677916"/>
                <a:gd name="connsiteY9" fmla="*/ 362204 h 1175450"/>
                <a:gd name="connsiteX10" fmla="*/ 491898 w 1677916"/>
                <a:gd name="connsiteY10" fmla="*/ 68448 h 1175450"/>
                <a:gd name="connsiteX11" fmla="*/ 186084 w 1677916"/>
                <a:gd name="connsiteY11" fmla="*/ 10107 h 1175450"/>
                <a:gd name="connsiteX12" fmla="*/ 14845 w 1677916"/>
                <a:gd name="connsiteY12" fmla="*/ 237584 h 1175450"/>
                <a:gd name="connsiteX0" fmla="*/ 14845 w 1677916"/>
                <a:gd name="connsiteY0" fmla="*/ 244314 h 1182180"/>
                <a:gd name="connsiteX1" fmla="*/ 23576 w 1677916"/>
                <a:gd name="connsiteY1" fmla="*/ 440371 h 1182180"/>
                <a:gd name="connsiteX2" fmla="*/ 144226 w 1677916"/>
                <a:gd name="connsiteY2" fmla="*/ 668971 h 1182180"/>
                <a:gd name="connsiteX3" fmla="*/ 427018 w 1677916"/>
                <a:gd name="connsiteY3" fmla="*/ 1000722 h 1182180"/>
                <a:gd name="connsiteX4" fmla="*/ 944326 w 1677916"/>
                <a:gd name="connsiteY4" fmla="*/ 1173796 h 1182180"/>
                <a:gd name="connsiteX5" fmla="*/ 1461851 w 1677916"/>
                <a:gd name="connsiteY5" fmla="*/ 1113471 h 1182180"/>
                <a:gd name="connsiteX6" fmla="*/ 1677751 w 1677916"/>
                <a:gd name="connsiteY6" fmla="*/ 757871 h 1182180"/>
                <a:gd name="connsiteX7" fmla="*/ 1433276 w 1677916"/>
                <a:gd name="connsiteY7" fmla="*/ 465771 h 1182180"/>
                <a:gd name="connsiteX8" fmla="*/ 1003064 w 1677916"/>
                <a:gd name="connsiteY8" fmla="*/ 529271 h 1182180"/>
                <a:gd name="connsiteX9" fmla="*/ 751445 w 1677916"/>
                <a:gd name="connsiteY9" fmla="*/ 368934 h 1182180"/>
                <a:gd name="connsiteX10" fmla="*/ 491898 w 1677916"/>
                <a:gd name="connsiteY10" fmla="*/ 75178 h 1182180"/>
                <a:gd name="connsiteX11" fmla="*/ 186084 w 1677916"/>
                <a:gd name="connsiteY11" fmla="*/ 16837 h 1182180"/>
                <a:gd name="connsiteX12" fmla="*/ 14845 w 1677916"/>
                <a:gd name="connsiteY12" fmla="*/ 244314 h 1182180"/>
                <a:gd name="connsiteX0" fmla="*/ 15251 w 1678322"/>
                <a:gd name="connsiteY0" fmla="*/ 235076 h 1172942"/>
                <a:gd name="connsiteX1" fmla="*/ 23982 w 1678322"/>
                <a:gd name="connsiteY1" fmla="*/ 431133 h 1172942"/>
                <a:gd name="connsiteX2" fmla="*/ 144632 w 1678322"/>
                <a:gd name="connsiteY2" fmla="*/ 659733 h 1172942"/>
                <a:gd name="connsiteX3" fmla="*/ 427424 w 1678322"/>
                <a:gd name="connsiteY3" fmla="*/ 991484 h 1172942"/>
                <a:gd name="connsiteX4" fmla="*/ 944732 w 1678322"/>
                <a:gd name="connsiteY4" fmla="*/ 1164558 h 1172942"/>
                <a:gd name="connsiteX5" fmla="*/ 1462257 w 1678322"/>
                <a:gd name="connsiteY5" fmla="*/ 1104233 h 1172942"/>
                <a:gd name="connsiteX6" fmla="*/ 1678157 w 1678322"/>
                <a:gd name="connsiteY6" fmla="*/ 748633 h 1172942"/>
                <a:gd name="connsiteX7" fmla="*/ 1433682 w 1678322"/>
                <a:gd name="connsiteY7" fmla="*/ 456533 h 1172942"/>
                <a:gd name="connsiteX8" fmla="*/ 1003470 w 1678322"/>
                <a:gd name="connsiteY8" fmla="*/ 520033 h 1172942"/>
                <a:gd name="connsiteX9" fmla="*/ 751851 w 1678322"/>
                <a:gd name="connsiteY9" fmla="*/ 359696 h 1172942"/>
                <a:gd name="connsiteX10" fmla="*/ 492304 w 1678322"/>
                <a:gd name="connsiteY10" fmla="*/ 65940 h 1172942"/>
                <a:gd name="connsiteX11" fmla="*/ 192088 w 1678322"/>
                <a:gd name="connsiteY11" fmla="*/ 19136 h 1172942"/>
                <a:gd name="connsiteX12" fmla="*/ 15251 w 1678322"/>
                <a:gd name="connsiteY12" fmla="*/ 235076 h 1172942"/>
                <a:gd name="connsiteX0" fmla="*/ 15251 w 1678322"/>
                <a:gd name="connsiteY0" fmla="*/ 241086 h 1178952"/>
                <a:gd name="connsiteX1" fmla="*/ 23982 w 1678322"/>
                <a:gd name="connsiteY1" fmla="*/ 437143 h 1178952"/>
                <a:gd name="connsiteX2" fmla="*/ 144632 w 1678322"/>
                <a:gd name="connsiteY2" fmla="*/ 665743 h 1178952"/>
                <a:gd name="connsiteX3" fmla="*/ 427424 w 1678322"/>
                <a:gd name="connsiteY3" fmla="*/ 997494 h 1178952"/>
                <a:gd name="connsiteX4" fmla="*/ 944732 w 1678322"/>
                <a:gd name="connsiteY4" fmla="*/ 1170568 h 1178952"/>
                <a:gd name="connsiteX5" fmla="*/ 1462257 w 1678322"/>
                <a:gd name="connsiteY5" fmla="*/ 1110243 h 1178952"/>
                <a:gd name="connsiteX6" fmla="*/ 1678157 w 1678322"/>
                <a:gd name="connsiteY6" fmla="*/ 754643 h 1178952"/>
                <a:gd name="connsiteX7" fmla="*/ 1433682 w 1678322"/>
                <a:gd name="connsiteY7" fmla="*/ 462543 h 1178952"/>
                <a:gd name="connsiteX8" fmla="*/ 1003470 w 1678322"/>
                <a:gd name="connsiteY8" fmla="*/ 526043 h 1178952"/>
                <a:gd name="connsiteX9" fmla="*/ 751851 w 1678322"/>
                <a:gd name="connsiteY9" fmla="*/ 365706 h 1178952"/>
                <a:gd name="connsiteX10" fmla="*/ 492304 w 1678322"/>
                <a:gd name="connsiteY10" fmla="*/ 71950 h 1178952"/>
                <a:gd name="connsiteX11" fmla="*/ 192088 w 1678322"/>
                <a:gd name="connsiteY11" fmla="*/ 25146 h 1178952"/>
                <a:gd name="connsiteX12" fmla="*/ 15251 w 1678322"/>
                <a:gd name="connsiteY12" fmla="*/ 241086 h 1178952"/>
                <a:gd name="connsiteX0" fmla="*/ 15251 w 1678322"/>
                <a:gd name="connsiteY0" fmla="*/ 238007 h 1175873"/>
                <a:gd name="connsiteX1" fmla="*/ 23982 w 1678322"/>
                <a:gd name="connsiteY1" fmla="*/ 434064 h 1175873"/>
                <a:gd name="connsiteX2" fmla="*/ 144632 w 1678322"/>
                <a:gd name="connsiteY2" fmla="*/ 662664 h 1175873"/>
                <a:gd name="connsiteX3" fmla="*/ 427424 w 1678322"/>
                <a:gd name="connsiteY3" fmla="*/ 994415 h 1175873"/>
                <a:gd name="connsiteX4" fmla="*/ 944732 w 1678322"/>
                <a:gd name="connsiteY4" fmla="*/ 1167489 h 1175873"/>
                <a:gd name="connsiteX5" fmla="*/ 1462257 w 1678322"/>
                <a:gd name="connsiteY5" fmla="*/ 1107164 h 1175873"/>
                <a:gd name="connsiteX6" fmla="*/ 1678157 w 1678322"/>
                <a:gd name="connsiteY6" fmla="*/ 751564 h 1175873"/>
                <a:gd name="connsiteX7" fmla="*/ 1433682 w 1678322"/>
                <a:gd name="connsiteY7" fmla="*/ 459464 h 1175873"/>
                <a:gd name="connsiteX8" fmla="*/ 1003470 w 1678322"/>
                <a:gd name="connsiteY8" fmla="*/ 522964 h 1175873"/>
                <a:gd name="connsiteX9" fmla="*/ 753377 w 1678322"/>
                <a:gd name="connsiteY9" fmla="*/ 417426 h 1175873"/>
                <a:gd name="connsiteX10" fmla="*/ 492304 w 1678322"/>
                <a:gd name="connsiteY10" fmla="*/ 68871 h 1175873"/>
                <a:gd name="connsiteX11" fmla="*/ 192088 w 1678322"/>
                <a:gd name="connsiteY11" fmla="*/ 22067 h 1175873"/>
                <a:gd name="connsiteX12" fmla="*/ 15251 w 1678322"/>
                <a:gd name="connsiteY12" fmla="*/ 238007 h 1175873"/>
                <a:gd name="connsiteX0" fmla="*/ 15251 w 1678179"/>
                <a:gd name="connsiteY0" fmla="*/ 238007 h 1175873"/>
                <a:gd name="connsiteX1" fmla="*/ 23982 w 1678179"/>
                <a:gd name="connsiteY1" fmla="*/ 434064 h 1175873"/>
                <a:gd name="connsiteX2" fmla="*/ 144632 w 1678179"/>
                <a:gd name="connsiteY2" fmla="*/ 662664 h 1175873"/>
                <a:gd name="connsiteX3" fmla="*/ 427424 w 1678179"/>
                <a:gd name="connsiteY3" fmla="*/ 994415 h 1175873"/>
                <a:gd name="connsiteX4" fmla="*/ 944732 w 1678179"/>
                <a:gd name="connsiteY4" fmla="*/ 1167489 h 1175873"/>
                <a:gd name="connsiteX5" fmla="*/ 1462257 w 1678179"/>
                <a:gd name="connsiteY5" fmla="*/ 1107164 h 1175873"/>
                <a:gd name="connsiteX6" fmla="*/ 1678157 w 1678179"/>
                <a:gd name="connsiteY6" fmla="*/ 751564 h 1175873"/>
                <a:gd name="connsiteX7" fmla="*/ 1452003 w 1678179"/>
                <a:gd name="connsiteY7" fmla="*/ 548873 h 1175873"/>
                <a:gd name="connsiteX8" fmla="*/ 1003470 w 1678179"/>
                <a:gd name="connsiteY8" fmla="*/ 522964 h 1175873"/>
                <a:gd name="connsiteX9" fmla="*/ 753377 w 1678179"/>
                <a:gd name="connsiteY9" fmla="*/ 417426 h 1175873"/>
                <a:gd name="connsiteX10" fmla="*/ 492304 w 1678179"/>
                <a:gd name="connsiteY10" fmla="*/ 68871 h 1175873"/>
                <a:gd name="connsiteX11" fmla="*/ 192088 w 1678179"/>
                <a:gd name="connsiteY11" fmla="*/ 22067 h 1175873"/>
                <a:gd name="connsiteX12" fmla="*/ 15251 w 1678179"/>
                <a:gd name="connsiteY12" fmla="*/ 238007 h 1175873"/>
                <a:gd name="connsiteX0" fmla="*/ 15251 w 1678179"/>
                <a:gd name="connsiteY0" fmla="*/ 238007 h 1175873"/>
                <a:gd name="connsiteX1" fmla="*/ 23982 w 1678179"/>
                <a:gd name="connsiteY1" fmla="*/ 434064 h 1175873"/>
                <a:gd name="connsiteX2" fmla="*/ 144632 w 1678179"/>
                <a:gd name="connsiteY2" fmla="*/ 662664 h 1175873"/>
                <a:gd name="connsiteX3" fmla="*/ 427424 w 1678179"/>
                <a:gd name="connsiteY3" fmla="*/ 994415 h 1175873"/>
                <a:gd name="connsiteX4" fmla="*/ 944732 w 1678179"/>
                <a:gd name="connsiteY4" fmla="*/ 1167489 h 1175873"/>
                <a:gd name="connsiteX5" fmla="*/ 1462257 w 1678179"/>
                <a:gd name="connsiteY5" fmla="*/ 1107164 h 1175873"/>
                <a:gd name="connsiteX6" fmla="*/ 1678157 w 1678179"/>
                <a:gd name="connsiteY6" fmla="*/ 751564 h 1175873"/>
                <a:gd name="connsiteX7" fmla="*/ 1452003 w 1678179"/>
                <a:gd name="connsiteY7" fmla="*/ 548873 h 1175873"/>
                <a:gd name="connsiteX8" fmla="*/ 1053008 w 1678179"/>
                <a:gd name="connsiteY8" fmla="*/ 581497 h 1175873"/>
                <a:gd name="connsiteX9" fmla="*/ 753377 w 1678179"/>
                <a:gd name="connsiteY9" fmla="*/ 417426 h 1175873"/>
                <a:gd name="connsiteX10" fmla="*/ 492304 w 1678179"/>
                <a:gd name="connsiteY10" fmla="*/ 68871 h 1175873"/>
                <a:gd name="connsiteX11" fmla="*/ 192088 w 1678179"/>
                <a:gd name="connsiteY11" fmla="*/ 22067 h 1175873"/>
                <a:gd name="connsiteX12" fmla="*/ 15251 w 1678179"/>
                <a:gd name="connsiteY12" fmla="*/ 238007 h 1175873"/>
                <a:gd name="connsiteX0" fmla="*/ 15251 w 1678212"/>
                <a:gd name="connsiteY0" fmla="*/ 238007 h 1175873"/>
                <a:gd name="connsiteX1" fmla="*/ 23982 w 1678212"/>
                <a:gd name="connsiteY1" fmla="*/ 434064 h 1175873"/>
                <a:gd name="connsiteX2" fmla="*/ 144632 w 1678212"/>
                <a:gd name="connsiteY2" fmla="*/ 662664 h 1175873"/>
                <a:gd name="connsiteX3" fmla="*/ 427424 w 1678212"/>
                <a:gd name="connsiteY3" fmla="*/ 994415 h 1175873"/>
                <a:gd name="connsiteX4" fmla="*/ 944732 w 1678212"/>
                <a:gd name="connsiteY4" fmla="*/ 1167489 h 1175873"/>
                <a:gd name="connsiteX5" fmla="*/ 1462257 w 1678212"/>
                <a:gd name="connsiteY5" fmla="*/ 1107164 h 1175873"/>
                <a:gd name="connsiteX6" fmla="*/ 1678157 w 1678212"/>
                <a:gd name="connsiteY6" fmla="*/ 751564 h 1175873"/>
                <a:gd name="connsiteX7" fmla="*/ 1478636 w 1678212"/>
                <a:gd name="connsiteY7" fmla="*/ 554132 h 1175873"/>
                <a:gd name="connsiteX8" fmla="*/ 1053008 w 1678212"/>
                <a:gd name="connsiteY8" fmla="*/ 581497 h 1175873"/>
                <a:gd name="connsiteX9" fmla="*/ 753377 w 1678212"/>
                <a:gd name="connsiteY9" fmla="*/ 417426 h 1175873"/>
                <a:gd name="connsiteX10" fmla="*/ 492304 w 1678212"/>
                <a:gd name="connsiteY10" fmla="*/ 68871 h 1175873"/>
                <a:gd name="connsiteX11" fmla="*/ 192088 w 1678212"/>
                <a:gd name="connsiteY11" fmla="*/ 22067 h 1175873"/>
                <a:gd name="connsiteX12" fmla="*/ 15251 w 1678212"/>
                <a:gd name="connsiteY12" fmla="*/ 238007 h 1175873"/>
                <a:gd name="connsiteX0" fmla="*/ 15251 w 1679317"/>
                <a:gd name="connsiteY0" fmla="*/ 238007 h 1175873"/>
                <a:gd name="connsiteX1" fmla="*/ 23982 w 1679317"/>
                <a:gd name="connsiteY1" fmla="*/ 434064 h 1175873"/>
                <a:gd name="connsiteX2" fmla="*/ 144632 w 1679317"/>
                <a:gd name="connsiteY2" fmla="*/ 662664 h 1175873"/>
                <a:gd name="connsiteX3" fmla="*/ 427424 w 1679317"/>
                <a:gd name="connsiteY3" fmla="*/ 994415 h 1175873"/>
                <a:gd name="connsiteX4" fmla="*/ 944732 w 1679317"/>
                <a:gd name="connsiteY4" fmla="*/ 1167489 h 1175873"/>
                <a:gd name="connsiteX5" fmla="*/ 1462257 w 1679317"/>
                <a:gd name="connsiteY5" fmla="*/ 1107164 h 1175873"/>
                <a:gd name="connsiteX6" fmla="*/ 1678157 w 1679317"/>
                <a:gd name="connsiteY6" fmla="*/ 751564 h 1175873"/>
                <a:gd name="connsiteX7" fmla="*/ 1478636 w 1679317"/>
                <a:gd name="connsiteY7" fmla="*/ 554132 h 1175873"/>
                <a:gd name="connsiteX8" fmla="*/ 1053008 w 1679317"/>
                <a:gd name="connsiteY8" fmla="*/ 581497 h 1175873"/>
                <a:gd name="connsiteX9" fmla="*/ 753377 w 1679317"/>
                <a:gd name="connsiteY9" fmla="*/ 417426 h 1175873"/>
                <a:gd name="connsiteX10" fmla="*/ 492304 w 1679317"/>
                <a:gd name="connsiteY10" fmla="*/ 68871 h 1175873"/>
                <a:gd name="connsiteX11" fmla="*/ 192088 w 1679317"/>
                <a:gd name="connsiteY11" fmla="*/ 22067 h 1175873"/>
                <a:gd name="connsiteX12" fmla="*/ 15251 w 1679317"/>
                <a:gd name="connsiteY12" fmla="*/ 238007 h 1175873"/>
                <a:gd name="connsiteX0" fmla="*/ 15251 w 1689081"/>
                <a:gd name="connsiteY0" fmla="*/ 238007 h 1174867"/>
                <a:gd name="connsiteX1" fmla="*/ 23982 w 1689081"/>
                <a:gd name="connsiteY1" fmla="*/ 434064 h 1174867"/>
                <a:gd name="connsiteX2" fmla="*/ 144632 w 1689081"/>
                <a:gd name="connsiteY2" fmla="*/ 662664 h 1174867"/>
                <a:gd name="connsiteX3" fmla="*/ 427424 w 1689081"/>
                <a:gd name="connsiteY3" fmla="*/ 994415 h 1174867"/>
                <a:gd name="connsiteX4" fmla="*/ 944732 w 1689081"/>
                <a:gd name="connsiteY4" fmla="*/ 1167489 h 1174867"/>
                <a:gd name="connsiteX5" fmla="*/ 1462257 w 1689081"/>
                <a:gd name="connsiteY5" fmla="*/ 1107164 h 1174867"/>
                <a:gd name="connsiteX6" fmla="*/ 1687995 w 1689081"/>
                <a:gd name="connsiteY6" fmla="*/ 789059 h 1174867"/>
                <a:gd name="connsiteX7" fmla="*/ 1478636 w 1689081"/>
                <a:gd name="connsiteY7" fmla="*/ 554132 h 1174867"/>
                <a:gd name="connsiteX8" fmla="*/ 1053008 w 1689081"/>
                <a:gd name="connsiteY8" fmla="*/ 581497 h 1174867"/>
                <a:gd name="connsiteX9" fmla="*/ 753377 w 1689081"/>
                <a:gd name="connsiteY9" fmla="*/ 417426 h 1174867"/>
                <a:gd name="connsiteX10" fmla="*/ 492304 w 1689081"/>
                <a:gd name="connsiteY10" fmla="*/ 68871 h 1174867"/>
                <a:gd name="connsiteX11" fmla="*/ 192088 w 1689081"/>
                <a:gd name="connsiteY11" fmla="*/ 22067 h 1174867"/>
                <a:gd name="connsiteX12" fmla="*/ 15251 w 1689081"/>
                <a:gd name="connsiteY12" fmla="*/ 238007 h 1174867"/>
                <a:gd name="connsiteX0" fmla="*/ 15251 w 1689081"/>
                <a:gd name="connsiteY0" fmla="*/ 236869 h 1173729"/>
                <a:gd name="connsiteX1" fmla="*/ 23982 w 1689081"/>
                <a:gd name="connsiteY1" fmla="*/ 432926 h 1173729"/>
                <a:gd name="connsiteX2" fmla="*/ 144632 w 1689081"/>
                <a:gd name="connsiteY2" fmla="*/ 661526 h 1173729"/>
                <a:gd name="connsiteX3" fmla="*/ 427424 w 1689081"/>
                <a:gd name="connsiteY3" fmla="*/ 993277 h 1173729"/>
                <a:gd name="connsiteX4" fmla="*/ 944732 w 1689081"/>
                <a:gd name="connsiteY4" fmla="*/ 1166351 h 1173729"/>
                <a:gd name="connsiteX5" fmla="*/ 1462257 w 1689081"/>
                <a:gd name="connsiteY5" fmla="*/ 1106026 h 1173729"/>
                <a:gd name="connsiteX6" fmla="*/ 1687995 w 1689081"/>
                <a:gd name="connsiteY6" fmla="*/ 787921 h 1173729"/>
                <a:gd name="connsiteX7" fmla="*/ 1478636 w 1689081"/>
                <a:gd name="connsiteY7" fmla="*/ 552994 h 1173729"/>
                <a:gd name="connsiteX8" fmla="*/ 1053008 w 1689081"/>
                <a:gd name="connsiteY8" fmla="*/ 580359 h 1173729"/>
                <a:gd name="connsiteX9" fmla="*/ 777469 w 1689081"/>
                <a:gd name="connsiteY9" fmla="*/ 385920 h 1173729"/>
                <a:gd name="connsiteX10" fmla="*/ 492304 w 1689081"/>
                <a:gd name="connsiteY10" fmla="*/ 67733 h 1173729"/>
                <a:gd name="connsiteX11" fmla="*/ 192088 w 1689081"/>
                <a:gd name="connsiteY11" fmla="*/ 20929 h 1173729"/>
                <a:gd name="connsiteX12" fmla="*/ 15251 w 1689081"/>
                <a:gd name="connsiteY12" fmla="*/ 236869 h 1173729"/>
                <a:gd name="connsiteX0" fmla="*/ 15251 w 1689081"/>
                <a:gd name="connsiteY0" fmla="*/ 236869 h 1173729"/>
                <a:gd name="connsiteX1" fmla="*/ 23982 w 1689081"/>
                <a:gd name="connsiteY1" fmla="*/ 432926 h 1173729"/>
                <a:gd name="connsiteX2" fmla="*/ 144632 w 1689081"/>
                <a:gd name="connsiteY2" fmla="*/ 661526 h 1173729"/>
                <a:gd name="connsiteX3" fmla="*/ 427424 w 1689081"/>
                <a:gd name="connsiteY3" fmla="*/ 993277 h 1173729"/>
                <a:gd name="connsiteX4" fmla="*/ 944732 w 1689081"/>
                <a:gd name="connsiteY4" fmla="*/ 1166351 h 1173729"/>
                <a:gd name="connsiteX5" fmla="*/ 1462257 w 1689081"/>
                <a:gd name="connsiteY5" fmla="*/ 1106026 h 1173729"/>
                <a:gd name="connsiteX6" fmla="*/ 1687995 w 1689081"/>
                <a:gd name="connsiteY6" fmla="*/ 787921 h 1173729"/>
                <a:gd name="connsiteX7" fmla="*/ 1478636 w 1689081"/>
                <a:gd name="connsiteY7" fmla="*/ 552994 h 1173729"/>
                <a:gd name="connsiteX8" fmla="*/ 1078797 w 1689081"/>
                <a:gd name="connsiteY8" fmla="*/ 540321 h 1173729"/>
                <a:gd name="connsiteX9" fmla="*/ 777469 w 1689081"/>
                <a:gd name="connsiteY9" fmla="*/ 385920 h 1173729"/>
                <a:gd name="connsiteX10" fmla="*/ 492304 w 1689081"/>
                <a:gd name="connsiteY10" fmla="*/ 67733 h 1173729"/>
                <a:gd name="connsiteX11" fmla="*/ 192088 w 1689081"/>
                <a:gd name="connsiteY11" fmla="*/ 20929 h 1173729"/>
                <a:gd name="connsiteX12" fmla="*/ 15251 w 1689081"/>
                <a:gd name="connsiteY12" fmla="*/ 236869 h 1173729"/>
                <a:gd name="connsiteX0" fmla="*/ 14842 w 1688672"/>
                <a:gd name="connsiteY0" fmla="*/ 236869 h 1173729"/>
                <a:gd name="connsiteX1" fmla="*/ 24590 w 1688672"/>
                <a:gd name="connsiteY1" fmla="*/ 480599 h 1173729"/>
                <a:gd name="connsiteX2" fmla="*/ 144223 w 1688672"/>
                <a:gd name="connsiteY2" fmla="*/ 661526 h 1173729"/>
                <a:gd name="connsiteX3" fmla="*/ 427015 w 1688672"/>
                <a:gd name="connsiteY3" fmla="*/ 993277 h 1173729"/>
                <a:gd name="connsiteX4" fmla="*/ 944323 w 1688672"/>
                <a:gd name="connsiteY4" fmla="*/ 1166351 h 1173729"/>
                <a:gd name="connsiteX5" fmla="*/ 1461848 w 1688672"/>
                <a:gd name="connsiteY5" fmla="*/ 1106026 h 1173729"/>
                <a:gd name="connsiteX6" fmla="*/ 1687586 w 1688672"/>
                <a:gd name="connsiteY6" fmla="*/ 787921 h 1173729"/>
                <a:gd name="connsiteX7" fmla="*/ 1478227 w 1688672"/>
                <a:gd name="connsiteY7" fmla="*/ 552994 h 1173729"/>
                <a:gd name="connsiteX8" fmla="*/ 1078388 w 1688672"/>
                <a:gd name="connsiteY8" fmla="*/ 540321 h 1173729"/>
                <a:gd name="connsiteX9" fmla="*/ 777060 w 1688672"/>
                <a:gd name="connsiteY9" fmla="*/ 385920 h 1173729"/>
                <a:gd name="connsiteX10" fmla="*/ 491895 w 1688672"/>
                <a:gd name="connsiteY10" fmla="*/ 67733 h 1173729"/>
                <a:gd name="connsiteX11" fmla="*/ 191679 w 1688672"/>
                <a:gd name="connsiteY11" fmla="*/ 20929 h 1173729"/>
                <a:gd name="connsiteX12" fmla="*/ 14842 w 1688672"/>
                <a:gd name="connsiteY12" fmla="*/ 236869 h 1173729"/>
                <a:gd name="connsiteX0" fmla="*/ 16800 w 1690630"/>
                <a:gd name="connsiteY0" fmla="*/ 236869 h 1173729"/>
                <a:gd name="connsiteX1" fmla="*/ 26548 w 1690630"/>
                <a:gd name="connsiteY1" fmla="*/ 480599 h 1173729"/>
                <a:gd name="connsiteX2" fmla="*/ 187066 w 1690630"/>
                <a:gd name="connsiteY2" fmla="*/ 799459 h 1173729"/>
                <a:gd name="connsiteX3" fmla="*/ 428973 w 1690630"/>
                <a:gd name="connsiteY3" fmla="*/ 993277 h 1173729"/>
                <a:gd name="connsiteX4" fmla="*/ 946281 w 1690630"/>
                <a:gd name="connsiteY4" fmla="*/ 1166351 h 1173729"/>
                <a:gd name="connsiteX5" fmla="*/ 1463806 w 1690630"/>
                <a:gd name="connsiteY5" fmla="*/ 1106026 h 1173729"/>
                <a:gd name="connsiteX6" fmla="*/ 1689544 w 1690630"/>
                <a:gd name="connsiteY6" fmla="*/ 787921 h 1173729"/>
                <a:gd name="connsiteX7" fmla="*/ 1480185 w 1690630"/>
                <a:gd name="connsiteY7" fmla="*/ 552994 h 1173729"/>
                <a:gd name="connsiteX8" fmla="*/ 1080346 w 1690630"/>
                <a:gd name="connsiteY8" fmla="*/ 540321 h 1173729"/>
                <a:gd name="connsiteX9" fmla="*/ 779018 w 1690630"/>
                <a:gd name="connsiteY9" fmla="*/ 385920 h 1173729"/>
                <a:gd name="connsiteX10" fmla="*/ 493853 w 1690630"/>
                <a:gd name="connsiteY10" fmla="*/ 67733 h 1173729"/>
                <a:gd name="connsiteX11" fmla="*/ 193637 w 1690630"/>
                <a:gd name="connsiteY11" fmla="*/ 20929 h 1173729"/>
                <a:gd name="connsiteX12" fmla="*/ 16800 w 1690630"/>
                <a:gd name="connsiteY12" fmla="*/ 236869 h 1173729"/>
                <a:gd name="connsiteX0" fmla="*/ 16800 w 1690630"/>
                <a:gd name="connsiteY0" fmla="*/ 236869 h 1167919"/>
                <a:gd name="connsiteX1" fmla="*/ 26548 w 1690630"/>
                <a:gd name="connsiteY1" fmla="*/ 480599 h 1167919"/>
                <a:gd name="connsiteX2" fmla="*/ 187066 w 1690630"/>
                <a:gd name="connsiteY2" fmla="*/ 799459 h 1167919"/>
                <a:gd name="connsiteX3" fmla="*/ 444579 w 1690630"/>
                <a:gd name="connsiteY3" fmla="*/ 1078106 h 1167919"/>
                <a:gd name="connsiteX4" fmla="*/ 946281 w 1690630"/>
                <a:gd name="connsiteY4" fmla="*/ 1166351 h 1167919"/>
                <a:gd name="connsiteX5" fmla="*/ 1463806 w 1690630"/>
                <a:gd name="connsiteY5" fmla="*/ 1106026 h 1167919"/>
                <a:gd name="connsiteX6" fmla="*/ 1689544 w 1690630"/>
                <a:gd name="connsiteY6" fmla="*/ 787921 h 1167919"/>
                <a:gd name="connsiteX7" fmla="*/ 1480185 w 1690630"/>
                <a:gd name="connsiteY7" fmla="*/ 552994 h 1167919"/>
                <a:gd name="connsiteX8" fmla="*/ 1080346 w 1690630"/>
                <a:gd name="connsiteY8" fmla="*/ 540321 h 1167919"/>
                <a:gd name="connsiteX9" fmla="*/ 779018 w 1690630"/>
                <a:gd name="connsiteY9" fmla="*/ 385920 h 1167919"/>
                <a:gd name="connsiteX10" fmla="*/ 493853 w 1690630"/>
                <a:gd name="connsiteY10" fmla="*/ 67733 h 1167919"/>
                <a:gd name="connsiteX11" fmla="*/ 193637 w 1690630"/>
                <a:gd name="connsiteY11" fmla="*/ 20929 h 1167919"/>
                <a:gd name="connsiteX12" fmla="*/ 16800 w 1690630"/>
                <a:gd name="connsiteY12" fmla="*/ 236869 h 1167919"/>
                <a:gd name="connsiteX0" fmla="*/ 16800 w 1690628"/>
                <a:gd name="connsiteY0" fmla="*/ 236869 h 1223824"/>
                <a:gd name="connsiteX1" fmla="*/ 26548 w 1690628"/>
                <a:gd name="connsiteY1" fmla="*/ 480599 h 1223824"/>
                <a:gd name="connsiteX2" fmla="*/ 187066 w 1690628"/>
                <a:gd name="connsiteY2" fmla="*/ 799459 h 1223824"/>
                <a:gd name="connsiteX3" fmla="*/ 444579 w 1690628"/>
                <a:gd name="connsiteY3" fmla="*/ 1078106 h 1223824"/>
                <a:gd name="connsiteX4" fmla="*/ 947976 w 1690628"/>
                <a:gd name="connsiteY4" fmla="*/ 1223522 h 1223824"/>
                <a:gd name="connsiteX5" fmla="*/ 1463806 w 1690628"/>
                <a:gd name="connsiteY5" fmla="*/ 1106026 h 1223824"/>
                <a:gd name="connsiteX6" fmla="*/ 1689544 w 1690628"/>
                <a:gd name="connsiteY6" fmla="*/ 787921 h 1223824"/>
                <a:gd name="connsiteX7" fmla="*/ 1480185 w 1690628"/>
                <a:gd name="connsiteY7" fmla="*/ 552994 h 1223824"/>
                <a:gd name="connsiteX8" fmla="*/ 1080346 w 1690628"/>
                <a:gd name="connsiteY8" fmla="*/ 540321 h 1223824"/>
                <a:gd name="connsiteX9" fmla="*/ 779018 w 1690628"/>
                <a:gd name="connsiteY9" fmla="*/ 385920 h 1223824"/>
                <a:gd name="connsiteX10" fmla="*/ 493853 w 1690628"/>
                <a:gd name="connsiteY10" fmla="*/ 67733 h 1223824"/>
                <a:gd name="connsiteX11" fmla="*/ 193637 w 1690628"/>
                <a:gd name="connsiteY11" fmla="*/ 20929 h 1223824"/>
                <a:gd name="connsiteX12" fmla="*/ 16800 w 1690628"/>
                <a:gd name="connsiteY12" fmla="*/ 236869 h 122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0628" h="1223824">
                  <a:moveTo>
                    <a:pt x="16800" y="236869"/>
                  </a:moveTo>
                  <a:cubicBezTo>
                    <a:pt x="-11048" y="313481"/>
                    <a:pt x="-1830" y="386834"/>
                    <a:pt x="26548" y="480599"/>
                  </a:cubicBezTo>
                  <a:cubicBezTo>
                    <a:pt x="54926" y="574364"/>
                    <a:pt x="117394" y="699875"/>
                    <a:pt x="187066" y="799459"/>
                  </a:cubicBezTo>
                  <a:cubicBezTo>
                    <a:pt x="256738" y="899044"/>
                    <a:pt x="317761" y="1007429"/>
                    <a:pt x="444579" y="1078106"/>
                  </a:cubicBezTo>
                  <a:cubicBezTo>
                    <a:pt x="571397" y="1148783"/>
                    <a:pt x="778105" y="1218869"/>
                    <a:pt x="947976" y="1223522"/>
                  </a:cubicBezTo>
                  <a:cubicBezTo>
                    <a:pt x="1117847" y="1228175"/>
                    <a:pt x="1340211" y="1178626"/>
                    <a:pt x="1463806" y="1106026"/>
                  </a:cubicBezTo>
                  <a:cubicBezTo>
                    <a:pt x="1587401" y="1033426"/>
                    <a:pt x="1703100" y="907578"/>
                    <a:pt x="1689544" y="787921"/>
                  </a:cubicBezTo>
                  <a:cubicBezTo>
                    <a:pt x="1675988" y="668264"/>
                    <a:pt x="1581718" y="594261"/>
                    <a:pt x="1480185" y="552994"/>
                  </a:cubicBezTo>
                  <a:cubicBezTo>
                    <a:pt x="1378652" y="511727"/>
                    <a:pt x="1197207" y="568167"/>
                    <a:pt x="1080346" y="540321"/>
                  </a:cubicBezTo>
                  <a:cubicBezTo>
                    <a:pt x="963485" y="512475"/>
                    <a:pt x="876767" y="464685"/>
                    <a:pt x="779018" y="385920"/>
                  </a:cubicBezTo>
                  <a:cubicBezTo>
                    <a:pt x="681269" y="307155"/>
                    <a:pt x="591417" y="128565"/>
                    <a:pt x="493853" y="67733"/>
                  </a:cubicBezTo>
                  <a:cubicBezTo>
                    <a:pt x="396290" y="6901"/>
                    <a:pt x="326928" y="-23038"/>
                    <a:pt x="193637" y="20929"/>
                  </a:cubicBezTo>
                  <a:cubicBezTo>
                    <a:pt x="60346" y="64896"/>
                    <a:pt x="44648" y="160257"/>
                    <a:pt x="16800" y="236869"/>
                  </a:cubicBezTo>
                  <a:close/>
                </a:path>
              </a:pathLst>
            </a:custGeom>
            <a:noFill/>
            <a:ln w="73025">
              <a:solidFill>
                <a:srgbClr val="0066F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5169480" y="3608084"/>
            <a:ext cx="3447256" cy="2760307"/>
            <a:chOff x="5168107" y="3574158"/>
            <a:chExt cx="3057525" cy="2448239"/>
          </a:xfrm>
        </p:grpSpPr>
        <p:sp>
          <p:nvSpPr>
            <p:cNvPr id="24" name="フリーフォーム 23"/>
            <p:cNvSpPr/>
            <p:nvPr/>
          </p:nvSpPr>
          <p:spPr>
            <a:xfrm>
              <a:off x="5168107" y="3574158"/>
              <a:ext cx="3057525" cy="2448239"/>
            </a:xfrm>
            <a:custGeom>
              <a:avLst/>
              <a:gdLst>
                <a:gd name="connsiteX0" fmla="*/ 6796 w 3064321"/>
                <a:gd name="connsiteY0" fmla="*/ 919162 h 2447925"/>
                <a:gd name="connsiteX1" fmla="*/ 1264096 w 3064321"/>
                <a:gd name="connsiteY1" fmla="*/ 0 h 2447925"/>
                <a:gd name="connsiteX2" fmla="*/ 1759396 w 3064321"/>
                <a:gd name="connsiteY2" fmla="*/ 762000 h 2447925"/>
                <a:gd name="connsiteX3" fmla="*/ 3064321 w 3064321"/>
                <a:gd name="connsiteY3" fmla="*/ 1104900 h 2447925"/>
                <a:gd name="connsiteX4" fmla="*/ 2373758 w 3064321"/>
                <a:gd name="connsiteY4" fmla="*/ 2447925 h 2447925"/>
                <a:gd name="connsiteX5" fmla="*/ 835471 w 3064321"/>
                <a:gd name="connsiteY5" fmla="*/ 2209800 h 2447925"/>
                <a:gd name="connsiteX6" fmla="*/ 6796 w 3064321"/>
                <a:gd name="connsiteY6" fmla="*/ 919162 h 2447925"/>
                <a:gd name="connsiteX0" fmla="*/ 15336 w 3072861"/>
                <a:gd name="connsiteY0" fmla="*/ 919162 h 2447925"/>
                <a:gd name="connsiteX1" fmla="*/ 1272636 w 3072861"/>
                <a:gd name="connsiteY1" fmla="*/ 0 h 2447925"/>
                <a:gd name="connsiteX2" fmla="*/ 1767936 w 3072861"/>
                <a:gd name="connsiteY2" fmla="*/ 762000 h 2447925"/>
                <a:gd name="connsiteX3" fmla="*/ 3072861 w 3072861"/>
                <a:gd name="connsiteY3" fmla="*/ 1104900 h 2447925"/>
                <a:gd name="connsiteX4" fmla="*/ 2382298 w 3072861"/>
                <a:gd name="connsiteY4" fmla="*/ 2447925 h 2447925"/>
                <a:gd name="connsiteX5" fmla="*/ 844011 w 3072861"/>
                <a:gd name="connsiteY5" fmla="*/ 2209800 h 2447925"/>
                <a:gd name="connsiteX6" fmla="*/ 15336 w 3072861"/>
                <a:gd name="connsiteY6" fmla="*/ 919162 h 2447925"/>
                <a:gd name="connsiteX0" fmla="*/ 15336 w 3072861"/>
                <a:gd name="connsiteY0" fmla="*/ 919162 h 2447925"/>
                <a:gd name="connsiteX1" fmla="*/ 1272636 w 3072861"/>
                <a:gd name="connsiteY1" fmla="*/ 0 h 2447925"/>
                <a:gd name="connsiteX2" fmla="*/ 1767936 w 3072861"/>
                <a:gd name="connsiteY2" fmla="*/ 762000 h 2447925"/>
                <a:gd name="connsiteX3" fmla="*/ 3072861 w 3072861"/>
                <a:gd name="connsiteY3" fmla="*/ 1104900 h 2447925"/>
                <a:gd name="connsiteX4" fmla="*/ 2382298 w 3072861"/>
                <a:gd name="connsiteY4" fmla="*/ 2447925 h 2447925"/>
                <a:gd name="connsiteX5" fmla="*/ 844011 w 3072861"/>
                <a:gd name="connsiteY5" fmla="*/ 2209800 h 2447925"/>
                <a:gd name="connsiteX6" fmla="*/ 15336 w 3072861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752600 w 3057525"/>
                <a:gd name="connsiteY2" fmla="*/ 76200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752600 w 3057525"/>
                <a:gd name="connsiteY2" fmla="*/ 76200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995488 w 3057525"/>
                <a:gd name="connsiteY2" fmla="*/ 890588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28675 w 3057525"/>
                <a:gd name="connsiteY5" fmla="*/ 2209800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45470 w 3057525"/>
                <a:gd name="connsiteY2" fmla="*/ 828675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7925"/>
                <a:gd name="connsiteX1" fmla="*/ 1257300 w 3057525"/>
                <a:gd name="connsiteY1" fmla="*/ 0 h 2447925"/>
                <a:gd name="connsiteX2" fmla="*/ 1828801 w 3057525"/>
                <a:gd name="connsiteY2" fmla="*/ 857250 h 2447925"/>
                <a:gd name="connsiteX3" fmla="*/ 3057525 w 3057525"/>
                <a:gd name="connsiteY3" fmla="*/ 1104900 h 2447925"/>
                <a:gd name="connsiteX4" fmla="*/ 2366962 w 3057525"/>
                <a:gd name="connsiteY4" fmla="*/ 2447925 h 2447925"/>
                <a:gd name="connsiteX5" fmla="*/ 881062 w 3057525"/>
                <a:gd name="connsiteY5" fmla="*/ 2135981 h 2447925"/>
                <a:gd name="connsiteX6" fmla="*/ 0 w 3057525"/>
                <a:gd name="connsiteY6" fmla="*/ 919162 h 2447925"/>
                <a:gd name="connsiteX0" fmla="*/ 0 w 3057525"/>
                <a:gd name="connsiteY0" fmla="*/ 919162 h 2448239"/>
                <a:gd name="connsiteX1" fmla="*/ 1257300 w 3057525"/>
                <a:gd name="connsiteY1" fmla="*/ 0 h 2448239"/>
                <a:gd name="connsiteX2" fmla="*/ 1828801 w 3057525"/>
                <a:gd name="connsiteY2" fmla="*/ 857250 h 2448239"/>
                <a:gd name="connsiteX3" fmla="*/ 3057525 w 3057525"/>
                <a:gd name="connsiteY3" fmla="*/ 1104900 h 2448239"/>
                <a:gd name="connsiteX4" fmla="*/ 2366962 w 3057525"/>
                <a:gd name="connsiteY4" fmla="*/ 2447925 h 2448239"/>
                <a:gd name="connsiteX5" fmla="*/ 881062 w 3057525"/>
                <a:gd name="connsiteY5" fmla="*/ 2135981 h 2448239"/>
                <a:gd name="connsiteX6" fmla="*/ 0 w 3057525"/>
                <a:gd name="connsiteY6" fmla="*/ 919162 h 244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7525" h="2448239">
                  <a:moveTo>
                    <a:pt x="0" y="919162"/>
                  </a:moveTo>
                  <a:cubicBezTo>
                    <a:pt x="307181" y="672306"/>
                    <a:pt x="999331" y="162719"/>
                    <a:pt x="1257300" y="0"/>
                  </a:cubicBezTo>
                  <a:cubicBezTo>
                    <a:pt x="1367631" y="289719"/>
                    <a:pt x="1538289" y="675481"/>
                    <a:pt x="1828801" y="857250"/>
                  </a:cubicBezTo>
                  <a:cubicBezTo>
                    <a:pt x="2119313" y="1039019"/>
                    <a:pt x="2848769" y="1111250"/>
                    <a:pt x="3057525" y="1104900"/>
                  </a:cubicBezTo>
                  <a:lnTo>
                    <a:pt x="2366962" y="2447925"/>
                  </a:lnTo>
                  <a:cubicBezTo>
                    <a:pt x="1857375" y="2453481"/>
                    <a:pt x="1274762" y="2386806"/>
                    <a:pt x="881062" y="2135981"/>
                  </a:cubicBezTo>
                  <a:cubicBezTo>
                    <a:pt x="487362" y="1885156"/>
                    <a:pt x="138113" y="1316037"/>
                    <a:pt x="0" y="9191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95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矢印コネクタ 24"/>
            <p:cNvCxnSpPr/>
            <p:nvPr/>
          </p:nvCxnSpPr>
          <p:spPr>
            <a:xfrm flipV="1">
              <a:off x="6622936" y="5211238"/>
              <a:ext cx="73933" cy="273791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矢印コネクタ 25"/>
            <p:cNvCxnSpPr/>
            <p:nvPr/>
          </p:nvCxnSpPr>
          <p:spPr>
            <a:xfrm flipH="1" flipV="1">
              <a:off x="6915150" y="5289541"/>
              <a:ext cx="115194" cy="237491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6276605" y="4252038"/>
              <a:ext cx="61625" cy="24852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 flipH="1">
              <a:off x="6343846" y="4457690"/>
              <a:ext cx="207989" cy="165565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 flipH="1">
              <a:off x="6581775" y="4695852"/>
              <a:ext cx="167582" cy="19886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H="1">
              <a:off x="6898481" y="4863727"/>
              <a:ext cx="153924" cy="213143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矢印コネクタ 30"/>
            <p:cNvCxnSpPr/>
            <p:nvPr/>
          </p:nvCxnSpPr>
          <p:spPr>
            <a:xfrm flipH="1">
              <a:off x="7264558" y="4894718"/>
              <a:ext cx="150602" cy="23687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/>
            <p:nvPr/>
          </p:nvCxnSpPr>
          <p:spPr>
            <a:xfrm flipH="1">
              <a:off x="7308056" y="5162369"/>
              <a:ext cx="291576" cy="2875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/>
            <p:cNvCxnSpPr/>
            <p:nvPr/>
          </p:nvCxnSpPr>
          <p:spPr>
            <a:xfrm flipH="1" flipV="1">
              <a:off x="7134225" y="5289541"/>
              <a:ext cx="255905" cy="141684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/>
            <p:cNvCxnSpPr/>
            <p:nvPr/>
          </p:nvCxnSpPr>
          <p:spPr>
            <a:xfrm flipV="1">
              <a:off x="6282895" y="5098815"/>
              <a:ext cx="164945" cy="224846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/>
            <p:cNvCxnSpPr/>
            <p:nvPr/>
          </p:nvCxnSpPr>
          <p:spPr>
            <a:xfrm flipV="1">
              <a:off x="6080293" y="4835463"/>
              <a:ext cx="196312" cy="178821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/>
            <p:nvPr/>
          </p:nvCxnSpPr>
          <p:spPr>
            <a:xfrm flipV="1">
              <a:off x="5951698" y="4635864"/>
              <a:ext cx="270997" cy="62878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/>
            <p:cNvCxnSpPr/>
            <p:nvPr/>
          </p:nvCxnSpPr>
          <p:spPr>
            <a:xfrm>
              <a:off x="6009561" y="4393620"/>
              <a:ext cx="205137" cy="186739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円/楕円 37"/>
            <p:cNvSpPr/>
            <p:nvPr/>
          </p:nvSpPr>
          <p:spPr>
            <a:xfrm>
              <a:off x="6217079" y="4202894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6494640" y="4394808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/>
          </p:nvSpPr>
          <p:spPr>
            <a:xfrm>
              <a:off x="6685467" y="4631140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988603" y="4798277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/>
          </p:nvSpPr>
          <p:spPr>
            <a:xfrm>
              <a:off x="6222695" y="5260331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/>
          </p:nvSpPr>
          <p:spPr>
            <a:xfrm>
              <a:off x="7352934" y="4835463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7538377" y="5098815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7330165" y="5367897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6965840" y="5468889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6010081" y="4950214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/楕円 47"/>
            <p:cNvSpPr/>
            <p:nvPr/>
          </p:nvSpPr>
          <p:spPr>
            <a:xfrm>
              <a:off x="6565030" y="5426463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5893173" y="4635864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5944224" y="4329550"/>
              <a:ext cx="121151" cy="1266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正方形/長方形 50"/>
              <p:cNvSpPr/>
              <p:nvPr/>
            </p:nvSpPr>
            <p:spPr>
              <a:xfrm>
                <a:off x="7358622" y="3943555"/>
                <a:ext cx="1423595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40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40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𝐩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40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, </m:t>
                      </m:r>
                      <m:sSub>
                        <m:sSubPr>
                          <m:ctrlPr>
                            <a:rPr lang="en-US" altLang="ja-JP" sz="40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4000" b="1" i="0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𝐧</m:t>
                          </m:r>
                        </m:e>
                        <m:sub>
                          <m:r>
                            <a:rPr lang="en-US" altLang="ja-JP" sz="40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ja-JP" altLang="en-US" sz="40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" name="正方形/長方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22" y="3943555"/>
                <a:ext cx="1423595" cy="6937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矢印 51"/>
          <p:cNvSpPr/>
          <p:nvPr/>
        </p:nvSpPr>
        <p:spPr>
          <a:xfrm>
            <a:off x="4099583" y="4577498"/>
            <a:ext cx="876101" cy="82147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0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70161" y="841254"/>
            <a:ext cx="400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ym typeface="Wingdings" pitchFamily="2" charset="2"/>
              </a:rPr>
              <a:t>0. </a:t>
            </a:r>
            <a:r>
              <a:rPr lang="en-US" altLang="ja-JP" sz="2800" dirty="0">
                <a:sym typeface="Wingdings" pitchFamily="2" charset="2"/>
              </a:rPr>
              <a:t>C</a:t>
            </a:r>
            <a:r>
              <a:rPr lang="en-US" altLang="ja-JP" sz="2800" dirty="0" smtClean="0">
                <a:sym typeface="Wingdings" pitchFamily="2" charset="2"/>
              </a:rPr>
              <a:t>ross section &amp; contour</a:t>
            </a:r>
            <a:endParaRPr kumimoji="1" lang="en-US" altLang="ja-JP" sz="2800" dirty="0" smtClean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 smtClean="0">
                    <a:sym typeface="Wingdings" pitchFamily="2" charset="2"/>
                  </a:rPr>
                  <a:t>Contour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4000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 i="0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ja-JP" sz="40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5785" t="-17241" b="-37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170161" y="1300282"/>
                <a:ext cx="50190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1. Resample with an interval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1" y="1300282"/>
                <a:ext cx="5019059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552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2" t="37018" r="35368" b="33758"/>
          <a:stretch/>
        </p:blipFill>
        <p:spPr bwMode="auto">
          <a:xfrm>
            <a:off x="5343095" y="135393"/>
            <a:ext cx="3513737" cy="33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t="37019" r="35369" b="33758"/>
          <a:stretch/>
        </p:blipFill>
        <p:spPr bwMode="auto">
          <a:xfrm>
            <a:off x="5343095" y="135393"/>
            <a:ext cx="3513737" cy="33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/>
        </p:nvGrpSpPr>
        <p:grpSpPr>
          <a:xfrm>
            <a:off x="6179960" y="2141999"/>
            <a:ext cx="2102724" cy="1342806"/>
            <a:chOff x="6179960" y="2141999"/>
            <a:chExt cx="2102724" cy="1342806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6179960" y="2141999"/>
              <a:ext cx="1743343" cy="1135203"/>
              <a:chOff x="6346915" y="1902328"/>
              <a:chExt cx="1361041" cy="886261"/>
            </a:xfrm>
          </p:grpSpPr>
          <p:sp>
            <p:nvSpPr>
              <p:cNvPr id="146" name="円/楕円 145"/>
              <p:cNvSpPr/>
              <p:nvPr/>
            </p:nvSpPr>
            <p:spPr>
              <a:xfrm>
                <a:off x="7522198" y="248789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円/楕円 146"/>
              <p:cNvSpPr/>
              <p:nvPr/>
            </p:nvSpPr>
            <p:spPr>
              <a:xfrm>
                <a:off x="7550775" y="2029216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9" name="円/楕円 148"/>
              <p:cNvSpPr/>
              <p:nvPr/>
            </p:nvSpPr>
            <p:spPr>
              <a:xfrm>
                <a:off x="7065645" y="1902328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円/楕円 149"/>
              <p:cNvSpPr/>
              <p:nvPr/>
            </p:nvSpPr>
            <p:spPr>
              <a:xfrm>
                <a:off x="6454464" y="201493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円/楕円 151"/>
              <p:cNvSpPr/>
              <p:nvPr/>
            </p:nvSpPr>
            <p:spPr>
              <a:xfrm>
                <a:off x="6346915" y="2437163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円/楕円 152"/>
              <p:cNvSpPr/>
              <p:nvPr/>
            </p:nvSpPr>
            <p:spPr>
              <a:xfrm>
                <a:off x="6881512" y="2624267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90" name="正方形/長方形 189"/>
            <p:cNvSpPr/>
            <p:nvPr/>
          </p:nvSpPr>
          <p:spPr>
            <a:xfrm>
              <a:off x="7756578" y="2838474"/>
              <a:ext cx="5261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ja-JP" sz="3600" i="1" baseline="-250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600" i="1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7194401" y="2674730"/>
            <a:ext cx="1675176" cy="842196"/>
            <a:chOff x="7194401" y="2674730"/>
            <a:chExt cx="1675176" cy="842196"/>
          </a:xfrm>
        </p:grpSpPr>
        <p:cxnSp>
          <p:nvCxnSpPr>
            <p:cNvPr id="33" name="直線矢印コネクタ 32"/>
            <p:cNvCxnSpPr/>
            <p:nvPr/>
          </p:nvCxnSpPr>
          <p:spPr>
            <a:xfrm flipH="1" flipV="1">
              <a:off x="7194401" y="2674730"/>
              <a:ext cx="575957" cy="318885"/>
            </a:xfrm>
            <a:prstGeom prst="straightConnector1">
              <a:avLst/>
            </a:prstGeom>
            <a:ln w="82550">
              <a:solidFill>
                <a:srgbClr val="FF0000"/>
              </a:solidFill>
              <a:tailEnd type="stealth" w="med" len="med"/>
            </a:ln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正方形/長方形 33"/>
                <p:cNvSpPr/>
                <p:nvPr/>
              </p:nvSpPr>
              <p:spPr>
                <a:xfrm>
                  <a:off x="8148482" y="2902334"/>
                  <a:ext cx="721095" cy="6145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ja-JP" altLang="ja-JP" sz="3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ja-JP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正方形/長方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482" y="2902334"/>
                  <a:ext cx="721095" cy="61459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グループ化 7"/>
          <p:cNvGrpSpPr/>
          <p:nvPr/>
        </p:nvGrpSpPr>
        <p:grpSpPr>
          <a:xfrm>
            <a:off x="7511190" y="1704189"/>
            <a:ext cx="518335" cy="1327527"/>
            <a:chOff x="7511190" y="1704189"/>
            <a:chExt cx="518335" cy="1327527"/>
          </a:xfrm>
        </p:grpSpPr>
        <p:cxnSp>
          <p:nvCxnSpPr>
            <p:cNvPr id="22" name="直線矢印コネクタ 21"/>
            <p:cNvCxnSpPr/>
            <p:nvPr/>
          </p:nvCxnSpPr>
          <p:spPr>
            <a:xfrm flipH="1" flipV="1">
              <a:off x="7786009" y="2245435"/>
              <a:ext cx="5379" cy="786281"/>
            </a:xfrm>
            <a:prstGeom prst="straightConnector1">
              <a:avLst/>
            </a:prstGeom>
            <a:ln w="82550">
              <a:solidFill>
                <a:srgbClr val="00FFFF"/>
              </a:solidFill>
              <a:tailEnd type="stealth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98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/>
            <p:cNvSpPr/>
            <p:nvPr/>
          </p:nvSpPr>
          <p:spPr>
            <a:xfrm>
              <a:off x="7511190" y="1704189"/>
              <a:ext cx="518335" cy="705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ja-JP" sz="3600" i="1" baseline="-250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600" i="1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7685344" y="2306393"/>
            <a:ext cx="1159707" cy="1183098"/>
            <a:chOff x="7685344" y="2306393"/>
            <a:chExt cx="1159707" cy="1183098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7786009" y="2306393"/>
              <a:ext cx="1059042" cy="769441"/>
              <a:chOff x="7786009" y="2306393"/>
              <a:chExt cx="1059042" cy="769441"/>
            </a:xfrm>
          </p:grpSpPr>
          <p:cxnSp>
            <p:nvCxnSpPr>
              <p:cNvPr id="21" name="直線矢印コネクタ 20"/>
              <p:cNvCxnSpPr/>
              <p:nvPr/>
            </p:nvCxnSpPr>
            <p:spPr>
              <a:xfrm flipV="1">
                <a:off x="7786009" y="2712974"/>
                <a:ext cx="668674" cy="322403"/>
              </a:xfrm>
              <a:prstGeom prst="straightConnector1">
                <a:avLst/>
              </a:prstGeom>
              <a:ln w="82550">
                <a:solidFill>
                  <a:srgbClr val="00FFFF"/>
                </a:solidFill>
                <a:tailEnd type="stealth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正方形/長方形 23"/>
              <p:cNvSpPr/>
              <p:nvPr/>
            </p:nvSpPr>
            <p:spPr>
              <a:xfrm>
                <a:off x="8368639" y="2306393"/>
                <a:ext cx="4764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4400" b="1" dirty="0" smtClean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ja-JP" sz="4400" i="1" baseline="-25000" dirty="0" smtClean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ja-JP" altLang="en-US" sz="44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26" name="グループ化 25"/>
            <p:cNvGrpSpPr/>
            <p:nvPr/>
          </p:nvGrpSpPr>
          <p:grpSpPr>
            <a:xfrm>
              <a:off x="7685344" y="2843160"/>
              <a:ext cx="602026" cy="646331"/>
              <a:chOff x="7685344" y="2836126"/>
              <a:chExt cx="602026" cy="646331"/>
            </a:xfrm>
          </p:grpSpPr>
          <p:sp>
            <p:nvSpPr>
              <p:cNvPr id="27" name="円/楕円 26"/>
              <p:cNvSpPr/>
              <p:nvPr/>
            </p:nvSpPr>
            <p:spPr>
              <a:xfrm>
                <a:off x="7685344" y="2887712"/>
                <a:ext cx="201331" cy="210478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/>
            </p:nvSpPr>
            <p:spPr>
              <a:xfrm>
                <a:off x="7761264" y="2836126"/>
                <a:ext cx="52610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ja-JP" sz="3600" b="1" dirty="0" smtClean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ja-JP" sz="3600" i="1" baseline="-25000" dirty="0" smtClean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ja-JP" altLang="en-US" sz="3600" i="1" baseline="-25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6" name="グループ化 5"/>
          <p:cNvGrpSpPr/>
          <p:nvPr/>
        </p:nvGrpSpPr>
        <p:grpSpPr>
          <a:xfrm>
            <a:off x="170887" y="1768382"/>
            <a:ext cx="8596783" cy="2760875"/>
            <a:chOff x="170887" y="1768382"/>
            <a:chExt cx="8596783" cy="2760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7"/>
                <p:cNvSpPr txBox="1"/>
                <p:nvPr/>
              </p:nvSpPr>
              <p:spPr>
                <a:xfrm>
                  <a:off x="170887" y="1768382"/>
                  <a:ext cx="4516942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smtClean="0">
                      <a:sym typeface="Wingdings" pitchFamily="2" charset="2"/>
                    </a:rPr>
                    <a:t>2. Compute base normal as  - </a:t>
                  </a:r>
                </a:p>
                <a:p>
                  <a:r>
                    <a:rPr lang="en-US" altLang="ja-JP" sz="2800" dirty="0">
                      <a:cs typeface="Times New Roman" pitchFamily="18" charset="0"/>
                      <a:sym typeface="Wingdings" pitchFamily="2" charset="2"/>
                    </a:rPr>
                    <a:t> </a:t>
                  </a:r>
                  <a:r>
                    <a:rPr lang="en-US" altLang="ja-JP" sz="2800" dirty="0" smtClean="0">
                      <a:cs typeface="Times New Roman" pitchFamily="18" charset="0"/>
                      <a:sym typeface="Wingdings" pitchFamily="2" charset="2"/>
                    </a:rPr>
                    <a:t>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ja-JP" sz="280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ja-JP" sz="2800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ja-JP" sz="2800" b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ja-JP" sz="2800" i="1">
                                  <a:latin typeface="Cambria Math"/>
                                  <a:cs typeface="Times New Roman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kumimoji="1" lang="en-US" altLang="ja-JP" sz="2800" dirty="0" smtClean="0">
                      <a:sym typeface="Wingdings" pitchFamily="2" charset="2"/>
                    </a:rPr>
                    <a:t>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𝐭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 smtClean="0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×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𝐜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/||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𝐭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×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𝐜</m:t>
                          </m:r>
                        </m:e>
                        <m:sub>
                          <m: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/>
                          <a:cs typeface="Times New Roman" pitchFamily="18" charset="0"/>
                          <a:sym typeface="Wingdings" pitchFamily="2" charset="2"/>
                        </a:rPr>
                        <m:t>||</m:t>
                      </m:r>
                    </m:oMath>
                  </a14:m>
                  <a:endParaRPr lang="en-US" altLang="ja-JP" sz="1600" dirty="0" smtClean="0"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18" name="テキスト ボックス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887" y="1768382"/>
                  <a:ext cx="4516942" cy="95410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699" t="-5732" r="-135" b="-1719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グループ化 19"/>
            <p:cNvGrpSpPr/>
            <p:nvPr/>
          </p:nvGrpSpPr>
          <p:grpSpPr>
            <a:xfrm>
              <a:off x="4367532" y="3501307"/>
              <a:ext cx="4400138" cy="1027950"/>
              <a:chOff x="4107508" y="4068060"/>
              <a:chExt cx="4400138" cy="10279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正方形/長方形 28"/>
                  <p:cNvSpPr/>
                  <p:nvPr/>
                </p:nvSpPr>
                <p:spPr>
                  <a:xfrm>
                    <a:off x="4107508" y="4068060"/>
                    <a:ext cx="335835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𝐭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:</m:t>
                        </m:r>
                      </m:oMath>
                    </a14:m>
                    <a:r>
                      <a:rPr lang="ja-JP" altLang="en-US" sz="2800" dirty="0" smtClean="0"/>
                      <a:t> </a:t>
                    </a:r>
                    <a:r>
                      <a:rPr lang="en-US" altLang="ja-JP" sz="2800" dirty="0" smtClean="0"/>
                      <a:t>tangent of contour</a:t>
                    </a:r>
                    <a:endParaRPr lang="ja-JP" altLang="en-US" sz="2800" dirty="0"/>
                  </a:p>
                </p:txBody>
              </p:sp>
            </mc:Choice>
            <mc:Fallback xmlns="">
              <p:sp>
                <p:nvSpPr>
                  <p:cNvPr id="29" name="正方形/長方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7508" y="4068060"/>
                    <a:ext cx="3358355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t="-10465" r="-2359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正方形/長方形 29"/>
                  <p:cNvSpPr/>
                  <p:nvPr/>
                </p:nvSpPr>
                <p:spPr>
                  <a:xfrm>
                    <a:off x="4107508" y="4524827"/>
                    <a:ext cx="4400138" cy="5711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2800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 i="0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sz="2800" b="0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:</m:t>
                        </m:r>
                      </m:oMath>
                    </a14:m>
                    <a:r>
                      <a:rPr lang="ja-JP" altLang="en-US" sz="2800" dirty="0" smtClean="0"/>
                      <a:t> </a:t>
                    </a:r>
                    <a:r>
                      <a:rPr lang="en-US" altLang="ja-JP" sz="2800" dirty="0" smtClean="0"/>
                      <a:t>normal of cross section</a:t>
                    </a:r>
                    <a:endParaRPr lang="ja-JP" altLang="en-US" sz="2800" dirty="0"/>
                  </a:p>
                </p:txBody>
              </p:sp>
            </mc:Choice>
            <mc:Fallback xmlns="">
              <p:sp>
                <p:nvSpPr>
                  <p:cNvPr id="30" name="正方形/長方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7508" y="4524827"/>
                    <a:ext cx="4400138" cy="571183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t="-9574" b="-21277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正方形/長方形 35"/>
            <p:cNvSpPr/>
            <p:nvPr/>
          </p:nvSpPr>
          <p:spPr>
            <a:xfrm>
              <a:off x="4155822" y="2304529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sym typeface="Wingdings" pitchFamily="2" charset="2"/>
                </a:rPr>
                <a:t>[</a:t>
              </a:r>
              <a:r>
                <a:rPr lang="en-US" altLang="ja-JP" dirty="0" smtClean="0">
                  <a:sym typeface="Wingdings" pitchFamily="2" charset="2"/>
                </a:rPr>
                <a:t>HKHP11</a:t>
              </a:r>
              <a:r>
                <a:rPr lang="en-US" altLang="ja-JP" dirty="0">
                  <a:sym typeface="Wingdings" pitchFamily="2" charset="2"/>
                </a:rPr>
                <a:t>]</a:t>
              </a:r>
              <a:endParaRPr lang="en-US" altLang="ja-JP" sz="3200" dirty="0">
                <a:sym typeface="Wingdings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2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226860" y="3113087"/>
            <a:ext cx="8764740" cy="3668101"/>
            <a:chOff x="226860" y="3113087"/>
            <a:chExt cx="8764740" cy="3668101"/>
          </a:xfrm>
        </p:grpSpPr>
        <p:pic>
          <p:nvPicPr>
            <p:cNvPr id="44" name="Picture 1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3" t="17736" r="25511" b="7305"/>
            <a:stretch/>
          </p:blipFill>
          <p:spPr bwMode="auto">
            <a:xfrm>
              <a:off x="4846421" y="3645988"/>
              <a:ext cx="1663283" cy="260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3" t="17736" r="25510" b="7305"/>
            <a:stretch/>
          </p:blipFill>
          <p:spPr bwMode="auto">
            <a:xfrm>
              <a:off x="1263266" y="3654384"/>
              <a:ext cx="1663283" cy="260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テキスト ボックス 66"/>
            <p:cNvSpPr txBox="1"/>
            <p:nvPr/>
          </p:nvSpPr>
          <p:spPr>
            <a:xfrm>
              <a:off x="226860" y="6257968"/>
              <a:ext cx="876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>
                  <a:sym typeface="Wingdings" pitchFamily="2" charset="2"/>
                </a:rPr>
                <a:t>Contours are       orthogonal    /    slanted   </a:t>
              </a:r>
              <a:r>
                <a:rPr lang="ja-JP" altLang="en-US" sz="2800" dirty="0" smtClean="0">
                  <a:sym typeface="Wingdings" pitchFamily="2" charset="2"/>
                </a:rPr>
                <a:t>　</a:t>
              </a:r>
              <a:r>
                <a:rPr lang="en-US" altLang="ja-JP" sz="2800" dirty="0" smtClean="0">
                  <a:sym typeface="Wingdings" pitchFamily="2" charset="2"/>
                </a:rPr>
                <a:t>to target region</a:t>
              </a:r>
              <a:endParaRPr lang="ja-JP" altLang="en-US" sz="28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482382" y="3113087"/>
              <a:ext cx="461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>
                  <a:latin typeface="+mj-lt"/>
                  <a:cs typeface="Times New Roman" pitchFamily="18" charset="0"/>
                </a:rPr>
                <a:t>The base normal has problem</a:t>
              </a:r>
              <a:endParaRPr lang="ja-JP" altLang="en-US" sz="2800" dirty="0">
                <a:latin typeface="+mj-lt"/>
                <a:cs typeface="Times New Roman" pitchFamily="18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170887" y="841254"/>
            <a:ext cx="400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ym typeface="Wingdings" pitchFamily="2" charset="2"/>
              </a:rPr>
              <a:t>0. </a:t>
            </a:r>
            <a:r>
              <a:rPr lang="en-US" altLang="ja-JP" sz="2800" dirty="0">
                <a:sym typeface="Wingdings" pitchFamily="2" charset="2"/>
              </a:rPr>
              <a:t>C</a:t>
            </a:r>
            <a:r>
              <a:rPr lang="en-US" altLang="ja-JP" sz="2800" dirty="0" smtClean="0">
                <a:sym typeface="Wingdings" pitchFamily="2" charset="2"/>
              </a:rPr>
              <a:t>ross section &amp; contour</a:t>
            </a:r>
            <a:endParaRPr kumimoji="1" lang="en-US" altLang="ja-JP" sz="2800" dirty="0" smtClean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 smtClean="0">
                    <a:sym typeface="Wingdings" pitchFamily="2" charset="2"/>
                  </a:rPr>
                  <a:t>Contour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4000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 i="0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ja-JP" sz="40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5785" t="-17241" b="-37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170887" y="1300282"/>
                <a:ext cx="49961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1. Resample with an interval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87" y="1300282"/>
                <a:ext cx="4996199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2439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70887" y="1768382"/>
                <a:ext cx="451694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2. Compute base normal as  - </a:t>
                </a:r>
              </a:p>
              <a:p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ja-JP" sz="2800" dirty="0" smtClean="0">
                    <a:sym typeface="Wingdings" pitchFamily="2" charset="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/||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||</m:t>
                    </m:r>
                  </m:oMath>
                </a14:m>
                <a:endParaRPr lang="en-US" altLang="ja-JP" sz="16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87" y="1768382"/>
                <a:ext cx="4516942" cy="954107"/>
              </a:xfrm>
              <a:prstGeom prst="rect">
                <a:avLst/>
              </a:prstGeom>
              <a:blipFill rotWithShape="1">
                <a:blip r:embed="rId7"/>
                <a:stretch>
                  <a:fillRect l="-2699" t="-5732" r="-135" b="-171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t="37019" r="35369" b="33758"/>
          <a:stretch/>
        </p:blipFill>
        <p:spPr bwMode="auto">
          <a:xfrm>
            <a:off x="5343095" y="135393"/>
            <a:ext cx="3513737" cy="33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/>
        </p:nvGrpSpPr>
        <p:grpSpPr>
          <a:xfrm>
            <a:off x="6276429" y="2251062"/>
            <a:ext cx="2610306" cy="1248127"/>
            <a:chOff x="6261189" y="2266302"/>
            <a:chExt cx="2610306" cy="1248127"/>
          </a:xfrm>
        </p:grpSpPr>
        <p:grpSp>
          <p:nvGrpSpPr>
            <p:cNvPr id="33" name="グループ化 32"/>
            <p:cNvGrpSpPr/>
            <p:nvPr/>
          </p:nvGrpSpPr>
          <p:grpSpPr>
            <a:xfrm>
              <a:off x="6261189" y="2266302"/>
              <a:ext cx="1530199" cy="915919"/>
              <a:chOff x="6433027" y="1982822"/>
              <a:chExt cx="1194638" cy="715065"/>
            </a:xfrm>
          </p:grpSpPr>
          <p:cxnSp>
            <p:nvCxnSpPr>
              <p:cNvPr id="35" name="直線矢印コネクタ 34"/>
              <p:cNvCxnSpPr/>
              <p:nvPr/>
            </p:nvCxnSpPr>
            <p:spPr>
              <a:xfrm flipV="1">
                <a:off x="6969556" y="2414851"/>
                <a:ext cx="78305" cy="283036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/>
              <p:cNvCxnSpPr/>
              <p:nvPr/>
            </p:nvCxnSpPr>
            <p:spPr>
              <a:xfrm flipH="1" flipV="1">
                <a:off x="7324431" y="2437161"/>
                <a:ext cx="283106" cy="139137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H="1">
                <a:off x="7357474" y="2107537"/>
                <a:ext cx="270191" cy="141616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/>
              <p:cNvCxnSpPr/>
              <p:nvPr/>
            </p:nvCxnSpPr>
            <p:spPr>
              <a:xfrm flipH="1">
                <a:off x="7085153" y="1982822"/>
                <a:ext cx="62262" cy="234464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/>
              <p:cNvCxnSpPr/>
              <p:nvPr/>
            </p:nvCxnSpPr>
            <p:spPr>
              <a:xfrm>
                <a:off x="6546227" y="2100226"/>
                <a:ext cx="247479" cy="117060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/>
              <p:cNvCxnSpPr/>
              <p:nvPr/>
            </p:nvCxnSpPr>
            <p:spPr>
              <a:xfrm flipV="1">
                <a:off x="6433027" y="2414851"/>
                <a:ext cx="317817" cy="95933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正方形/長方形 33"/>
                <p:cNvSpPr/>
                <p:nvPr/>
              </p:nvSpPr>
              <p:spPr>
                <a:xfrm>
                  <a:off x="8150400" y="2899837"/>
                  <a:ext cx="721095" cy="6145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ja-JP" altLang="ja-JP" sz="3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ja-JP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正方形/長方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400" y="2899837"/>
                  <a:ext cx="721095" cy="61459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46"/>
          <p:cNvGrpSpPr/>
          <p:nvPr/>
        </p:nvGrpSpPr>
        <p:grpSpPr>
          <a:xfrm>
            <a:off x="6179960" y="2141999"/>
            <a:ext cx="2102724" cy="1342806"/>
            <a:chOff x="6179960" y="2141999"/>
            <a:chExt cx="2102724" cy="1342806"/>
          </a:xfrm>
        </p:grpSpPr>
        <p:grpSp>
          <p:nvGrpSpPr>
            <p:cNvPr id="51" name="グループ化 50"/>
            <p:cNvGrpSpPr/>
            <p:nvPr/>
          </p:nvGrpSpPr>
          <p:grpSpPr>
            <a:xfrm>
              <a:off x="6179960" y="2141999"/>
              <a:ext cx="1743343" cy="1135203"/>
              <a:chOff x="6346915" y="1902328"/>
              <a:chExt cx="1361041" cy="886261"/>
            </a:xfrm>
          </p:grpSpPr>
          <p:sp>
            <p:nvSpPr>
              <p:cNvPr id="53" name="円/楕円 52"/>
              <p:cNvSpPr/>
              <p:nvPr/>
            </p:nvSpPr>
            <p:spPr>
              <a:xfrm>
                <a:off x="7522198" y="248789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/楕円 53"/>
              <p:cNvSpPr/>
              <p:nvPr/>
            </p:nvSpPr>
            <p:spPr>
              <a:xfrm>
                <a:off x="7550775" y="2029216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/楕円 54"/>
              <p:cNvSpPr/>
              <p:nvPr/>
            </p:nvSpPr>
            <p:spPr>
              <a:xfrm>
                <a:off x="7065645" y="1902328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円/楕円 55"/>
              <p:cNvSpPr/>
              <p:nvPr/>
            </p:nvSpPr>
            <p:spPr>
              <a:xfrm>
                <a:off x="6454464" y="201493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円/楕円 56"/>
              <p:cNvSpPr/>
              <p:nvPr/>
            </p:nvSpPr>
            <p:spPr>
              <a:xfrm>
                <a:off x="6346915" y="2437163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円/楕円 57"/>
              <p:cNvSpPr/>
              <p:nvPr/>
            </p:nvSpPr>
            <p:spPr>
              <a:xfrm>
                <a:off x="6881512" y="2624267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2" name="正方形/長方形 51"/>
            <p:cNvSpPr/>
            <p:nvPr/>
          </p:nvSpPr>
          <p:spPr>
            <a:xfrm>
              <a:off x="7756578" y="2838474"/>
              <a:ext cx="5261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ja-JP" sz="3600" i="1" baseline="-250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600" i="1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1" name="グループ化 60"/>
          <p:cNvGrpSpPr/>
          <p:nvPr/>
        </p:nvGrpSpPr>
        <p:grpSpPr>
          <a:xfrm>
            <a:off x="2707524" y="3654384"/>
            <a:ext cx="1882308" cy="2604127"/>
            <a:chOff x="2320558" y="3295650"/>
            <a:chExt cx="1882308" cy="2604127"/>
          </a:xfrm>
        </p:grpSpPr>
        <p:pic>
          <p:nvPicPr>
            <p:cNvPr id="62" name="Picture 14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3" t="17737" r="25511" b="7306"/>
            <a:stretch/>
          </p:blipFill>
          <p:spPr bwMode="auto">
            <a:xfrm>
              <a:off x="2539583" y="3295650"/>
              <a:ext cx="1663283" cy="260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右矢印 62"/>
            <p:cNvSpPr/>
            <p:nvPr/>
          </p:nvSpPr>
          <p:spPr>
            <a:xfrm>
              <a:off x="2320558" y="4383947"/>
              <a:ext cx="438050" cy="410739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224188" y="3645988"/>
            <a:ext cx="2116878" cy="2604127"/>
            <a:chOff x="6224188" y="3645988"/>
            <a:chExt cx="2116878" cy="2604127"/>
          </a:xfrm>
        </p:grpSpPr>
        <p:grpSp>
          <p:nvGrpSpPr>
            <p:cNvPr id="64" name="グループ化 63"/>
            <p:cNvGrpSpPr/>
            <p:nvPr/>
          </p:nvGrpSpPr>
          <p:grpSpPr>
            <a:xfrm>
              <a:off x="6224188" y="3645988"/>
              <a:ext cx="1947285" cy="2604127"/>
              <a:chOff x="6509704" y="3287254"/>
              <a:chExt cx="1947285" cy="2604127"/>
            </a:xfrm>
          </p:grpSpPr>
          <p:pic>
            <p:nvPicPr>
              <p:cNvPr id="65" name="Picture 10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33" t="17736" r="25511" b="7305"/>
              <a:stretch/>
            </p:blipFill>
            <p:spPr bwMode="auto">
              <a:xfrm>
                <a:off x="6793706" y="3287254"/>
                <a:ext cx="1663283" cy="2604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右矢印 65"/>
              <p:cNvSpPr/>
              <p:nvPr/>
            </p:nvSpPr>
            <p:spPr>
              <a:xfrm>
                <a:off x="6509704" y="4383947"/>
                <a:ext cx="438050" cy="410739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グループ化 7"/>
            <p:cNvGrpSpPr/>
            <p:nvPr/>
          </p:nvGrpSpPr>
          <p:grpSpPr>
            <a:xfrm>
              <a:off x="7304208" y="5701586"/>
              <a:ext cx="1036858" cy="548529"/>
              <a:chOff x="7288199" y="5105760"/>
              <a:chExt cx="1036858" cy="548529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7288199" y="5254179"/>
                <a:ext cx="103685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2000" dirty="0" smtClean="0">
                    <a:solidFill>
                      <a:srgbClr val="FF0000"/>
                    </a:solidFill>
                  </a:rPr>
                  <a:t>Artifact</a:t>
                </a:r>
                <a:endParaRPr lang="ja-JP" alt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7441375" y="5105760"/>
                <a:ext cx="497252" cy="422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ja-JP" altLang="en-US" sz="4400" dirty="0">
                    <a:solidFill>
                      <a:srgbClr val="FF0000"/>
                    </a:solidFill>
                  </a:rPr>
                  <a:t>☹</a:t>
                </a:r>
                <a:endParaRPr lang="en-US" altLang="ja-JP" sz="20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5" name="正方形/長方形 44"/>
          <p:cNvSpPr/>
          <p:nvPr/>
        </p:nvSpPr>
        <p:spPr>
          <a:xfrm>
            <a:off x="4155822" y="2304529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ym typeface="Wingdings" pitchFamily="2" charset="2"/>
              </a:rPr>
              <a:t>[</a:t>
            </a:r>
            <a:r>
              <a:rPr lang="en-US" altLang="ja-JP" dirty="0" smtClean="0">
                <a:sym typeface="Wingdings" pitchFamily="2" charset="2"/>
              </a:rPr>
              <a:t>HKHP11</a:t>
            </a:r>
            <a:r>
              <a:rPr lang="en-US" altLang="ja-JP" dirty="0">
                <a:sym typeface="Wingdings" pitchFamily="2" charset="2"/>
              </a:rPr>
              <a:t>]</a:t>
            </a:r>
            <a:endParaRPr lang="en-US" altLang="ja-JP" sz="3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87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63519" y="841254"/>
            <a:ext cx="400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ym typeface="Wingdings" pitchFamily="2" charset="2"/>
              </a:rPr>
              <a:t>0. </a:t>
            </a:r>
            <a:r>
              <a:rPr lang="en-US" altLang="ja-JP" sz="2800" dirty="0">
                <a:sym typeface="Wingdings" pitchFamily="2" charset="2"/>
              </a:rPr>
              <a:t>C</a:t>
            </a:r>
            <a:r>
              <a:rPr lang="en-US" altLang="ja-JP" sz="2800" dirty="0" smtClean="0">
                <a:sym typeface="Wingdings" pitchFamily="2" charset="2"/>
              </a:rPr>
              <a:t>ross section &amp; contour</a:t>
            </a:r>
            <a:endParaRPr kumimoji="1" lang="en-US" altLang="ja-JP" sz="2800" dirty="0" smtClean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 smtClean="0">
                    <a:sym typeface="Wingdings" pitchFamily="2" charset="2"/>
                  </a:rPr>
                  <a:t>Contour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4000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 i="0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ja-JP" sz="40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5785" t="-17241" b="-37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163519" y="1300282"/>
                <a:ext cx="48948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1. Resample with an interval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1300282"/>
                <a:ext cx="4894819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615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3519" y="1768382"/>
                <a:ext cx="451694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2. Compute base normal as  - </a:t>
                </a:r>
              </a:p>
              <a:p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ja-JP" sz="2800" dirty="0" smtClean="0">
                    <a:sym typeface="Wingdings" pitchFamily="2" charset="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/||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||</m:t>
                    </m:r>
                  </m:oMath>
                </a14:m>
                <a:endParaRPr lang="en-US" altLang="ja-JP" sz="16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1768382"/>
                <a:ext cx="4516942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2834" t="-5732" b="-171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t="37019" r="35369" b="33758"/>
          <a:stretch/>
        </p:blipFill>
        <p:spPr bwMode="auto">
          <a:xfrm>
            <a:off x="5343095" y="135393"/>
            <a:ext cx="3513737" cy="33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163519" y="2869037"/>
                <a:ext cx="51795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>
                    <a:sym typeface="Wingdings" pitchFamily="2" charset="2"/>
                  </a:rPr>
                  <a:t>3</a:t>
                </a:r>
                <a:r>
                  <a:rPr lang="en-US" altLang="ja-JP" sz="2800" dirty="0" smtClean="0">
                    <a:sym typeface="Wingdings" pitchFamily="2" charset="2"/>
                  </a:rPr>
                  <a:t>. Modify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ja-JP" sz="2800" dirty="0" smtClean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800" dirty="0" smtClean="0">
                    <a:sym typeface="Wingdings" pitchFamily="2" charset="2"/>
                  </a:rPr>
                  <a:t> with heuristics</a:t>
                </a: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2869037"/>
                <a:ext cx="5179576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2473" t="-14118" r="-2002" b="-341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円/楕円 36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/>
        </p:nvGrpSpPr>
        <p:grpSpPr>
          <a:xfrm>
            <a:off x="6276429" y="2251062"/>
            <a:ext cx="2610306" cy="1248127"/>
            <a:chOff x="6261189" y="2266302"/>
            <a:chExt cx="2610306" cy="1248127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6261189" y="2266302"/>
              <a:ext cx="1530199" cy="915919"/>
              <a:chOff x="6433027" y="1982822"/>
              <a:chExt cx="1194638" cy="715065"/>
            </a:xfrm>
          </p:grpSpPr>
          <p:cxnSp>
            <p:nvCxnSpPr>
              <p:cNvPr id="27" name="直線矢印コネクタ 26"/>
              <p:cNvCxnSpPr/>
              <p:nvPr/>
            </p:nvCxnSpPr>
            <p:spPr>
              <a:xfrm flipV="1">
                <a:off x="6969556" y="2414851"/>
                <a:ext cx="78305" cy="283036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矢印コネクタ 27"/>
              <p:cNvCxnSpPr/>
              <p:nvPr/>
            </p:nvCxnSpPr>
            <p:spPr>
              <a:xfrm flipH="1" flipV="1">
                <a:off x="7324431" y="2437161"/>
                <a:ext cx="283106" cy="139137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/>
              <p:cNvCxnSpPr/>
              <p:nvPr/>
            </p:nvCxnSpPr>
            <p:spPr>
              <a:xfrm flipH="1">
                <a:off x="7357474" y="2107537"/>
                <a:ext cx="270191" cy="141616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/>
              <p:cNvCxnSpPr/>
              <p:nvPr/>
            </p:nvCxnSpPr>
            <p:spPr>
              <a:xfrm flipH="1">
                <a:off x="7085153" y="1982822"/>
                <a:ext cx="62262" cy="234464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/>
              <p:cNvCxnSpPr/>
              <p:nvPr/>
            </p:nvCxnSpPr>
            <p:spPr>
              <a:xfrm>
                <a:off x="6546227" y="2100226"/>
                <a:ext cx="247479" cy="117060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/>
              <p:cNvCxnSpPr/>
              <p:nvPr/>
            </p:nvCxnSpPr>
            <p:spPr>
              <a:xfrm flipV="1">
                <a:off x="6433027" y="2414851"/>
                <a:ext cx="317817" cy="95933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正方形/長方形 25"/>
                <p:cNvSpPr/>
                <p:nvPr/>
              </p:nvSpPr>
              <p:spPr>
                <a:xfrm>
                  <a:off x="8150400" y="2899837"/>
                  <a:ext cx="721095" cy="6145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ja-JP" altLang="ja-JP" sz="3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ja-JP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正方形/長方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400" y="2899837"/>
                  <a:ext cx="721095" cy="61459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グループ化 32"/>
          <p:cNvGrpSpPr/>
          <p:nvPr/>
        </p:nvGrpSpPr>
        <p:grpSpPr>
          <a:xfrm>
            <a:off x="6179960" y="2141999"/>
            <a:ext cx="2102724" cy="1342806"/>
            <a:chOff x="6179960" y="2141999"/>
            <a:chExt cx="2102724" cy="1342806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6179960" y="2141999"/>
              <a:ext cx="1743343" cy="1135203"/>
              <a:chOff x="6346915" y="1902328"/>
              <a:chExt cx="1361041" cy="886261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7522198" y="248789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7550775" y="2029216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7065645" y="1902328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6454464" y="201493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6346915" y="2437163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6881512" y="2624267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5" name="正方形/長方形 34"/>
            <p:cNvSpPr/>
            <p:nvPr/>
          </p:nvSpPr>
          <p:spPr>
            <a:xfrm>
              <a:off x="7756578" y="2838474"/>
              <a:ext cx="5261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ja-JP" sz="3600" i="1" baseline="-250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600" i="1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184274" y="1863695"/>
            <a:ext cx="2645393" cy="1639724"/>
            <a:chOff x="6191894" y="4816793"/>
            <a:chExt cx="2645393" cy="1639724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6191894" y="4816793"/>
              <a:ext cx="1743343" cy="1414624"/>
              <a:chOff x="6179960" y="1890714"/>
              <a:chExt cx="1743343" cy="1414624"/>
            </a:xfrm>
          </p:grpSpPr>
          <p:cxnSp>
            <p:nvCxnSpPr>
              <p:cNvPr id="53" name="直線矢印コネクタ 52"/>
              <p:cNvCxnSpPr/>
              <p:nvPr/>
            </p:nvCxnSpPr>
            <p:spPr>
              <a:xfrm flipV="1">
                <a:off x="6977041" y="2712972"/>
                <a:ext cx="89011" cy="48712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/>
              <p:cNvCxnSpPr/>
              <p:nvPr/>
            </p:nvCxnSpPr>
            <p:spPr>
              <a:xfrm flipH="1" flipV="1">
                <a:off x="7534276" y="2599266"/>
                <a:ext cx="251758" cy="43294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54"/>
              <p:cNvCxnSpPr/>
              <p:nvPr/>
            </p:nvCxnSpPr>
            <p:spPr>
              <a:xfrm flipV="1">
                <a:off x="6280626" y="2599266"/>
                <a:ext cx="307376" cy="361176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グループ化 55"/>
              <p:cNvGrpSpPr/>
              <p:nvPr/>
            </p:nvGrpSpPr>
            <p:grpSpPr>
              <a:xfrm>
                <a:off x="6179960" y="2170135"/>
                <a:ext cx="1743343" cy="1135203"/>
                <a:chOff x="6346915" y="1902328"/>
                <a:chExt cx="1361041" cy="886261"/>
              </a:xfrm>
            </p:grpSpPr>
            <p:sp>
              <p:nvSpPr>
                <p:cNvPr id="60" name="円/楕円 59"/>
                <p:cNvSpPr/>
                <p:nvPr/>
              </p:nvSpPr>
              <p:spPr>
                <a:xfrm>
                  <a:off x="7522198" y="2487890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円/楕円 60"/>
                <p:cNvSpPr/>
                <p:nvPr/>
              </p:nvSpPr>
              <p:spPr>
                <a:xfrm>
                  <a:off x="7550775" y="2029216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円/楕円 61"/>
                <p:cNvSpPr/>
                <p:nvPr/>
              </p:nvSpPr>
              <p:spPr>
                <a:xfrm>
                  <a:off x="7065645" y="1902328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円/楕円 62"/>
                <p:cNvSpPr/>
                <p:nvPr/>
              </p:nvSpPr>
              <p:spPr>
                <a:xfrm>
                  <a:off x="6454464" y="2014930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円/楕円 63"/>
                <p:cNvSpPr/>
                <p:nvPr/>
              </p:nvSpPr>
              <p:spPr>
                <a:xfrm>
                  <a:off x="6346915" y="2437163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円/楕円 64"/>
                <p:cNvSpPr/>
                <p:nvPr/>
              </p:nvSpPr>
              <p:spPr>
                <a:xfrm>
                  <a:off x="6881512" y="2624267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7" name="直線矢印コネクタ 56"/>
              <p:cNvCxnSpPr/>
              <p:nvPr/>
            </p:nvCxnSpPr>
            <p:spPr>
              <a:xfrm flipH="1" flipV="1">
                <a:off x="7174655" y="1890714"/>
                <a:ext cx="23972" cy="335997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 flipH="1" flipV="1">
                <a:off x="7534276" y="2090738"/>
                <a:ext cx="251758" cy="301804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/>
              <p:nvPr/>
            </p:nvCxnSpPr>
            <p:spPr>
              <a:xfrm flipV="1">
                <a:off x="6463260" y="2058712"/>
                <a:ext cx="249484" cy="312378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正方形/長方形 65"/>
                <p:cNvSpPr/>
                <p:nvPr/>
              </p:nvSpPr>
              <p:spPr>
                <a:xfrm>
                  <a:off x="8173259" y="5871357"/>
                  <a:ext cx="664028" cy="585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ja-JP" altLang="ja-JP" sz="3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ja-JP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正方形/長方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59" y="5871357"/>
                  <a:ext cx="664028" cy="58516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グループ化 6"/>
          <p:cNvGrpSpPr/>
          <p:nvPr/>
        </p:nvGrpSpPr>
        <p:grpSpPr>
          <a:xfrm>
            <a:off x="296408" y="3918884"/>
            <a:ext cx="8542143" cy="2713809"/>
            <a:chOff x="296408" y="4104084"/>
            <a:chExt cx="8542143" cy="2713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/>
                <p:cNvSpPr txBox="1"/>
                <p:nvPr/>
              </p:nvSpPr>
              <p:spPr>
                <a:xfrm>
                  <a:off x="296408" y="5863786"/>
                  <a:ext cx="3911520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smtClean="0">
                      <a:sym typeface="Wingdings" pitchFamily="2" charset="2"/>
                    </a:rPr>
                    <a:t>- Use image gradient </a:t>
                  </a:r>
                  <a14:m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𝛻</m:t>
                      </m:r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𝐼</m:t>
                      </m:r>
                    </m:oMath>
                  </a14:m>
                  <a:endParaRPr lang="en-US" altLang="ja-JP" sz="2800" dirty="0" smtClean="0">
                    <a:sym typeface="Wingdings" pitchFamily="2" charset="2"/>
                  </a:endParaRPr>
                </a:p>
                <a:p>
                  <a:r>
                    <a:rPr lang="en-US" altLang="ja-JP" sz="2800" dirty="0" smtClean="0">
                      <a:sym typeface="Wingdings" pitchFamily="2" charset="2"/>
                    </a:rPr>
                    <a:t>- </a:t>
                  </a:r>
                  <a:r>
                    <a:rPr lang="en-US" altLang="ja-JP" sz="2800" dirty="0">
                      <a:sym typeface="Wingdings" pitchFamily="2" charset="2"/>
                    </a:rPr>
                    <a:t>Align base normal to </a:t>
                  </a:r>
                  <a14:m>
                    <m:oMath xmlns:m="http://schemas.openxmlformats.org/officeDocument/2006/math"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𝛻</m:t>
                      </m:r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𝐼</m:t>
                      </m:r>
                    </m:oMath>
                  </a14:m>
                  <a:r>
                    <a:rPr lang="en-US" altLang="ja-JP" sz="2800" dirty="0" smtClean="0">
                      <a:sym typeface="Wingdings" pitchFamily="2" charset="2"/>
                    </a:rPr>
                    <a:t> </a:t>
                  </a:r>
                  <a:endParaRPr lang="en-US" altLang="ja-JP" sz="2800" dirty="0"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24" name="テキスト ボックス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08" y="5863786"/>
                  <a:ext cx="3911520" cy="95410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3276" t="-5769" b="-1794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/>
                <p:cNvSpPr txBox="1"/>
                <p:nvPr/>
              </p:nvSpPr>
              <p:spPr>
                <a:xfrm>
                  <a:off x="4356683" y="5863786"/>
                  <a:ext cx="4481868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2800" dirty="0" smtClean="0">
                      <a:sym typeface="Wingdings" pitchFamily="2" charset="2"/>
                    </a:rPr>
                    <a:t>- Use intersection of contours</a:t>
                  </a:r>
                </a:p>
                <a:p>
                  <a:r>
                    <a:rPr lang="en-US" altLang="ja-JP" sz="2800" dirty="0" smtClean="0">
                      <a:sym typeface="Wingdings" pitchFamily="2" charset="2"/>
                    </a:rPr>
                    <a:t>- Desired normal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𝐭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𝑙</m:t>
                          </m:r>
                        </m:sub>
                      </m:sSub>
                      <m:r>
                        <a:rPr lang="en-US" altLang="ja-JP" sz="2800" i="1">
                          <a:latin typeface="Cambria Math"/>
                          <a:ea typeface="Cambria Math"/>
                          <a:cs typeface="Times New Roman" pitchFamily="18" charset="0"/>
                          <a:sym typeface="Wingdings" pitchFamily="2" charset="2"/>
                        </a:rPr>
                        <m:t>×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ja-JP" sz="2800" b="1" i="0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𝐭</m:t>
                          </m:r>
                        </m:e>
                        <m:sub>
                          <m:r>
                            <a:rPr lang="en-US" altLang="ja-JP" sz="2800" b="0" i="1" smtClean="0">
                              <a:latin typeface="Cambria Math"/>
                              <a:cs typeface="Times New Roman" pitchFamily="18" charset="0"/>
                              <a:sym typeface="Wingdings" pitchFamily="2" charset="2"/>
                            </a:rPr>
                            <m:t>𝑚</m:t>
                          </m:r>
                        </m:sub>
                      </m:sSub>
                    </m:oMath>
                  </a14:m>
                  <a:endParaRPr lang="en-US" altLang="ja-JP" sz="2800" dirty="0" smtClean="0"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25" name="テキスト ボックス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683" y="5863786"/>
                  <a:ext cx="4481868" cy="95410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2857" t="-5769" r="-1497" b="-1794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1" r="801"/>
            <a:stretch/>
          </p:blipFill>
          <p:spPr bwMode="auto">
            <a:xfrm>
              <a:off x="1018269" y="4104084"/>
              <a:ext cx="2656345" cy="175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" b="647"/>
            <a:stretch/>
          </p:blipFill>
          <p:spPr bwMode="auto">
            <a:xfrm>
              <a:off x="5331898" y="4104084"/>
              <a:ext cx="2656345" cy="175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69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 txBox="1">
            <a:spLocks/>
          </p:cNvSpPr>
          <p:nvPr/>
        </p:nvSpPr>
        <p:spPr>
          <a:xfrm>
            <a:off x="24597" y="159820"/>
            <a:ext cx="9084261" cy="872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Interactive volume segmentation approaches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7481" y="4807915"/>
            <a:ext cx="253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u="sng" dirty="0" smtClean="0"/>
              <a:t>Seed-based</a:t>
            </a:r>
            <a:endParaRPr lang="en-US" altLang="ja-JP" sz="3600" u="sng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87481" y="5420875"/>
            <a:ext cx="254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Easy &amp; quick</a:t>
            </a:r>
            <a:endParaRPr lang="en-US" altLang="ja-JP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87481" y="5868522"/>
            <a:ext cx="265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May cause </a:t>
            </a:r>
            <a:r>
              <a:rPr lang="en-US" altLang="ja-JP" sz="2800" dirty="0"/>
              <a:t>e</a:t>
            </a:r>
            <a:r>
              <a:rPr lang="en-US" altLang="ja-JP" sz="2800" dirty="0" smtClean="0"/>
              <a:t>rror</a:t>
            </a:r>
            <a:endParaRPr lang="en-US" altLang="ja-JP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57" y="2351512"/>
            <a:ext cx="1612629" cy="18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26" y="1254218"/>
            <a:ext cx="1563947" cy="12845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7054114" y="1866667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7229132" y="1718766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7330198" y="1708905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7448520" y="1676860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/>
        </p:nvSpPr>
        <p:spPr>
          <a:xfrm>
            <a:off x="7125599" y="1787786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7575528" y="1679325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7663097" y="1760671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7730944" y="1875061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7719911" y="2007174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7652064" y="2086055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7533623" y="2100846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7409079" y="2100846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7308656" y="2031824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7189691" y="2031824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7099190" y="2083591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6996114" y="2088521"/>
            <a:ext cx="78881" cy="7888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/>
          <p:cNvSpPr/>
          <p:nvPr/>
        </p:nvSpPr>
        <p:spPr>
          <a:xfrm>
            <a:off x="7570598" y="2438555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6792839" y="1467334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7759352" y="2399114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/>
        </p:nvSpPr>
        <p:spPr>
          <a:xfrm>
            <a:off x="6720999" y="1593050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/>
        </p:nvSpPr>
        <p:spPr>
          <a:xfrm>
            <a:off x="6730976" y="1748345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/>
        </p:nvSpPr>
        <p:spPr>
          <a:xfrm>
            <a:off x="6718534" y="2042683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/>
        </p:nvSpPr>
        <p:spPr>
          <a:xfrm>
            <a:off x="6736025" y="2226563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円/楕円 42"/>
          <p:cNvSpPr/>
          <p:nvPr/>
        </p:nvSpPr>
        <p:spPr>
          <a:xfrm>
            <a:off x="6730976" y="1906108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/>
        </p:nvSpPr>
        <p:spPr>
          <a:xfrm>
            <a:off x="6931568" y="1388452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/>
        </p:nvSpPr>
        <p:spPr>
          <a:xfrm>
            <a:off x="7900098" y="2219167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/>
        </p:nvSpPr>
        <p:spPr>
          <a:xfrm>
            <a:off x="7978890" y="2103310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/>
          <p:cNvSpPr/>
          <p:nvPr/>
        </p:nvSpPr>
        <p:spPr>
          <a:xfrm>
            <a:off x="7978890" y="1984988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/>
        </p:nvSpPr>
        <p:spPr>
          <a:xfrm>
            <a:off x="7860896" y="2327629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/>
        </p:nvSpPr>
        <p:spPr>
          <a:xfrm>
            <a:off x="7978980" y="1866667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/>
        </p:nvSpPr>
        <p:spPr>
          <a:xfrm>
            <a:off x="7043655" y="1349011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/>
        </p:nvSpPr>
        <p:spPr>
          <a:xfrm>
            <a:off x="7178071" y="1331759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/>
        </p:nvSpPr>
        <p:spPr>
          <a:xfrm>
            <a:off x="7290757" y="1292318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/>
          <p:cNvSpPr/>
          <p:nvPr/>
        </p:nvSpPr>
        <p:spPr>
          <a:xfrm>
            <a:off x="7441123" y="1324367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/>
        </p:nvSpPr>
        <p:spPr>
          <a:xfrm>
            <a:off x="7575647" y="1309572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/>
        </p:nvSpPr>
        <p:spPr>
          <a:xfrm>
            <a:off x="7713928" y="1331759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/>
        </p:nvSpPr>
        <p:spPr>
          <a:xfrm>
            <a:off x="7838233" y="1349011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7939450" y="1467334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7978980" y="1593050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8001553" y="1716301"/>
            <a:ext cx="78881" cy="78881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フリーフォーム 59"/>
          <p:cNvSpPr/>
          <p:nvPr/>
        </p:nvSpPr>
        <p:spPr>
          <a:xfrm>
            <a:off x="6940712" y="2449662"/>
            <a:ext cx="413576" cy="429212"/>
          </a:xfrm>
          <a:custGeom>
            <a:avLst/>
            <a:gdLst>
              <a:gd name="connsiteX0" fmla="*/ 0 w 397669"/>
              <a:gd name="connsiteY0" fmla="*/ 0 h 326231"/>
              <a:gd name="connsiteX1" fmla="*/ 123825 w 397669"/>
              <a:gd name="connsiteY1" fmla="*/ 214312 h 326231"/>
              <a:gd name="connsiteX2" fmla="*/ 397669 w 397669"/>
              <a:gd name="connsiteY2" fmla="*/ 326231 h 32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669" h="326231">
                <a:moveTo>
                  <a:pt x="0" y="0"/>
                </a:moveTo>
                <a:cubicBezTo>
                  <a:pt x="28773" y="79970"/>
                  <a:pt x="57547" y="159940"/>
                  <a:pt x="123825" y="214312"/>
                </a:cubicBezTo>
                <a:cubicBezTo>
                  <a:pt x="190103" y="268684"/>
                  <a:pt x="293886" y="297457"/>
                  <a:pt x="397669" y="32623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6483738" y="4220942"/>
            <a:ext cx="27078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ja-JP" dirty="0" err="1" smtClean="0"/>
              <a:t>GraphCut</a:t>
            </a:r>
            <a:r>
              <a:rPr lang="en-US" altLang="ja-JP" dirty="0" smtClean="0"/>
              <a:t>, Region Growing,  Active contours</a:t>
            </a:r>
            <a:endParaRPr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421" y="4786696"/>
            <a:ext cx="267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u="sng" dirty="0" smtClean="0"/>
              <a:t>Slice-by-slice</a:t>
            </a:r>
            <a:endParaRPr lang="en-US" altLang="ja-JP" sz="3600" u="sng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2029" y="5865714"/>
            <a:ext cx="2031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Accurate</a:t>
            </a:r>
            <a:endParaRPr lang="en-US" altLang="ja-JP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2029" y="5403199"/>
            <a:ext cx="231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Time consume</a:t>
            </a:r>
            <a:endParaRPr lang="en-US" altLang="ja-JP" sz="28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8" y="1657880"/>
            <a:ext cx="716628" cy="7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フリーフォーム 61"/>
          <p:cNvSpPr/>
          <p:nvPr/>
        </p:nvSpPr>
        <p:spPr>
          <a:xfrm>
            <a:off x="476870" y="1934841"/>
            <a:ext cx="115905" cy="114740"/>
          </a:xfrm>
          <a:custGeom>
            <a:avLst/>
            <a:gdLst>
              <a:gd name="connsiteX0" fmla="*/ 277645 w 725528"/>
              <a:gd name="connsiteY0" fmla="*/ 677051 h 679993"/>
              <a:gd name="connsiteX1" fmla="*/ 82382 w 725528"/>
              <a:gd name="connsiteY1" fmla="*/ 553226 h 679993"/>
              <a:gd name="connsiteX2" fmla="*/ 6182 w 725528"/>
              <a:gd name="connsiteY2" fmla="*/ 267476 h 679993"/>
              <a:gd name="connsiteX3" fmla="*/ 232401 w 725528"/>
              <a:gd name="connsiteY3" fmla="*/ 19826 h 679993"/>
              <a:gd name="connsiteX4" fmla="*/ 549107 w 725528"/>
              <a:gd name="connsiteY4" fmla="*/ 57926 h 679993"/>
              <a:gd name="connsiteX5" fmla="*/ 725320 w 725528"/>
              <a:gd name="connsiteY5" fmla="*/ 396064 h 679993"/>
              <a:gd name="connsiteX6" fmla="*/ 577682 w 725528"/>
              <a:gd name="connsiteY6" fmla="*/ 619901 h 679993"/>
              <a:gd name="connsiteX7" fmla="*/ 277645 w 725528"/>
              <a:gd name="connsiteY7" fmla="*/ 677051 h 67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5528" h="679993">
                <a:moveTo>
                  <a:pt x="277645" y="677051"/>
                </a:moveTo>
                <a:cubicBezTo>
                  <a:pt x="195095" y="665939"/>
                  <a:pt x="127626" y="621489"/>
                  <a:pt x="82382" y="553226"/>
                </a:cubicBezTo>
                <a:cubicBezTo>
                  <a:pt x="37138" y="484963"/>
                  <a:pt x="-18821" y="356376"/>
                  <a:pt x="6182" y="267476"/>
                </a:cubicBezTo>
                <a:cubicBezTo>
                  <a:pt x="31185" y="178576"/>
                  <a:pt x="141914" y="54751"/>
                  <a:pt x="232401" y="19826"/>
                </a:cubicBezTo>
                <a:cubicBezTo>
                  <a:pt x="322888" y="-15099"/>
                  <a:pt x="466954" y="-4780"/>
                  <a:pt x="549107" y="57926"/>
                </a:cubicBezTo>
                <a:cubicBezTo>
                  <a:pt x="631260" y="120632"/>
                  <a:pt x="720558" y="302402"/>
                  <a:pt x="725320" y="396064"/>
                </a:cubicBezTo>
                <a:cubicBezTo>
                  <a:pt x="730082" y="489726"/>
                  <a:pt x="652294" y="572276"/>
                  <a:pt x="577682" y="619901"/>
                </a:cubicBezTo>
                <a:cubicBezTo>
                  <a:pt x="503070" y="667526"/>
                  <a:pt x="360195" y="688163"/>
                  <a:pt x="277645" y="677051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" b="2914"/>
          <a:stretch/>
        </p:blipFill>
        <p:spPr bwMode="auto">
          <a:xfrm>
            <a:off x="1013961" y="1657880"/>
            <a:ext cx="716628" cy="7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フリーフォーム 66"/>
          <p:cNvSpPr/>
          <p:nvPr/>
        </p:nvSpPr>
        <p:spPr>
          <a:xfrm>
            <a:off x="1242612" y="1909678"/>
            <a:ext cx="254999" cy="228697"/>
          </a:xfrm>
          <a:custGeom>
            <a:avLst/>
            <a:gdLst>
              <a:gd name="connsiteX0" fmla="*/ 28017 w 1169306"/>
              <a:gd name="connsiteY0" fmla="*/ 549939 h 992851"/>
              <a:gd name="connsiteX1" fmla="*/ 166130 w 1169306"/>
              <a:gd name="connsiteY1" fmla="*/ 783301 h 992851"/>
              <a:gd name="connsiteX2" fmla="*/ 485217 w 1169306"/>
              <a:gd name="connsiteY2" fmla="*/ 992851 h 992851"/>
              <a:gd name="connsiteX3" fmla="*/ 918605 w 1169306"/>
              <a:gd name="connsiteY3" fmla="*/ 983326 h 992851"/>
              <a:gd name="connsiteX4" fmla="*/ 1166255 w 1169306"/>
              <a:gd name="connsiteY4" fmla="*/ 754726 h 992851"/>
              <a:gd name="connsiteX5" fmla="*/ 1028142 w 1169306"/>
              <a:gd name="connsiteY5" fmla="*/ 368964 h 992851"/>
              <a:gd name="connsiteX6" fmla="*/ 623330 w 1169306"/>
              <a:gd name="connsiteY6" fmla="*/ 30826 h 992851"/>
              <a:gd name="connsiteX7" fmla="*/ 218517 w 1169306"/>
              <a:gd name="connsiteY7" fmla="*/ 40351 h 992851"/>
              <a:gd name="connsiteX8" fmla="*/ 18492 w 1169306"/>
              <a:gd name="connsiteY8" fmla="*/ 249901 h 992851"/>
              <a:gd name="connsiteX9" fmla="*/ 28017 w 1169306"/>
              <a:gd name="connsiteY9" fmla="*/ 549939 h 99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9306" h="992851">
                <a:moveTo>
                  <a:pt x="28017" y="549939"/>
                </a:moveTo>
                <a:cubicBezTo>
                  <a:pt x="52623" y="638839"/>
                  <a:pt x="89930" y="709482"/>
                  <a:pt x="166130" y="783301"/>
                </a:cubicBezTo>
                <a:cubicBezTo>
                  <a:pt x="242330" y="857120"/>
                  <a:pt x="359805" y="959514"/>
                  <a:pt x="485217" y="992851"/>
                </a:cubicBezTo>
                <a:cubicBezTo>
                  <a:pt x="610630" y="1026189"/>
                  <a:pt x="805099" y="1023014"/>
                  <a:pt x="918605" y="983326"/>
                </a:cubicBezTo>
                <a:cubicBezTo>
                  <a:pt x="1032111" y="943639"/>
                  <a:pt x="1147999" y="857120"/>
                  <a:pt x="1166255" y="754726"/>
                </a:cubicBezTo>
                <a:cubicBezTo>
                  <a:pt x="1184511" y="652332"/>
                  <a:pt x="1118629" y="489614"/>
                  <a:pt x="1028142" y="368964"/>
                </a:cubicBezTo>
                <a:cubicBezTo>
                  <a:pt x="937655" y="248314"/>
                  <a:pt x="758267" y="85595"/>
                  <a:pt x="623330" y="30826"/>
                </a:cubicBezTo>
                <a:cubicBezTo>
                  <a:pt x="488393" y="-23943"/>
                  <a:pt x="319323" y="3839"/>
                  <a:pt x="218517" y="40351"/>
                </a:cubicBezTo>
                <a:cubicBezTo>
                  <a:pt x="117711" y="76863"/>
                  <a:pt x="52623" y="168938"/>
                  <a:pt x="18492" y="249901"/>
                </a:cubicBezTo>
                <a:cubicBezTo>
                  <a:pt x="-15639" y="330863"/>
                  <a:pt x="3411" y="461039"/>
                  <a:pt x="28017" y="549939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" b="5014"/>
          <a:stretch/>
        </p:blipFill>
        <p:spPr bwMode="auto">
          <a:xfrm>
            <a:off x="1832274" y="1657880"/>
            <a:ext cx="725975" cy="7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フリーフォーム 70"/>
          <p:cNvSpPr/>
          <p:nvPr/>
        </p:nvSpPr>
        <p:spPr>
          <a:xfrm>
            <a:off x="2047070" y="1856228"/>
            <a:ext cx="301725" cy="278004"/>
          </a:xfrm>
          <a:custGeom>
            <a:avLst/>
            <a:gdLst>
              <a:gd name="connsiteX0" fmla="*/ 41457 w 1383576"/>
              <a:gd name="connsiteY0" fmla="*/ 825954 h 1206914"/>
              <a:gd name="connsiteX1" fmla="*/ 212907 w 1383576"/>
              <a:gd name="connsiteY1" fmla="*/ 1067254 h 1206914"/>
              <a:gd name="connsiteX2" fmla="*/ 460557 w 1383576"/>
              <a:gd name="connsiteY2" fmla="*/ 1162504 h 1206914"/>
              <a:gd name="connsiteX3" fmla="*/ 765357 w 1383576"/>
              <a:gd name="connsiteY3" fmla="*/ 1200604 h 1206914"/>
              <a:gd name="connsiteX4" fmla="*/ 1159057 w 1383576"/>
              <a:gd name="connsiteY4" fmla="*/ 1035504 h 1206914"/>
              <a:gd name="connsiteX5" fmla="*/ 1381307 w 1383576"/>
              <a:gd name="connsiteY5" fmla="*/ 698954 h 1206914"/>
              <a:gd name="connsiteX6" fmla="*/ 1247957 w 1383576"/>
              <a:gd name="connsiteY6" fmla="*/ 241754 h 1206914"/>
              <a:gd name="connsiteX7" fmla="*/ 847907 w 1383576"/>
              <a:gd name="connsiteY7" fmla="*/ 6804 h 1206914"/>
              <a:gd name="connsiteX8" fmla="*/ 314507 w 1383576"/>
              <a:gd name="connsiteY8" fmla="*/ 89354 h 1206914"/>
              <a:gd name="connsiteX9" fmla="*/ 22407 w 1383576"/>
              <a:gd name="connsiteY9" fmla="*/ 356054 h 1206914"/>
              <a:gd name="connsiteX10" fmla="*/ 41457 w 1383576"/>
              <a:gd name="connsiteY10" fmla="*/ 825954 h 120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3576" h="1206914">
                <a:moveTo>
                  <a:pt x="41457" y="825954"/>
                </a:moveTo>
                <a:cubicBezTo>
                  <a:pt x="73207" y="944487"/>
                  <a:pt x="143057" y="1011162"/>
                  <a:pt x="212907" y="1067254"/>
                </a:cubicBezTo>
                <a:cubicBezTo>
                  <a:pt x="282757" y="1123346"/>
                  <a:pt x="368482" y="1140279"/>
                  <a:pt x="460557" y="1162504"/>
                </a:cubicBezTo>
                <a:cubicBezTo>
                  <a:pt x="552632" y="1184729"/>
                  <a:pt x="648940" y="1221771"/>
                  <a:pt x="765357" y="1200604"/>
                </a:cubicBezTo>
                <a:cubicBezTo>
                  <a:pt x="881774" y="1179437"/>
                  <a:pt x="1056399" y="1119112"/>
                  <a:pt x="1159057" y="1035504"/>
                </a:cubicBezTo>
                <a:cubicBezTo>
                  <a:pt x="1261715" y="951896"/>
                  <a:pt x="1366490" y="831246"/>
                  <a:pt x="1381307" y="698954"/>
                </a:cubicBezTo>
                <a:cubicBezTo>
                  <a:pt x="1396124" y="566662"/>
                  <a:pt x="1336857" y="357112"/>
                  <a:pt x="1247957" y="241754"/>
                </a:cubicBezTo>
                <a:cubicBezTo>
                  <a:pt x="1159057" y="126396"/>
                  <a:pt x="1003482" y="32204"/>
                  <a:pt x="847907" y="6804"/>
                </a:cubicBezTo>
                <a:cubicBezTo>
                  <a:pt x="692332" y="-18596"/>
                  <a:pt x="452090" y="31146"/>
                  <a:pt x="314507" y="89354"/>
                </a:cubicBezTo>
                <a:cubicBezTo>
                  <a:pt x="176924" y="147562"/>
                  <a:pt x="67915" y="233287"/>
                  <a:pt x="22407" y="356054"/>
                </a:cubicBezTo>
                <a:cubicBezTo>
                  <a:pt x="-23101" y="478821"/>
                  <a:pt x="9707" y="707421"/>
                  <a:pt x="41457" y="825954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7" b="5651"/>
          <a:stretch/>
        </p:blipFill>
        <p:spPr bwMode="auto">
          <a:xfrm>
            <a:off x="186300" y="2438561"/>
            <a:ext cx="747785" cy="7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フリーフォーム 71"/>
          <p:cNvSpPr/>
          <p:nvPr/>
        </p:nvSpPr>
        <p:spPr>
          <a:xfrm>
            <a:off x="404464" y="2640991"/>
            <a:ext cx="312976" cy="311025"/>
          </a:xfrm>
          <a:custGeom>
            <a:avLst/>
            <a:gdLst>
              <a:gd name="connsiteX0" fmla="*/ 26016 w 1435163"/>
              <a:gd name="connsiteY0" fmla="*/ 503127 h 1350268"/>
              <a:gd name="connsiteX1" fmla="*/ 13316 w 1435163"/>
              <a:gd name="connsiteY1" fmla="*/ 865077 h 1350268"/>
              <a:gd name="connsiteX2" fmla="*/ 235566 w 1435163"/>
              <a:gd name="connsiteY2" fmla="*/ 1163527 h 1350268"/>
              <a:gd name="connsiteX3" fmla="*/ 559416 w 1435163"/>
              <a:gd name="connsiteY3" fmla="*/ 1334977 h 1350268"/>
              <a:gd name="connsiteX4" fmla="*/ 991216 w 1435163"/>
              <a:gd name="connsiteY4" fmla="*/ 1309577 h 1350268"/>
              <a:gd name="connsiteX5" fmla="*/ 1365866 w 1435163"/>
              <a:gd name="connsiteY5" fmla="*/ 1049227 h 1350268"/>
              <a:gd name="connsiteX6" fmla="*/ 1410316 w 1435163"/>
              <a:gd name="connsiteY6" fmla="*/ 484077 h 1350268"/>
              <a:gd name="connsiteX7" fmla="*/ 1086466 w 1435163"/>
              <a:gd name="connsiteY7" fmla="*/ 71327 h 1350268"/>
              <a:gd name="connsiteX8" fmla="*/ 514966 w 1435163"/>
              <a:gd name="connsiteY8" fmla="*/ 7827 h 1350268"/>
              <a:gd name="connsiteX9" fmla="*/ 146666 w 1435163"/>
              <a:gd name="connsiteY9" fmla="*/ 160227 h 1350268"/>
              <a:gd name="connsiteX10" fmla="*/ 32366 w 1435163"/>
              <a:gd name="connsiteY10" fmla="*/ 445977 h 1350268"/>
              <a:gd name="connsiteX11" fmla="*/ 26016 w 1435163"/>
              <a:gd name="connsiteY11" fmla="*/ 503127 h 135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5163" h="1350268">
                <a:moveTo>
                  <a:pt x="26016" y="503127"/>
                </a:moveTo>
                <a:cubicBezTo>
                  <a:pt x="22841" y="572977"/>
                  <a:pt x="-21609" y="755010"/>
                  <a:pt x="13316" y="865077"/>
                </a:cubicBezTo>
                <a:cubicBezTo>
                  <a:pt x="48241" y="975144"/>
                  <a:pt x="144549" y="1085210"/>
                  <a:pt x="235566" y="1163527"/>
                </a:cubicBezTo>
                <a:cubicBezTo>
                  <a:pt x="326583" y="1241844"/>
                  <a:pt x="433474" y="1310635"/>
                  <a:pt x="559416" y="1334977"/>
                </a:cubicBezTo>
                <a:cubicBezTo>
                  <a:pt x="685358" y="1359319"/>
                  <a:pt x="856808" y="1357202"/>
                  <a:pt x="991216" y="1309577"/>
                </a:cubicBezTo>
                <a:cubicBezTo>
                  <a:pt x="1125624" y="1261952"/>
                  <a:pt x="1296016" y="1186810"/>
                  <a:pt x="1365866" y="1049227"/>
                </a:cubicBezTo>
                <a:cubicBezTo>
                  <a:pt x="1435716" y="911644"/>
                  <a:pt x="1456883" y="647060"/>
                  <a:pt x="1410316" y="484077"/>
                </a:cubicBezTo>
                <a:cubicBezTo>
                  <a:pt x="1363749" y="321094"/>
                  <a:pt x="1235691" y="150702"/>
                  <a:pt x="1086466" y="71327"/>
                </a:cubicBezTo>
                <a:cubicBezTo>
                  <a:pt x="937241" y="-8048"/>
                  <a:pt x="671599" y="-6990"/>
                  <a:pt x="514966" y="7827"/>
                </a:cubicBezTo>
                <a:cubicBezTo>
                  <a:pt x="358333" y="22644"/>
                  <a:pt x="227099" y="87202"/>
                  <a:pt x="146666" y="160227"/>
                </a:cubicBezTo>
                <a:cubicBezTo>
                  <a:pt x="66233" y="233252"/>
                  <a:pt x="53533" y="385652"/>
                  <a:pt x="32366" y="445977"/>
                </a:cubicBezTo>
                <a:cubicBezTo>
                  <a:pt x="11199" y="506302"/>
                  <a:pt x="29191" y="433277"/>
                  <a:pt x="26016" y="503127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/>
          <p:cNvSpPr txBox="1"/>
          <p:nvPr/>
        </p:nvSpPr>
        <p:spPr>
          <a:xfrm rot="900000">
            <a:off x="582021" y="2582414"/>
            <a:ext cx="160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 smtClean="0"/>
              <a:t>…</a:t>
            </a:r>
            <a:endParaRPr lang="en-US" altLang="ja-JP" sz="4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" b="5632"/>
          <a:stretch/>
        </p:blipFill>
        <p:spPr bwMode="auto">
          <a:xfrm>
            <a:off x="1831032" y="2996290"/>
            <a:ext cx="729091" cy="70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フリーフォーム 72"/>
          <p:cNvSpPr/>
          <p:nvPr/>
        </p:nvSpPr>
        <p:spPr>
          <a:xfrm>
            <a:off x="2012253" y="3166875"/>
            <a:ext cx="331155" cy="344552"/>
          </a:xfrm>
          <a:custGeom>
            <a:avLst/>
            <a:gdLst>
              <a:gd name="connsiteX0" fmla="*/ 13746 w 1518526"/>
              <a:gd name="connsiteY0" fmla="*/ 858075 h 1495819"/>
              <a:gd name="connsiteX1" fmla="*/ 151858 w 1518526"/>
              <a:gd name="connsiteY1" fmla="*/ 1196212 h 1495819"/>
              <a:gd name="connsiteX2" fmla="*/ 499521 w 1518526"/>
              <a:gd name="connsiteY2" fmla="*/ 1467675 h 1495819"/>
              <a:gd name="connsiteX3" fmla="*/ 985296 w 1518526"/>
              <a:gd name="connsiteY3" fmla="*/ 1453387 h 1495819"/>
              <a:gd name="connsiteX4" fmla="*/ 1432971 w 1518526"/>
              <a:gd name="connsiteY4" fmla="*/ 1167637 h 1495819"/>
              <a:gd name="connsiteX5" fmla="*/ 1494883 w 1518526"/>
              <a:gd name="connsiteY5" fmla="*/ 629475 h 1495819"/>
              <a:gd name="connsiteX6" fmla="*/ 1151983 w 1518526"/>
              <a:gd name="connsiteY6" fmla="*/ 157987 h 1495819"/>
              <a:gd name="connsiteX7" fmla="*/ 651921 w 1518526"/>
              <a:gd name="connsiteY7" fmla="*/ 825 h 1495819"/>
              <a:gd name="connsiteX8" fmla="*/ 175671 w 1518526"/>
              <a:gd name="connsiteY8" fmla="*/ 210375 h 1495819"/>
              <a:gd name="connsiteX9" fmla="*/ 23271 w 1518526"/>
              <a:gd name="connsiteY9" fmla="*/ 615187 h 1495819"/>
              <a:gd name="connsiteX10" fmla="*/ 13746 w 1518526"/>
              <a:gd name="connsiteY10" fmla="*/ 858075 h 149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8526" h="1495819">
                <a:moveTo>
                  <a:pt x="13746" y="858075"/>
                </a:moveTo>
                <a:cubicBezTo>
                  <a:pt x="35177" y="954912"/>
                  <a:pt x="70896" y="1094612"/>
                  <a:pt x="151858" y="1196212"/>
                </a:cubicBezTo>
                <a:cubicBezTo>
                  <a:pt x="232820" y="1297812"/>
                  <a:pt x="360615" y="1424813"/>
                  <a:pt x="499521" y="1467675"/>
                </a:cubicBezTo>
                <a:cubicBezTo>
                  <a:pt x="638427" y="1510538"/>
                  <a:pt x="829721" y="1503393"/>
                  <a:pt x="985296" y="1453387"/>
                </a:cubicBezTo>
                <a:cubicBezTo>
                  <a:pt x="1140871" y="1403381"/>
                  <a:pt x="1348040" y="1304955"/>
                  <a:pt x="1432971" y="1167637"/>
                </a:cubicBezTo>
                <a:cubicBezTo>
                  <a:pt x="1517902" y="1030319"/>
                  <a:pt x="1541714" y="797750"/>
                  <a:pt x="1494883" y="629475"/>
                </a:cubicBezTo>
                <a:cubicBezTo>
                  <a:pt x="1448052" y="461200"/>
                  <a:pt x="1292477" y="262762"/>
                  <a:pt x="1151983" y="157987"/>
                </a:cubicBezTo>
                <a:cubicBezTo>
                  <a:pt x="1011489" y="53212"/>
                  <a:pt x="814640" y="-7906"/>
                  <a:pt x="651921" y="825"/>
                </a:cubicBezTo>
                <a:cubicBezTo>
                  <a:pt x="489202" y="9556"/>
                  <a:pt x="280446" y="107981"/>
                  <a:pt x="175671" y="210375"/>
                </a:cubicBezTo>
                <a:cubicBezTo>
                  <a:pt x="70896" y="312769"/>
                  <a:pt x="50258" y="511206"/>
                  <a:pt x="23271" y="615187"/>
                </a:cubicBezTo>
                <a:cubicBezTo>
                  <a:pt x="-3716" y="719168"/>
                  <a:pt x="-7685" y="761238"/>
                  <a:pt x="13746" y="858075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"/>
          <a:stretch/>
        </p:blipFill>
        <p:spPr bwMode="auto">
          <a:xfrm>
            <a:off x="221487" y="3818901"/>
            <a:ext cx="720480" cy="71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フリーフォーム 77"/>
          <p:cNvSpPr/>
          <p:nvPr/>
        </p:nvSpPr>
        <p:spPr>
          <a:xfrm>
            <a:off x="442854" y="4022367"/>
            <a:ext cx="277170" cy="292049"/>
          </a:xfrm>
          <a:custGeom>
            <a:avLst/>
            <a:gdLst>
              <a:gd name="connsiteX0" fmla="*/ 128859 w 1264179"/>
              <a:gd name="connsiteY0" fmla="*/ 956296 h 1261106"/>
              <a:gd name="connsiteX1" fmla="*/ 381271 w 1264179"/>
              <a:gd name="connsiteY1" fmla="*/ 1208708 h 1261106"/>
              <a:gd name="connsiteX2" fmla="*/ 819421 w 1264179"/>
              <a:gd name="connsiteY2" fmla="*/ 1246808 h 1261106"/>
              <a:gd name="connsiteX3" fmla="*/ 1162321 w 1264179"/>
              <a:gd name="connsiteY3" fmla="*/ 1027733 h 1261106"/>
              <a:gd name="connsiteX4" fmla="*/ 1257571 w 1264179"/>
              <a:gd name="connsiteY4" fmla="*/ 551483 h 1261106"/>
              <a:gd name="connsiteX5" fmla="*/ 1014684 w 1264179"/>
              <a:gd name="connsiteY5" fmla="*/ 232396 h 1261106"/>
              <a:gd name="connsiteX6" fmla="*/ 590821 w 1264179"/>
              <a:gd name="connsiteY6" fmla="*/ 8558 h 1261106"/>
              <a:gd name="connsiteX7" fmla="*/ 119334 w 1264179"/>
              <a:gd name="connsiteY7" fmla="*/ 103808 h 1261106"/>
              <a:gd name="connsiteX8" fmla="*/ 271 w 1264179"/>
              <a:gd name="connsiteY8" fmla="*/ 622921 h 1261106"/>
              <a:gd name="connsiteX9" fmla="*/ 128859 w 1264179"/>
              <a:gd name="connsiteY9" fmla="*/ 956296 h 126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4179" h="1261106">
                <a:moveTo>
                  <a:pt x="128859" y="956296"/>
                </a:moveTo>
                <a:cubicBezTo>
                  <a:pt x="192359" y="1053927"/>
                  <a:pt x="266177" y="1160289"/>
                  <a:pt x="381271" y="1208708"/>
                </a:cubicBezTo>
                <a:cubicBezTo>
                  <a:pt x="496365" y="1257127"/>
                  <a:pt x="689246" y="1276971"/>
                  <a:pt x="819421" y="1246808"/>
                </a:cubicBezTo>
                <a:cubicBezTo>
                  <a:pt x="949596" y="1216646"/>
                  <a:pt x="1089296" y="1143620"/>
                  <a:pt x="1162321" y="1027733"/>
                </a:cubicBezTo>
                <a:cubicBezTo>
                  <a:pt x="1235346" y="911846"/>
                  <a:pt x="1282177" y="684039"/>
                  <a:pt x="1257571" y="551483"/>
                </a:cubicBezTo>
                <a:cubicBezTo>
                  <a:pt x="1232965" y="418927"/>
                  <a:pt x="1125809" y="322883"/>
                  <a:pt x="1014684" y="232396"/>
                </a:cubicBezTo>
                <a:cubicBezTo>
                  <a:pt x="903559" y="141908"/>
                  <a:pt x="740046" y="29989"/>
                  <a:pt x="590821" y="8558"/>
                </a:cubicBezTo>
                <a:cubicBezTo>
                  <a:pt x="441596" y="-12873"/>
                  <a:pt x="217759" y="1414"/>
                  <a:pt x="119334" y="103808"/>
                </a:cubicBezTo>
                <a:cubicBezTo>
                  <a:pt x="20909" y="206202"/>
                  <a:pt x="-2904" y="478459"/>
                  <a:pt x="271" y="622921"/>
                </a:cubicBezTo>
                <a:cubicBezTo>
                  <a:pt x="3446" y="767383"/>
                  <a:pt x="65359" y="858665"/>
                  <a:pt x="128859" y="956296"/>
                </a:cubicBez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"/>
          <a:stretch/>
        </p:blipFill>
        <p:spPr bwMode="auto">
          <a:xfrm>
            <a:off x="1037149" y="3818901"/>
            <a:ext cx="715783" cy="71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フリーフォーム 78"/>
          <p:cNvSpPr/>
          <p:nvPr/>
        </p:nvSpPr>
        <p:spPr>
          <a:xfrm>
            <a:off x="1323849" y="4115880"/>
            <a:ext cx="150957" cy="161394"/>
          </a:xfrm>
          <a:custGeom>
            <a:avLst/>
            <a:gdLst>
              <a:gd name="connsiteX0" fmla="*/ 45987 w 688516"/>
              <a:gd name="connsiteY0" fmla="*/ 423440 h 696919"/>
              <a:gd name="connsiteX1" fmla="*/ 195212 w 688516"/>
              <a:gd name="connsiteY1" fmla="*/ 667915 h 696919"/>
              <a:gd name="connsiteX2" fmla="*/ 500012 w 688516"/>
              <a:gd name="connsiteY2" fmla="*/ 664740 h 696919"/>
              <a:gd name="connsiteX3" fmla="*/ 646062 w 688516"/>
              <a:gd name="connsiteY3" fmla="*/ 420265 h 696919"/>
              <a:gd name="connsiteX4" fmla="*/ 668287 w 688516"/>
              <a:gd name="connsiteY4" fmla="*/ 140865 h 696919"/>
              <a:gd name="connsiteX5" fmla="*/ 379362 w 688516"/>
              <a:gd name="connsiteY5" fmla="*/ 1165 h 696919"/>
              <a:gd name="connsiteX6" fmla="*/ 26937 w 688516"/>
              <a:gd name="connsiteY6" fmla="*/ 93240 h 696919"/>
              <a:gd name="connsiteX7" fmla="*/ 45987 w 688516"/>
              <a:gd name="connsiteY7" fmla="*/ 423440 h 6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516" h="696919">
                <a:moveTo>
                  <a:pt x="45987" y="423440"/>
                </a:moveTo>
                <a:cubicBezTo>
                  <a:pt x="74033" y="519219"/>
                  <a:pt x="119541" y="627698"/>
                  <a:pt x="195212" y="667915"/>
                </a:cubicBezTo>
                <a:cubicBezTo>
                  <a:pt x="270883" y="708132"/>
                  <a:pt x="424870" y="706015"/>
                  <a:pt x="500012" y="664740"/>
                </a:cubicBezTo>
                <a:cubicBezTo>
                  <a:pt x="575154" y="623465"/>
                  <a:pt x="618016" y="507578"/>
                  <a:pt x="646062" y="420265"/>
                </a:cubicBezTo>
                <a:cubicBezTo>
                  <a:pt x="674108" y="332952"/>
                  <a:pt x="712737" y="210715"/>
                  <a:pt x="668287" y="140865"/>
                </a:cubicBezTo>
                <a:cubicBezTo>
                  <a:pt x="623837" y="71015"/>
                  <a:pt x="486254" y="9102"/>
                  <a:pt x="379362" y="1165"/>
                </a:cubicBezTo>
                <a:cubicBezTo>
                  <a:pt x="272470" y="-6772"/>
                  <a:pt x="84616" y="26036"/>
                  <a:pt x="26937" y="93240"/>
                </a:cubicBezTo>
                <a:cubicBezTo>
                  <a:pt x="-30742" y="160444"/>
                  <a:pt x="17941" y="327661"/>
                  <a:pt x="45987" y="423440"/>
                </a:cubicBezTo>
                <a:close/>
              </a:path>
            </a:pathLst>
          </a:custGeom>
          <a:solidFill>
            <a:srgbClr val="FFFF00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114" y="3818901"/>
            <a:ext cx="712009" cy="71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フリーフォーム 82"/>
          <p:cNvSpPr/>
          <p:nvPr/>
        </p:nvSpPr>
        <p:spPr>
          <a:xfrm>
            <a:off x="2152134" y="4178510"/>
            <a:ext cx="52293" cy="65094"/>
          </a:xfrm>
          <a:custGeom>
            <a:avLst/>
            <a:gdLst>
              <a:gd name="connsiteX0" fmla="*/ 123231 w 206056"/>
              <a:gd name="connsiteY0" fmla="*/ 306059 h 318562"/>
              <a:gd name="connsiteX1" fmla="*/ 2581 w 206056"/>
              <a:gd name="connsiteY1" fmla="*/ 160009 h 318562"/>
              <a:gd name="connsiteX2" fmla="*/ 53381 w 206056"/>
              <a:gd name="connsiteY2" fmla="*/ 1259 h 318562"/>
              <a:gd name="connsiteX3" fmla="*/ 199431 w 206056"/>
              <a:gd name="connsiteY3" fmla="*/ 96509 h 318562"/>
              <a:gd name="connsiteX4" fmla="*/ 174031 w 206056"/>
              <a:gd name="connsiteY4" fmla="*/ 287009 h 318562"/>
              <a:gd name="connsiteX5" fmla="*/ 123231 w 206056"/>
              <a:gd name="connsiteY5" fmla="*/ 306059 h 318562"/>
              <a:gd name="connsiteX0" fmla="*/ 57544 w 204730"/>
              <a:gd name="connsiteY0" fmla="*/ 306059 h 318562"/>
              <a:gd name="connsiteX1" fmla="*/ 47 w 204730"/>
              <a:gd name="connsiteY1" fmla="*/ 160009 h 318562"/>
              <a:gd name="connsiteX2" fmla="*/ 50847 w 204730"/>
              <a:gd name="connsiteY2" fmla="*/ 1259 h 318562"/>
              <a:gd name="connsiteX3" fmla="*/ 196897 w 204730"/>
              <a:gd name="connsiteY3" fmla="*/ 96509 h 318562"/>
              <a:gd name="connsiteX4" fmla="*/ 171497 w 204730"/>
              <a:gd name="connsiteY4" fmla="*/ 287009 h 318562"/>
              <a:gd name="connsiteX5" fmla="*/ 57544 w 204730"/>
              <a:gd name="connsiteY5" fmla="*/ 306059 h 318562"/>
              <a:gd name="connsiteX0" fmla="*/ 57498 w 204684"/>
              <a:gd name="connsiteY0" fmla="*/ 269454 h 281957"/>
              <a:gd name="connsiteX1" fmla="*/ 1 w 204684"/>
              <a:gd name="connsiteY1" fmla="*/ 123404 h 281957"/>
              <a:gd name="connsiteX2" fmla="*/ 56913 w 204684"/>
              <a:gd name="connsiteY2" fmla="*/ 2754 h 281957"/>
              <a:gd name="connsiteX3" fmla="*/ 196851 w 204684"/>
              <a:gd name="connsiteY3" fmla="*/ 59904 h 281957"/>
              <a:gd name="connsiteX4" fmla="*/ 171451 w 204684"/>
              <a:gd name="connsiteY4" fmla="*/ 250404 h 281957"/>
              <a:gd name="connsiteX5" fmla="*/ 57498 w 204684"/>
              <a:gd name="connsiteY5" fmla="*/ 269454 h 28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684" h="281957">
                <a:moveTo>
                  <a:pt x="57498" y="269454"/>
                </a:moveTo>
                <a:cubicBezTo>
                  <a:pt x="28923" y="248287"/>
                  <a:pt x="99" y="167854"/>
                  <a:pt x="1" y="123404"/>
                </a:cubicBezTo>
                <a:cubicBezTo>
                  <a:pt x="-97" y="78954"/>
                  <a:pt x="24105" y="13337"/>
                  <a:pt x="56913" y="2754"/>
                </a:cubicBezTo>
                <a:cubicBezTo>
                  <a:pt x="89721" y="-7829"/>
                  <a:pt x="176743" y="12279"/>
                  <a:pt x="196851" y="59904"/>
                </a:cubicBezTo>
                <a:cubicBezTo>
                  <a:pt x="216959" y="107529"/>
                  <a:pt x="194676" y="215479"/>
                  <a:pt x="171451" y="250404"/>
                </a:cubicBezTo>
                <a:cubicBezTo>
                  <a:pt x="148226" y="285329"/>
                  <a:pt x="86073" y="290621"/>
                  <a:pt x="57498" y="269454"/>
                </a:cubicBezTo>
                <a:close/>
              </a:path>
            </a:pathLst>
          </a:custGeom>
          <a:solidFill>
            <a:srgbClr val="FFFF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2789686" y="1718840"/>
            <a:ext cx="3642166" cy="4661972"/>
            <a:chOff x="2789686" y="1718840"/>
            <a:chExt cx="3642166" cy="4661972"/>
          </a:xfrm>
        </p:grpSpPr>
        <p:sp>
          <p:nvSpPr>
            <p:cNvPr id="109" name="テキスト ボックス 108"/>
            <p:cNvSpPr txBox="1"/>
            <p:nvPr/>
          </p:nvSpPr>
          <p:spPr>
            <a:xfrm>
              <a:off x="3375623" y="5409945"/>
              <a:ext cx="236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/>
                <a:t>Moderate time</a:t>
              </a:r>
              <a:endParaRPr lang="en-US" altLang="ja-JP" sz="2800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3052387" y="4778573"/>
              <a:ext cx="3067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3600" u="sng" dirty="0" smtClean="0">
                  <a:solidFill>
                    <a:srgbClr val="FFC000"/>
                  </a:solidFill>
                </a:rPr>
                <a:t>Contour-based</a:t>
              </a:r>
              <a:endParaRPr lang="en-US" altLang="ja-JP" sz="3600" u="sng" dirty="0">
                <a:solidFill>
                  <a:srgbClr val="FFC000"/>
                </a:solidFill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41119" y="5857592"/>
              <a:ext cx="1476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800" dirty="0" smtClean="0"/>
                <a:t>Accurate</a:t>
              </a:r>
              <a:endParaRPr lang="en-US" altLang="ja-JP" sz="2800" dirty="0"/>
            </a:p>
          </p:txBody>
        </p:sp>
        <p:pic>
          <p:nvPicPr>
            <p:cNvPr id="12" name="pres_overview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2789686" y="1718840"/>
              <a:ext cx="3642166" cy="2731625"/>
            </a:xfrm>
            <a:prstGeom prst="rect">
              <a:avLst/>
            </a:prstGeom>
          </p:spPr>
        </p:pic>
      </p:grpSp>
      <p:sp>
        <p:nvSpPr>
          <p:cNvPr id="4" name="正方形/長方形 3"/>
          <p:cNvSpPr/>
          <p:nvPr/>
        </p:nvSpPr>
        <p:spPr>
          <a:xfrm>
            <a:off x="2319955" y="5308849"/>
            <a:ext cx="497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dirty="0"/>
              <a:t>☹</a:t>
            </a:r>
          </a:p>
        </p:txBody>
      </p:sp>
      <p:sp>
        <p:nvSpPr>
          <p:cNvPr id="80" name="正方形/長方形 79"/>
          <p:cNvSpPr/>
          <p:nvPr/>
        </p:nvSpPr>
        <p:spPr>
          <a:xfrm>
            <a:off x="8644830" y="5767713"/>
            <a:ext cx="497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400" dirty="0"/>
              <a:t>☹</a:t>
            </a:r>
          </a:p>
        </p:txBody>
      </p:sp>
    </p:spTree>
    <p:extLst>
      <p:ext uri="{BB962C8B-B14F-4D97-AF65-F5344CB8AC3E}">
        <p14:creationId xmlns:p14="http://schemas.microsoft.com/office/powerpoint/2010/main" val="122028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63519" y="841254"/>
            <a:ext cx="400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ym typeface="Wingdings" pitchFamily="2" charset="2"/>
              </a:rPr>
              <a:t>0. </a:t>
            </a:r>
            <a:r>
              <a:rPr lang="en-US" altLang="ja-JP" sz="2800" dirty="0">
                <a:sym typeface="Wingdings" pitchFamily="2" charset="2"/>
              </a:rPr>
              <a:t>C</a:t>
            </a:r>
            <a:r>
              <a:rPr lang="en-US" altLang="ja-JP" sz="2800" dirty="0" smtClean="0">
                <a:sym typeface="Wingdings" pitchFamily="2" charset="2"/>
              </a:rPr>
              <a:t>ross section &amp; contour</a:t>
            </a:r>
            <a:endParaRPr kumimoji="1" lang="en-US" altLang="ja-JP" sz="2800" dirty="0" smtClean="0"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4000" dirty="0" smtClean="0">
                    <a:sym typeface="Wingdings" pitchFamily="2" charset="2"/>
                  </a:rPr>
                  <a:t>Contour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ja-JP" sz="4000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4000" b="1" i="0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40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ja-JP" sz="40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44" y="196868"/>
                <a:ext cx="3687997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5785" t="-17241" b="-370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/>
              <p:cNvSpPr txBox="1"/>
              <p:nvPr/>
            </p:nvSpPr>
            <p:spPr>
              <a:xfrm>
                <a:off x="163519" y="1300282"/>
                <a:ext cx="489481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1. Resample with an interval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𝐩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ja-JP" altLang="en-US" sz="2800" i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テキスト ボックス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1300282"/>
                <a:ext cx="4894819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2615" t="-10465" b="-325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63519" y="1768382"/>
                <a:ext cx="451694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2800" dirty="0" smtClean="0">
                    <a:sym typeface="Wingdings" pitchFamily="2" charset="2"/>
                  </a:rPr>
                  <a:t>2. Compute base normal as  - </a:t>
                </a:r>
              </a:p>
              <a:p>
                <a:r>
                  <a:rPr lang="en-US" altLang="ja-JP" sz="2800" dirty="0"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ja-JP" sz="2800" dirty="0" smtClean="0">
                    <a:cs typeface="Times New Roman" pitchFamily="18" charset="0"/>
                    <a:sym typeface="Wingdings" pitchFamily="2" charset="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 smtClean="0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ja-JP" sz="2800" dirty="0" smtClean="0">
                    <a:sym typeface="Wingdings" pitchFamily="2" charset="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/||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𝐭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×</m:t>
                    </m:r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𝐜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b="0" i="1" smtClean="0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||</m:t>
                    </m:r>
                  </m:oMath>
                </a14:m>
                <a:endParaRPr lang="en-US" altLang="ja-JP" sz="1600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1768382"/>
                <a:ext cx="4516942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2834" t="-5732" b="-1719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0" t="37019" r="35369" b="33758"/>
          <a:stretch/>
        </p:blipFill>
        <p:spPr bwMode="auto">
          <a:xfrm>
            <a:off x="5343095" y="135393"/>
            <a:ext cx="3513737" cy="33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円/楕円 49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6179960" y="2260046"/>
            <a:ext cx="1839671" cy="905857"/>
          </a:xfrm>
          <a:prstGeom prst="ellipse">
            <a:avLst/>
          </a:prstGeom>
          <a:noFill/>
          <a:ln w="95250">
            <a:solidFill>
              <a:srgbClr val="0066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3" name="グループ化 32"/>
          <p:cNvGrpSpPr/>
          <p:nvPr/>
        </p:nvGrpSpPr>
        <p:grpSpPr>
          <a:xfrm>
            <a:off x="6179960" y="2141999"/>
            <a:ext cx="2102724" cy="1342806"/>
            <a:chOff x="6179960" y="2141999"/>
            <a:chExt cx="2102724" cy="1342806"/>
          </a:xfrm>
        </p:grpSpPr>
        <p:grpSp>
          <p:nvGrpSpPr>
            <p:cNvPr id="34" name="グループ化 33"/>
            <p:cNvGrpSpPr/>
            <p:nvPr/>
          </p:nvGrpSpPr>
          <p:grpSpPr>
            <a:xfrm>
              <a:off x="6179960" y="2141999"/>
              <a:ext cx="1743343" cy="1135203"/>
              <a:chOff x="6346915" y="1902328"/>
              <a:chExt cx="1361041" cy="886261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7522198" y="248789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円/楕円 41"/>
              <p:cNvSpPr/>
              <p:nvPr/>
            </p:nvSpPr>
            <p:spPr>
              <a:xfrm>
                <a:off x="7550775" y="2029216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7065645" y="1902328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6454464" y="2014930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6346915" y="2437163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6881512" y="2624267"/>
                <a:ext cx="157181" cy="164322"/>
              </a:xfrm>
              <a:prstGeom prst="ellipse">
                <a:avLst/>
              </a:prstGeom>
              <a:solidFill>
                <a:srgbClr val="31FF21"/>
              </a:solidFill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397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5" name="正方形/長方形 34"/>
            <p:cNvSpPr/>
            <p:nvPr/>
          </p:nvSpPr>
          <p:spPr>
            <a:xfrm>
              <a:off x="7756578" y="2838474"/>
              <a:ext cx="5261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36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ja-JP" sz="3600" i="1" baseline="-250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3600" i="1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グループ化 4"/>
          <p:cNvGrpSpPr/>
          <p:nvPr/>
        </p:nvGrpSpPr>
        <p:grpSpPr>
          <a:xfrm>
            <a:off x="6184274" y="1863695"/>
            <a:ext cx="2645393" cy="1639724"/>
            <a:chOff x="6191894" y="4816793"/>
            <a:chExt cx="2645393" cy="1639724"/>
          </a:xfrm>
        </p:grpSpPr>
        <p:grpSp>
          <p:nvGrpSpPr>
            <p:cNvPr id="49" name="グループ化 48"/>
            <p:cNvGrpSpPr/>
            <p:nvPr/>
          </p:nvGrpSpPr>
          <p:grpSpPr>
            <a:xfrm>
              <a:off x="6191894" y="4816793"/>
              <a:ext cx="1743343" cy="1414624"/>
              <a:chOff x="6179960" y="1890714"/>
              <a:chExt cx="1743343" cy="1414624"/>
            </a:xfrm>
          </p:grpSpPr>
          <p:cxnSp>
            <p:nvCxnSpPr>
              <p:cNvPr id="53" name="直線矢印コネクタ 52"/>
              <p:cNvCxnSpPr/>
              <p:nvPr/>
            </p:nvCxnSpPr>
            <p:spPr>
              <a:xfrm flipV="1">
                <a:off x="6977041" y="2712972"/>
                <a:ext cx="89011" cy="48712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/>
              <p:cNvCxnSpPr/>
              <p:nvPr/>
            </p:nvCxnSpPr>
            <p:spPr>
              <a:xfrm flipH="1" flipV="1">
                <a:off x="7534276" y="2599266"/>
                <a:ext cx="251758" cy="43294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54"/>
              <p:cNvCxnSpPr/>
              <p:nvPr/>
            </p:nvCxnSpPr>
            <p:spPr>
              <a:xfrm flipV="1">
                <a:off x="6280626" y="2599266"/>
                <a:ext cx="307376" cy="361176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グループ化 55"/>
              <p:cNvGrpSpPr/>
              <p:nvPr/>
            </p:nvGrpSpPr>
            <p:grpSpPr>
              <a:xfrm>
                <a:off x="6179960" y="2170135"/>
                <a:ext cx="1743343" cy="1135203"/>
                <a:chOff x="6346915" y="1902328"/>
                <a:chExt cx="1361041" cy="886261"/>
              </a:xfrm>
            </p:grpSpPr>
            <p:sp>
              <p:nvSpPr>
                <p:cNvPr id="60" name="円/楕円 59"/>
                <p:cNvSpPr/>
                <p:nvPr/>
              </p:nvSpPr>
              <p:spPr>
                <a:xfrm>
                  <a:off x="7522198" y="2487890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1" name="円/楕円 60"/>
                <p:cNvSpPr/>
                <p:nvPr/>
              </p:nvSpPr>
              <p:spPr>
                <a:xfrm>
                  <a:off x="7550775" y="2029216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2" name="円/楕円 61"/>
                <p:cNvSpPr/>
                <p:nvPr/>
              </p:nvSpPr>
              <p:spPr>
                <a:xfrm>
                  <a:off x="7065645" y="1902328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3" name="円/楕円 62"/>
                <p:cNvSpPr/>
                <p:nvPr/>
              </p:nvSpPr>
              <p:spPr>
                <a:xfrm>
                  <a:off x="6454464" y="2014930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円/楕円 63"/>
                <p:cNvSpPr/>
                <p:nvPr/>
              </p:nvSpPr>
              <p:spPr>
                <a:xfrm>
                  <a:off x="6346915" y="2437163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5" name="円/楕円 64"/>
                <p:cNvSpPr/>
                <p:nvPr/>
              </p:nvSpPr>
              <p:spPr>
                <a:xfrm>
                  <a:off x="6881512" y="2624267"/>
                  <a:ext cx="157181" cy="164322"/>
                </a:xfrm>
                <a:prstGeom prst="ellipse">
                  <a:avLst/>
                </a:prstGeom>
                <a:solidFill>
                  <a:srgbClr val="31FF21"/>
                </a:solidFill>
                <a:ln w="127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39700" h="1778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57" name="直線矢印コネクタ 56"/>
              <p:cNvCxnSpPr/>
              <p:nvPr/>
            </p:nvCxnSpPr>
            <p:spPr>
              <a:xfrm flipH="1" flipV="1">
                <a:off x="7174655" y="1890714"/>
                <a:ext cx="23972" cy="335997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 flipH="1" flipV="1">
                <a:off x="7534276" y="2090738"/>
                <a:ext cx="251758" cy="301804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/>
              <p:nvPr/>
            </p:nvCxnSpPr>
            <p:spPr>
              <a:xfrm flipV="1">
                <a:off x="6463260" y="2058712"/>
                <a:ext cx="249484" cy="312378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tailEnd type="stealth" w="med" len="med"/>
              </a:ln>
              <a:scene3d>
                <a:camera prst="orthographicFront"/>
                <a:lightRig rig="threePt" dir="t"/>
              </a:scene3d>
              <a:sp3d>
                <a:bevelT w="69850" h="9525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正方形/長方形 65"/>
                <p:cNvSpPr/>
                <p:nvPr/>
              </p:nvSpPr>
              <p:spPr>
                <a:xfrm>
                  <a:off x="8173259" y="5871357"/>
                  <a:ext cx="664028" cy="5851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ja-JP" altLang="ja-JP" sz="3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ja-JP" sz="32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ja-JP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正方形/長方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3259" y="5871357"/>
                  <a:ext cx="664028" cy="58516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グループ化 7"/>
          <p:cNvGrpSpPr/>
          <p:nvPr/>
        </p:nvGrpSpPr>
        <p:grpSpPr>
          <a:xfrm>
            <a:off x="1007230" y="3869248"/>
            <a:ext cx="3662488" cy="2831012"/>
            <a:chOff x="1974129" y="3645988"/>
            <a:chExt cx="3368966" cy="2604127"/>
          </a:xfrm>
        </p:grpSpPr>
        <p:pic>
          <p:nvPicPr>
            <p:cNvPr id="51" name="Picture 11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33" t="17736" r="25511" b="7305"/>
            <a:stretch/>
          </p:blipFill>
          <p:spPr bwMode="auto">
            <a:xfrm>
              <a:off x="1974129" y="3645988"/>
              <a:ext cx="1663283" cy="260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9" t="18957" r="24816" b="4971"/>
            <a:stretch/>
          </p:blipFill>
          <p:spPr bwMode="auto">
            <a:xfrm>
              <a:off x="3688343" y="3645988"/>
              <a:ext cx="1654752" cy="260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右矢印 51"/>
            <p:cNvSpPr/>
            <p:nvPr/>
          </p:nvSpPr>
          <p:spPr>
            <a:xfrm>
              <a:off x="3458605" y="4742681"/>
              <a:ext cx="438050" cy="410739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4715438" y="5059082"/>
                <a:ext cx="423806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ja-JP" sz="2800" dirty="0" smtClean="0"/>
                  <a:t>Normal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ja-JP" sz="2800" i="1">
                        <a:latin typeface="Cambria Math"/>
                        <a:cs typeface="Times New Roman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ja-JP" sz="2800" dirty="0" smtClean="0"/>
                  <a:t>avoid artifact</a:t>
                </a:r>
              </a:p>
              <a:p>
                <a:r>
                  <a:rPr lang="en-US" altLang="ja-JP" sz="2800" dirty="0" smtClean="0"/>
                  <a:t>even with slanted contours</a:t>
                </a:r>
                <a:endParaRPr lang="ja-JP" altLang="en-US" sz="28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38" y="5059082"/>
                <a:ext cx="4238062" cy="954107"/>
              </a:xfrm>
              <a:prstGeom prst="rect">
                <a:avLst/>
              </a:prstGeom>
              <a:blipFill rotWithShape="1">
                <a:blip r:embed="rId11"/>
                <a:stretch>
                  <a:fillRect l="-3022" t="-5769" b="-179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47"/>
              <p:cNvSpPr txBox="1"/>
              <p:nvPr/>
            </p:nvSpPr>
            <p:spPr>
              <a:xfrm>
                <a:off x="163519" y="2869037"/>
                <a:ext cx="51795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800" dirty="0">
                    <a:sym typeface="Wingdings" pitchFamily="2" charset="2"/>
                  </a:rPr>
                  <a:t>3</a:t>
                </a:r>
                <a:r>
                  <a:rPr lang="en-US" altLang="ja-JP" sz="2800" dirty="0" smtClean="0">
                    <a:sym typeface="Wingdings" pitchFamily="2" charset="2"/>
                  </a:rPr>
                  <a:t>. Modify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ja-JP" sz="2800" b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𝐧</m:t>
                            </m:r>
                          </m:e>
                          <m:sub>
                            <m:r>
                              <a:rPr lang="en-US" altLang="ja-JP" sz="2800" i="1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ja-JP" sz="2800" dirty="0" smtClean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ja-JP" sz="2800" b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𝐧</m:t>
                        </m:r>
                      </m:e>
                      <m:sub>
                        <m:r>
                          <a:rPr lang="en-US" altLang="ja-JP" sz="2800" i="1">
                            <a:latin typeface="Cambria Math"/>
                            <a:cs typeface="Times New Roman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sz="2800" dirty="0" smtClean="0">
                    <a:sym typeface="Wingdings" pitchFamily="2" charset="2"/>
                  </a:rPr>
                  <a:t> with heuristics</a:t>
                </a:r>
              </a:p>
            </p:txBody>
          </p:sp>
        </mc:Choice>
        <mc:Fallback xmlns="">
          <p:sp>
            <p:nvSpPr>
              <p:cNvPr id="48" name="テキスト ボックス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19" y="2869037"/>
                <a:ext cx="5179576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2473" t="-14118" r="-2002" b="-341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0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32587" y="419100"/>
            <a:ext cx="2456587" cy="1143000"/>
          </a:xfrm>
        </p:spPr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551118" y="885777"/>
            <a:ext cx="4588334" cy="2135951"/>
            <a:chOff x="347631" y="1245484"/>
            <a:chExt cx="4710445" cy="2192796"/>
          </a:xfrm>
        </p:grpSpPr>
        <p:sp>
          <p:nvSpPr>
            <p:cNvPr id="4" name="正方形/長方形 3"/>
            <p:cNvSpPr/>
            <p:nvPr/>
          </p:nvSpPr>
          <p:spPr>
            <a:xfrm>
              <a:off x="347631" y="1245484"/>
              <a:ext cx="4710445" cy="21927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31" y="1245484"/>
              <a:ext cx="2167557" cy="2192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000" y="1348434"/>
              <a:ext cx="2561076" cy="1986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グループ化 6"/>
          <p:cNvGrpSpPr/>
          <p:nvPr/>
        </p:nvGrpSpPr>
        <p:grpSpPr>
          <a:xfrm>
            <a:off x="517067" y="3300242"/>
            <a:ext cx="4588334" cy="2040538"/>
            <a:chOff x="419100" y="482812"/>
            <a:chExt cx="7310144" cy="325098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5422" t="9929" b="23210"/>
            <a:stretch/>
          </p:blipFill>
          <p:spPr bwMode="auto">
            <a:xfrm>
              <a:off x="419100" y="482812"/>
              <a:ext cx="7310144" cy="325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直線コネクタ 8"/>
            <p:cNvCxnSpPr/>
            <p:nvPr/>
          </p:nvCxnSpPr>
          <p:spPr>
            <a:xfrm>
              <a:off x="2607788" y="1850379"/>
              <a:ext cx="2100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6172200" y="1857072"/>
              <a:ext cx="12414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 flipV="1">
              <a:off x="2231821" y="482812"/>
              <a:ext cx="285820" cy="1093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H="1">
              <a:off x="1879799" y="1869594"/>
              <a:ext cx="719098" cy="1849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0" t="22402" r="19051" b="6913"/>
          <a:stretch/>
        </p:blipFill>
        <p:spPr bwMode="auto">
          <a:xfrm>
            <a:off x="5732587" y="1825698"/>
            <a:ext cx="2463310" cy="307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タイトル 1"/>
          <p:cNvSpPr txBox="1">
            <a:spLocks/>
          </p:cNvSpPr>
          <p:nvPr/>
        </p:nvSpPr>
        <p:spPr>
          <a:xfrm>
            <a:off x="356293" y="5553075"/>
            <a:ext cx="8486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 smtClean="0"/>
              <a:t>- We applied our technique to biomedical images</a:t>
            </a:r>
          </a:p>
          <a:p>
            <a:pPr algn="l"/>
            <a:r>
              <a:rPr lang="en-US" altLang="ja-JP" sz="3200" dirty="0" smtClean="0"/>
              <a:t>- Results were evaluated from experts 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40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323792" y="211646"/>
            <a:ext cx="8502708" cy="766253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Right thigh segmentation (CT)</a:t>
            </a:r>
            <a:endParaRPr kumimoji="1" lang="ja-JP" altLang="en-US" dirty="0"/>
          </a:p>
        </p:txBody>
      </p:sp>
      <p:pic>
        <p:nvPicPr>
          <p:cNvPr id="2" name="pres_thig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792" y="1192144"/>
            <a:ext cx="5699760" cy="4274820"/>
          </a:xfrm>
          <a:prstGeom prst="rect">
            <a:avLst/>
          </a:prstGeom>
        </p:spPr>
      </p:pic>
      <p:grpSp>
        <p:nvGrpSpPr>
          <p:cNvPr id="11" name="グループ化 10"/>
          <p:cNvGrpSpPr/>
          <p:nvPr/>
        </p:nvGrpSpPr>
        <p:grpSpPr>
          <a:xfrm>
            <a:off x="6469806" y="1619401"/>
            <a:ext cx="2428862" cy="4875659"/>
            <a:chOff x="6899074" y="177769"/>
            <a:chExt cx="1582346" cy="3176376"/>
          </a:xfrm>
        </p:grpSpPr>
        <p:pic>
          <p:nvPicPr>
            <p:cNvPr id="5" name="Picture 15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6009" r="5278" b="7010"/>
            <a:stretch/>
          </p:blipFill>
          <p:spPr bwMode="auto">
            <a:xfrm rot="10800000" flipH="1">
              <a:off x="6899074" y="177769"/>
              <a:ext cx="1582346" cy="158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8132" r="3779" b="7241"/>
            <a:stretch/>
          </p:blipFill>
          <p:spPr bwMode="auto">
            <a:xfrm rot="10800000" flipH="1">
              <a:off x="6899074" y="1765957"/>
              <a:ext cx="1582346" cy="158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グループ化 3"/>
          <p:cNvGrpSpPr/>
          <p:nvPr/>
        </p:nvGrpSpPr>
        <p:grpSpPr>
          <a:xfrm>
            <a:off x="10998200" y="3417029"/>
            <a:ext cx="1658185" cy="3078030"/>
            <a:chOff x="6899075" y="3568817"/>
            <a:chExt cx="1588188" cy="2948097"/>
          </a:xfrm>
        </p:grpSpPr>
        <p:pic>
          <p:nvPicPr>
            <p:cNvPr id="7" name="Picture 1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6676" r="2034" b="6819"/>
            <a:stretch/>
          </p:blipFill>
          <p:spPr bwMode="auto">
            <a:xfrm rot="5400000">
              <a:off x="6969675" y="3498217"/>
              <a:ext cx="1446987" cy="158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9"/>
            <p:cNvPicPr>
              <a:picLocks noChangeAspect="1" noChangeArrowheads="1"/>
            </p:cNvPicPr>
            <p:nvPr/>
          </p:nvPicPr>
          <p:blipFill rotWithShape="1">
            <a:blip r:embed="rId9" cstate="print"/>
            <a:srcRect l="5911" r="4052" b="6909"/>
            <a:stretch/>
          </p:blipFill>
          <p:spPr bwMode="auto">
            <a:xfrm rot="5400000">
              <a:off x="6945787" y="4975439"/>
              <a:ext cx="1494763" cy="158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タイトル 1"/>
          <p:cNvSpPr txBox="1">
            <a:spLocks/>
          </p:cNvSpPr>
          <p:nvPr/>
        </p:nvSpPr>
        <p:spPr>
          <a:xfrm>
            <a:off x="191712" y="5393149"/>
            <a:ext cx="4807008" cy="76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 smtClean="0"/>
              <a:t>- 5 bones &amp; 9 muscles</a:t>
            </a:r>
            <a:endParaRPr lang="ja-JP" altLang="en-US" sz="3200" dirty="0"/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210936" y="5990147"/>
            <a:ext cx="6083184" cy="76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 smtClean="0"/>
              <a:t>- Less than 30 min to segment each</a:t>
            </a:r>
            <a:endParaRPr lang="ja-JP" altLang="en-US" sz="3200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6397617" y="969010"/>
            <a:ext cx="2573241" cy="766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200" dirty="0" smtClean="0"/>
              <a:t>Cross section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108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774" y="-43787"/>
            <a:ext cx="8983226" cy="834013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Comparison with previous seed-based methods</a:t>
            </a:r>
            <a:endParaRPr kumimoji="1" lang="ja-JP" altLang="en-US" sz="3200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t="8819" r="10388" b="14141"/>
          <a:stretch/>
        </p:blipFill>
        <p:spPr bwMode="auto">
          <a:xfrm rot="16200000">
            <a:off x="286017" y="2922770"/>
            <a:ext cx="2122321" cy="18034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522496" y="4817678"/>
            <a:ext cx="1649361" cy="3540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ja-JP" sz="2400" dirty="0" smtClean="0">
                <a:latin typeface="+mj-lt"/>
                <a:cs typeface="Times New Roman" pitchFamily="18" charset="0"/>
              </a:rPr>
              <a:t>Ground truth</a:t>
            </a:r>
            <a:endParaRPr lang="ja-JP" altLang="en-US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51" name="Picture 3" descr="C:\Users\takashi\Desktop\comp2GT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6" t="19905" r="7395" b="13564"/>
          <a:stretch/>
        </p:blipFill>
        <p:spPr bwMode="auto">
          <a:xfrm>
            <a:off x="445466" y="880660"/>
            <a:ext cx="1803421" cy="17872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/>
          <p:cNvGrpSpPr/>
          <p:nvPr/>
        </p:nvGrpSpPr>
        <p:grpSpPr>
          <a:xfrm>
            <a:off x="681746" y="1135725"/>
            <a:ext cx="1283053" cy="3581441"/>
            <a:chOff x="681746" y="1135725"/>
            <a:chExt cx="1283053" cy="3581441"/>
          </a:xfrm>
        </p:grpSpPr>
        <p:sp>
          <p:nvSpPr>
            <p:cNvPr id="67" name="フリーフォーム 66"/>
            <p:cNvSpPr/>
            <p:nvPr/>
          </p:nvSpPr>
          <p:spPr>
            <a:xfrm rot="16200000">
              <a:off x="244739" y="3449840"/>
              <a:ext cx="1704333" cy="830319"/>
            </a:xfrm>
            <a:custGeom>
              <a:avLst/>
              <a:gdLst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795537 w 4482313"/>
                <a:gd name="connsiteY5" fmla="*/ 200862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995312 w 4482313"/>
                <a:gd name="connsiteY22" fmla="*/ 1200987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795537 w 4482313"/>
                <a:gd name="connsiteY5" fmla="*/ 200862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995312 w 4482313"/>
                <a:gd name="connsiteY22" fmla="*/ 1200987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795537 w 4482313"/>
                <a:gd name="connsiteY5" fmla="*/ 200862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995312 w 4482313"/>
                <a:gd name="connsiteY22" fmla="*/ 1200987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795537 w 4482313"/>
                <a:gd name="connsiteY5" fmla="*/ 200862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1009600 w 4482313"/>
                <a:gd name="connsiteY22" fmla="*/ 1215275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795537 w 4482313"/>
                <a:gd name="connsiteY5" fmla="*/ 200862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1009600 w 4482313"/>
                <a:gd name="connsiteY22" fmla="*/ 1215275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836018 w 4482313"/>
                <a:gd name="connsiteY5" fmla="*/ 253250 h 2122827"/>
                <a:gd name="connsiteX6" fmla="*/ 2922537 w 4482313"/>
                <a:gd name="connsiteY6" fmla="*/ 172287 h 2122827"/>
                <a:gd name="connsiteX7" fmla="*/ 3014612 w 4482313"/>
                <a:gd name="connsiteY7" fmla="*/ 111962 h 2122827"/>
                <a:gd name="connsiteX8" fmla="*/ 3367037 w 4482313"/>
                <a:gd name="connsiteY8" fmla="*/ 159587 h 2122827"/>
                <a:gd name="connsiteX9" fmla="*/ 3700412 w 4482313"/>
                <a:gd name="connsiteY9" fmla="*/ 245312 h 2122827"/>
                <a:gd name="connsiteX10" fmla="*/ 4087762 w 4482313"/>
                <a:gd name="connsiteY10" fmla="*/ 429462 h 2122827"/>
                <a:gd name="connsiteX11" fmla="*/ 4363987 w 4482313"/>
                <a:gd name="connsiteY11" fmla="*/ 683462 h 2122827"/>
                <a:gd name="connsiteX12" fmla="*/ 4481462 w 4482313"/>
                <a:gd name="connsiteY12" fmla="*/ 1051762 h 2122827"/>
                <a:gd name="connsiteX13" fmla="*/ 4408437 w 4482313"/>
                <a:gd name="connsiteY13" fmla="*/ 1416887 h 2122827"/>
                <a:gd name="connsiteX14" fmla="*/ 4252862 w 4482313"/>
                <a:gd name="connsiteY14" fmla="*/ 1585162 h 2122827"/>
                <a:gd name="connsiteX15" fmla="*/ 4144912 w 4482313"/>
                <a:gd name="connsiteY15" fmla="*/ 1807412 h 2122827"/>
                <a:gd name="connsiteX16" fmla="*/ 3595637 w 4482313"/>
                <a:gd name="connsiteY16" fmla="*/ 1867737 h 2122827"/>
                <a:gd name="connsiteX17" fmla="*/ 3259087 w 4482313"/>
                <a:gd name="connsiteY17" fmla="*/ 1985212 h 2122827"/>
                <a:gd name="connsiteX18" fmla="*/ 2528837 w 4482313"/>
                <a:gd name="connsiteY18" fmla="*/ 2121737 h 2122827"/>
                <a:gd name="connsiteX19" fmla="*/ 1998612 w 4482313"/>
                <a:gd name="connsiteY19" fmla="*/ 2032837 h 2122827"/>
                <a:gd name="connsiteX20" fmla="*/ 1468387 w 4482313"/>
                <a:gd name="connsiteY20" fmla="*/ 1756612 h 2122827"/>
                <a:gd name="connsiteX21" fmla="*/ 1100087 w 4482313"/>
                <a:gd name="connsiteY21" fmla="*/ 1445462 h 2122827"/>
                <a:gd name="connsiteX22" fmla="*/ 1009600 w 4482313"/>
                <a:gd name="connsiteY22" fmla="*/ 1215275 h 2122827"/>
                <a:gd name="connsiteX23" fmla="*/ 839737 w 4482313"/>
                <a:gd name="connsiteY23" fmla="*/ 1289887 h 2122827"/>
                <a:gd name="connsiteX24" fmla="*/ 579387 w 4482313"/>
                <a:gd name="connsiteY24" fmla="*/ 1235912 h 2122827"/>
                <a:gd name="connsiteX25" fmla="*/ 347612 w 4482313"/>
                <a:gd name="connsiteY25" fmla="*/ 1061287 h 2122827"/>
                <a:gd name="connsiteX26" fmla="*/ 26937 w 4482313"/>
                <a:gd name="connsiteY26" fmla="*/ 877137 h 2122827"/>
                <a:gd name="connsiteX27" fmla="*/ 65037 w 4482313"/>
                <a:gd name="connsiteY27" fmla="*/ 629487 h 2122827"/>
                <a:gd name="connsiteX28" fmla="*/ 439687 w 4482313"/>
                <a:gd name="connsiteY28" fmla="*/ 381837 h 2122827"/>
                <a:gd name="connsiteX0" fmla="*/ 439687 w 4482313"/>
                <a:gd name="connsiteY0" fmla="*/ 381837 h 2122827"/>
                <a:gd name="connsiteX1" fmla="*/ 1046112 w 4482313"/>
                <a:gd name="connsiteY1" fmla="*/ 140537 h 2122827"/>
                <a:gd name="connsiteX2" fmla="*/ 1731912 w 4482313"/>
                <a:gd name="connsiteY2" fmla="*/ 7187 h 2122827"/>
                <a:gd name="connsiteX3" fmla="*/ 2563762 w 4482313"/>
                <a:gd name="connsiteY3" fmla="*/ 32587 h 2122827"/>
                <a:gd name="connsiteX4" fmla="*/ 2760612 w 4482313"/>
                <a:gd name="connsiteY4" fmla="*/ 156412 h 2122827"/>
                <a:gd name="connsiteX5" fmla="*/ 2922537 w 4482313"/>
                <a:gd name="connsiteY5" fmla="*/ 172287 h 2122827"/>
                <a:gd name="connsiteX6" fmla="*/ 3014612 w 4482313"/>
                <a:gd name="connsiteY6" fmla="*/ 111962 h 2122827"/>
                <a:gd name="connsiteX7" fmla="*/ 3367037 w 4482313"/>
                <a:gd name="connsiteY7" fmla="*/ 159587 h 2122827"/>
                <a:gd name="connsiteX8" fmla="*/ 3700412 w 4482313"/>
                <a:gd name="connsiteY8" fmla="*/ 245312 h 2122827"/>
                <a:gd name="connsiteX9" fmla="*/ 4087762 w 4482313"/>
                <a:gd name="connsiteY9" fmla="*/ 429462 h 2122827"/>
                <a:gd name="connsiteX10" fmla="*/ 4363987 w 4482313"/>
                <a:gd name="connsiteY10" fmla="*/ 683462 h 2122827"/>
                <a:gd name="connsiteX11" fmla="*/ 4481462 w 4482313"/>
                <a:gd name="connsiteY11" fmla="*/ 1051762 h 2122827"/>
                <a:gd name="connsiteX12" fmla="*/ 4408437 w 4482313"/>
                <a:gd name="connsiteY12" fmla="*/ 1416887 h 2122827"/>
                <a:gd name="connsiteX13" fmla="*/ 4252862 w 4482313"/>
                <a:gd name="connsiteY13" fmla="*/ 1585162 h 2122827"/>
                <a:gd name="connsiteX14" fmla="*/ 4144912 w 4482313"/>
                <a:gd name="connsiteY14" fmla="*/ 1807412 h 2122827"/>
                <a:gd name="connsiteX15" fmla="*/ 3595637 w 4482313"/>
                <a:gd name="connsiteY15" fmla="*/ 1867737 h 2122827"/>
                <a:gd name="connsiteX16" fmla="*/ 3259087 w 4482313"/>
                <a:gd name="connsiteY16" fmla="*/ 1985212 h 2122827"/>
                <a:gd name="connsiteX17" fmla="*/ 2528837 w 4482313"/>
                <a:gd name="connsiteY17" fmla="*/ 2121737 h 2122827"/>
                <a:gd name="connsiteX18" fmla="*/ 1998612 w 4482313"/>
                <a:gd name="connsiteY18" fmla="*/ 2032837 h 2122827"/>
                <a:gd name="connsiteX19" fmla="*/ 1468387 w 4482313"/>
                <a:gd name="connsiteY19" fmla="*/ 1756612 h 2122827"/>
                <a:gd name="connsiteX20" fmla="*/ 1100087 w 4482313"/>
                <a:gd name="connsiteY20" fmla="*/ 1445462 h 2122827"/>
                <a:gd name="connsiteX21" fmla="*/ 1009600 w 4482313"/>
                <a:gd name="connsiteY21" fmla="*/ 1215275 h 2122827"/>
                <a:gd name="connsiteX22" fmla="*/ 839737 w 4482313"/>
                <a:gd name="connsiteY22" fmla="*/ 1289887 h 2122827"/>
                <a:gd name="connsiteX23" fmla="*/ 579387 w 4482313"/>
                <a:gd name="connsiteY23" fmla="*/ 1235912 h 2122827"/>
                <a:gd name="connsiteX24" fmla="*/ 347612 w 4482313"/>
                <a:gd name="connsiteY24" fmla="*/ 1061287 h 2122827"/>
                <a:gd name="connsiteX25" fmla="*/ 26937 w 4482313"/>
                <a:gd name="connsiteY25" fmla="*/ 877137 h 2122827"/>
                <a:gd name="connsiteX26" fmla="*/ 65037 w 4482313"/>
                <a:gd name="connsiteY26" fmla="*/ 629487 h 2122827"/>
                <a:gd name="connsiteX27" fmla="*/ 439687 w 4482313"/>
                <a:gd name="connsiteY27" fmla="*/ 381837 h 2122827"/>
                <a:gd name="connsiteX0" fmla="*/ 439687 w 4482313"/>
                <a:gd name="connsiteY0" fmla="*/ 382325 h 2123315"/>
                <a:gd name="connsiteX1" fmla="*/ 1046112 w 4482313"/>
                <a:gd name="connsiteY1" fmla="*/ 141025 h 2123315"/>
                <a:gd name="connsiteX2" fmla="*/ 1731912 w 4482313"/>
                <a:gd name="connsiteY2" fmla="*/ 7675 h 2123315"/>
                <a:gd name="connsiteX3" fmla="*/ 2563762 w 4482313"/>
                <a:gd name="connsiteY3" fmla="*/ 33075 h 2123315"/>
                <a:gd name="connsiteX4" fmla="*/ 2758230 w 4482313"/>
                <a:gd name="connsiteY4" fmla="*/ 173569 h 2123315"/>
                <a:gd name="connsiteX5" fmla="*/ 2922537 w 4482313"/>
                <a:gd name="connsiteY5" fmla="*/ 172775 h 2123315"/>
                <a:gd name="connsiteX6" fmla="*/ 3014612 w 4482313"/>
                <a:gd name="connsiteY6" fmla="*/ 112450 h 2123315"/>
                <a:gd name="connsiteX7" fmla="*/ 3367037 w 4482313"/>
                <a:gd name="connsiteY7" fmla="*/ 160075 h 2123315"/>
                <a:gd name="connsiteX8" fmla="*/ 3700412 w 4482313"/>
                <a:gd name="connsiteY8" fmla="*/ 245800 h 2123315"/>
                <a:gd name="connsiteX9" fmla="*/ 4087762 w 4482313"/>
                <a:gd name="connsiteY9" fmla="*/ 429950 h 2123315"/>
                <a:gd name="connsiteX10" fmla="*/ 4363987 w 4482313"/>
                <a:gd name="connsiteY10" fmla="*/ 683950 h 2123315"/>
                <a:gd name="connsiteX11" fmla="*/ 4481462 w 4482313"/>
                <a:gd name="connsiteY11" fmla="*/ 1052250 h 2123315"/>
                <a:gd name="connsiteX12" fmla="*/ 4408437 w 4482313"/>
                <a:gd name="connsiteY12" fmla="*/ 1417375 h 2123315"/>
                <a:gd name="connsiteX13" fmla="*/ 4252862 w 4482313"/>
                <a:gd name="connsiteY13" fmla="*/ 1585650 h 2123315"/>
                <a:gd name="connsiteX14" fmla="*/ 4144912 w 4482313"/>
                <a:gd name="connsiteY14" fmla="*/ 1807900 h 2123315"/>
                <a:gd name="connsiteX15" fmla="*/ 3595637 w 4482313"/>
                <a:gd name="connsiteY15" fmla="*/ 1868225 h 2123315"/>
                <a:gd name="connsiteX16" fmla="*/ 3259087 w 4482313"/>
                <a:gd name="connsiteY16" fmla="*/ 1985700 h 2123315"/>
                <a:gd name="connsiteX17" fmla="*/ 2528837 w 4482313"/>
                <a:gd name="connsiteY17" fmla="*/ 2122225 h 2123315"/>
                <a:gd name="connsiteX18" fmla="*/ 1998612 w 4482313"/>
                <a:gd name="connsiteY18" fmla="*/ 2033325 h 2123315"/>
                <a:gd name="connsiteX19" fmla="*/ 1468387 w 4482313"/>
                <a:gd name="connsiteY19" fmla="*/ 1757100 h 2123315"/>
                <a:gd name="connsiteX20" fmla="*/ 1100087 w 4482313"/>
                <a:gd name="connsiteY20" fmla="*/ 1445950 h 2123315"/>
                <a:gd name="connsiteX21" fmla="*/ 1009600 w 4482313"/>
                <a:gd name="connsiteY21" fmla="*/ 1215763 h 2123315"/>
                <a:gd name="connsiteX22" fmla="*/ 839737 w 4482313"/>
                <a:gd name="connsiteY22" fmla="*/ 1290375 h 2123315"/>
                <a:gd name="connsiteX23" fmla="*/ 579387 w 4482313"/>
                <a:gd name="connsiteY23" fmla="*/ 1236400 h 2123315"/>
                <a:gd name="connsiteX24" fmla="*/ 347612 w 4482313"/>
                <a:gd name="connsiteY24" fmla="*/ 1061775 h 2123315"/>
                <a:gd name="connsiteX25" fmla="*/ 26937 w 4482313"/>
                <a:gd name="connsiteY25" fmla="*/ 877625 h 2123315"/>
                <a:gd name="connsiteX26" fmla="*/ 65037 w 4482313"/>
                <a:gd name="connsiteY26" fmla="*/ 629975 h 2123315"/>
                <a:gd name="connsiteX27" fmla="*/ 439687 w 4482313"/>
                <a:gd name="connsiteY27" fmla="*/ 382325 h 2123315"/>
                <a:gd name="connsiteX0" fmla="*/ 439687 w 4482313"/>
                <a:gd name="connsiteY0" fmla="*/ 382325 h 2123315"/>
                <a:gd name="connsiteX1" fmla="*/ 1046112 w 4482313"/>
                <a:gd name="connsiteY1" fmla="*/ 141025 h 2123315"/>
                <a:gd name="connsiteX2" fmla="*/ 1731912 w 4482313"/>
                <a:gd name="connsiteY2" fmla="*/ 7675 h 2123315"/>
                <a:gd name="connsiteX3" fmla="*/ 2563762 w 4482313"/>
                <a:gd name="connsiteY3" fmla="*/ 33075 h 2123315"/>
                <a:gd name="connsiteX4" fmla="*/ 2758230 w 4482313"/>
                <a:gd name="connsiteY4" fmla="*/ 173569 h 2123315"/>
                <a:gd name="connsiteX5" fmla="*/ 2922537 w 4482313"/>
                <a:gd name="connsiteY5" fmla="*/ 172775 h 2123315"/>
                <a:gd name="connsiteX6" fmla="*/ 3014612 w 4482313"/>
                <a:gd name="connsiteY6" fmla="*/ 112450 h 2123315"/>
                <a:gd name="connsiteX7" fmla="*/ 3367037 w 4482313"/>
                <a:gd name="connsiteY7" fmla="*/ 160075 h 2123315"/>
                <a:gd name="connsiteX8" fmla="*/ 3700412 w 4482313"/>
                <a:gd name="connsiteY8" fmla="*/ 245800 h 2123315"/>
                <a:gd name="connsiteX9" fmla="*/ 4087762 w 4482313"/>
                <a:gd name="connsiteY9" fmla="*/ 429950 h 2123315"/>
                <a:gd name="connsiteX10" fmla="*/ 4363987 w 4482313"/>
                <a:gd name="connsiteY10" fmla="*/ 683950 h 2123315"/>
                <a:gd name="connsiteX11" fmla="*/ 4481462 w 4482313"/>
                <a:gd name="connsiteY11" fmla="*/ 1052250 h 2123315"/>
                <a:gd name="connsiteX12" fmla="*/ 4408437 w 4482313"/>
                <a:gd name="connsiteY12" fmla="*/ 1417375 h 2123315"/>
                <a:gd name="connsiteX13" fmla="*/ 4252862 w 4482313"/>
                <a:gd name="connsiteY13" fmla="*/ 1585650 h 2123315"/>
                <a:gd name="connsiteX14" fmla="*/ 4064233 w 4482313"/>
                <a:gd name="connsiteY14" fmla="*/ 1777644 h 2123315"/>
                <a:gd name="connsiteX15" fmla="*/ 3595637 w 4482313"/>
                <a:gd name="connsiteY15" fmla="*/ 1868225 h 2123315"/>
                <a:gd name="connsiteX16" fmla="*/ 3259087 w 4482313"/>
                <a:gd name="connsiteY16" fmla="*/ 1985700 h 2123315"/>
                <a:gd name="connsiteX17" fmla="*/ 2528837 w 4482313"/>
                <a:gd name="connsiteY17" fmla="*/ 2122225 h 2123315"/>
                <a:gd name="connsiteX18" fmla="*/ 1998612 w 4482313"/>
                <a:gd name="connsiteY18" fmla="*/ 2033325 h 2123315"/>
                <a:gd name="connsiteX19" fmla="*/ 1468387 w 4482313"/>
                <a:gd name="connsiteY19" fmla="*/ 1757100 h 2123315"/>
                <a:gd name="connsiteX20" fmla="*/ 1100087 w 4482313"/>
                <a:gd name="connsiteY20" fmla="*/ 1445950 h 2123315"/>
                <a:gd name="connsiteX21" fmla="*/ 1009600 w 4482313"/>
                <a:gd name="connsiteY21" fmla="*/ 1215763 h 2123315"/>
                <a:gd name="connsiteX22" fmla="*/ 839737 w 4482313"/>
                <a:gd name="connsiteY22" fmla="*/ 1290375 h 2123315"/>
                <a:gd name="connsiteX23" fmla="*/ 579387 w 4482313"/>
                <a:gd name="connsiteY23" fmla="*/ 1236400 h 2123315"/>
                <a:gd name="connsiteX24" fmla="*/ 347612 w 4482313"/>
                <a:gd name="connsiteY24" fmla="*/ 1061775 h 2123315"/>
                <a:gd name="connsiteX25" fmla="*/ 26937 w 4482313"/>
                <a:gd name="connsiteY25" fmla="*/ 877625 h 2123315"/>
                <a:gd name="connsiteX26" fmla="*/ 65037 w 4482313"/>
                <a:gd name="connsiteY26" fmla="*/ 629975 h 2123315"/>
                <a:gd name="connsiteX27" fmla="*/ 439687 w 4482313"/>
                <a:gd name="connsiteY27" fmla="*/ 382325 h 2123315"/>
                <a:gd name="connsiteX0" fmla="*/ 439687 w 4482313"/>
                <a:gd name="connsiteY0" fmla="*/ 382325 h 2123315"/>
                <a:gd name="connsiteX1" fmla="*/ 1046112 w 4482313"/>
                <a:gd name="connsiteY1" fmla="*/ 141025 h 2123315"/>
                <a:gd name="connsiteX2" fmla="*/ 1731912 w 4482313"/>
                <a:gd name="connsiteY2" fmla="*/ 7675 h 2123315"/>
                <a:gd name="connsiteX3" fmla="*/ 2563762 w 4482313"/>
                <a:gd name="connsiteY3" fmla="*/ 33075 h 2123315"/>
                <a:gd name="connsiteX4" fmla="*/ 2758230 w 4482313"/>
                <a:gd name="connsiteY4" fmla="*/ 173569 h 2123315"/>
                <a:gd name="connsiteX5" fmla="*/ 2922537 w 4482313"/>
                <a:gd name="connsiteY5" fmla="*/ 172775 h 2123315"/>
                <a:gd name="connsiteX6" fmla="*/ 3014612 w 4482313"/>
                <a:gd name="connsiteY6" fmla="*/ 112450 h 2123315"/>
                <a:gd name="connsiteX7" fmla="*/ 3367037 w 4482313"/>
                <a:gd name="connsiteY7" fmla="*/ 160075 h 2123315"/>
                <a:gd name="connsiteX8" fmla="*/ 3700412 w 4482313"/>
                <a:gd name="connsiteY8" fmla="*/ 245800 h 2123315"/>
                <a:gd name="connsiteX9" fmla="*/ 4087762 w 4482313"/>
                <a:gd name="connsiteY9" fmla="*/ 429950 h 2123315"/>
                <a:gd name="connsiteX10" fmla="*/ 4363987 w 4482313"/>
                <a:gd name="connsiteY10" fmla="*/ 683950 h 2123315"/>
                <a:gd name="connsiteX11" fmla="*/ 4481462 w 4482313"/>
                <a:gd name="connsiteY11" fmla="*/ 1052250 h 2123315"/>
                <a:gd name="connsiteX12" fmla="*/ 4408437 w 4482313"/>
                <a:gd name="connsiteY12" fmla="*/ 1417375 h 2123315"/>
                <a:gd name="connsiteX13" fmla="*/ 4252862 w 4482313"/>
                <a:gd name="connsiteY13" fmla="*/ 1585650 h 2123315"/>
                <a:gd name="connsiteX14" fmla="*/ 4044065 w 4482313"/>
                <a:gd name="connsiteY14" fmla="*/ 1747392 h 2123315"/>
                <a:gd name="connsiteX15" fmla="*/ 3595637 w 4482313"/>
                <a:gd name="connsiteY15" fmla="*/ 1868225 h 2123315"/>
                <a:gd name="connsiteX16" fmla="*/ 3259087 w 4482313"/>
                <a:gd name="connsiteY16" fmla="*/ 1985700 h 2123315"/>
                <a:gd name="connsiteX17" fmla="*/ 2528837 w 4482313"/>
                <a:gd name="connsiteY17" fmla="*/ 2122225 h 2123315"/>
                <a:gd name="connsiteX18" fmla="*/ 1998612 w 4482313"/>
                <a:gd name="connsiteY18" fmla="*/ 2033325 h 2123315"/>
                <a:gd name="connsiteX19" fmla="*/ 1468387 w 4482313"/>
                <a:gd name="connsiteY19" fmla="*/ 1757100 h 2123315"/>
                <a:gd name="connsiteX20" fmla="*/ 1100087 w 4482313"/>
                <a:gd name="connsiteY20" fmla="*/ 1445950 h 2123315"/>
                <a:gd name="connsiteX21" fmla="*/ 1009600 w 4482313"/>
                <a:gd name="connsiteY21" fmla="*/ 1215763 h 2123315"/>
                <a:gd name="connsiteX22" fmla="*/ 839737 w 4482313"/>
                <a:gd name="connsiteY22" fmla="*/ 1290375 h 2123315"/>
                <a:gd name="connsiteX23" fmla="*/ 579387 w 4482313"/>
                <a:gd name="connsiteY23" fmla="*/ 1236400 h 2123315"/>
                <a:gd name="connsiteX24" fmla="*/ 347612 w 4482313"/>
                <a:gd name="connsiteY24" fmla="*/ 1061775 h 2123315"/>
                <a:gd name="connsiteX25" fmla="*/ 26937 w 4482313"/>
                <a:gd name="connsiteY25" fmla="*/ 877625 h 2123315"/>
                <a:gd name="connsiteX26" fmla="*/ 65037 w 4482313"/>
                <a:gd name="connsiteY26" fmla="*/ 629975 h 2123315"/>
                <a:gd name="connsiteX27" fmla="*/ 439687 w 4482313"/>
                <a:gd name="connsiteY27" fmla="*/ 382325 h 2123315"/>
                <a:gd name="connsiteX0" fmla="*/ 439687 w 4482313"/>
                <a:gd name="connsiteY0" fmla="*/ 382325 h 2123315"/>
                <a:gd name="connsiteX1" fmla="*/ 1046112 w 4482313"/>
                <a:gd name="connsiteY1" fmla="*/ 141025 h 2123315"/>
                <a:gd name="connsiteX2" fmla="*/ 1731912 w 4482313"/>
                <a:gd name="connsiteY2" fmla="*/ 7675 h 2123315"/>
                <a:gd name="connsiteX3" fmla="*/ 2563762 w 4482313"/>
                <a:gd name="connsiteY3" fmla="*/ 33075 h 2123315"/>
                <a:gd name="connsiteX4" fmla="*/ 2758230 w 4482313"/>
                <a:gd name="connsiteY4" fmla="*/ 173569 h 2123315"/>
                <a:gd name="connsiteX5" fmla="*/ 2922537 w 4482313"/>
                <a:gd name="connsiteY5" fmla="*/ 172775 h 2123315"/>
                <a:gd name="connsiteX6" fmla="*/ 3014612 w 4482313"/>
                <a:gd name="connsiteY6" fmla="*/ 112450 h 2123315"/>
                <a:gd name="connsiteX7" fmla="*/ 3367037 w 4482313"/>
                <a:gd name="connsiteY7" fmla="*/ 160075 h 2123315"/>
                <a:gd name="connsiteX8" fmla="*/ 3700412 w 4482313"/>
                <a:gd name="connsiteY8" fmla="*/ 245800 h 2123315"/>
                <a:gd name="connsiteX9" fmla="*/ 4087762 w 4482313"/>
                <a:gd name="connsiteY9" fmla="*/ 429950 h 2123315"/>
                <a:gd name="connsiteX10" fmla="*/ 4363987 w 4482313"/>
                <a:gd name="connsiteY10" fmla="*/ 683950 h 2123315"/>
                <a:gd name="connsiteX11" fmla="*/ 4481462 w 4482313"/>
                <a:gd name="connsiteY11" fmla="*/ 1052250 h 2123315"/>
                <a:gd name="connsiteX12" fmla="*/ 4408437 w 4482313"/>
                <a:gd name="connsiteY12" fmla="*/ 1417375 h 2123315"/>
                <a:gd name="connsiteX13" fmla="*/ 4252862 w 4482313"/>
                <a:gd name="connsiteY13" fmla="*/ 1585650 h 2123315"/>
                <a:gd name="connsiteX14" fmla="*/ 4044065 w 4482313"/>
                <a:gd name="connsiteY14" fmla="*/ 1747392 h 2123315"/>
                <a:gd name="connsiteX15" fmla="*/ 3625895 w 4482313"/>
                <a:gd name="connsiteY15" fmla="*/ 1918656 h 2123315"/>
                <a:gd name="connsiteX16" fmla="*/ 3259087 w 4482313"/>
                <a:gd name="connsiteY16" fmla="*/ 1985700 h 2123315"/>
                <a:gd name="connsiteX17" fmla="*/ 2528837 w 4482313"/>
                <a:gd name="connsiteY17" fmla="*/ 2122225 h 2123315"/>
                <a:gd name="connsiteX18" fmla="*/ 1998612 w 4482313"/>
                <a:gd name="connsiteY18" fmla="*/ 2033325 h 2123315"/>
                <a:gd name="connsiteX19" fmla="*/ 1468387 w 4482313"/>
                <a:gd name="connsiteY19" fmla="*/ 1757100 h 2123315"/>
                <a:gd name="connsiteX20" fmla="*/ 1100087 w 4482313"/>
                <a:gd name="connsiteY20" fmla="*/ 1445950 h 2123315"/>
                <a:gd name="connsiteX21" fmla="*/ 1009600 w 4482313"/>
                <a:gd name="connsiteY21" fmla="*/ 1215763 h 2123315"/>
                <a:gd name="connsiteX22" fmla="*/ 839737 w 4482313"/>
                <a:gd name="connsiteY22" fmla="*/ 1290375 h 2123315"/>
                <a:gd name="connsiteX23" fmla="*/ 579387 w 4482313"/>
                <a:gd name="connsiteY23" fmla="*/ 1236400 h 2123315"/>
                <a:gd name="connsiteX24" fmla="*/ 347612 w 4482313"/>
                <a:gd name="connsiteY24" fmla="*/ 1061775 h 2123315"/>
                <a:gd name="connsiteX25" fmla="*/ 26937 w 4482313"/>
                <a:gd name="connsiteY25" fmla="*/ 877625 h 2123315"/>
                <a:gd name="connsiteX26" fmla="*/ 65037 w 4482313"/>
                <a:gd name="connsiteY26" fmla="*/ 629975 h 2123315"/>
                <a:gd name="connsiteX27" fmla="*/ 439687 w 4482313"/>
                <a:gd name="connsiteY27" fmla="*/ 382325 h 2123315"/>
                <a:gd name="connsiteX0" fmla="*/ 439687 w 4482313"/>
                <a:gd name="connsiteY0" fmla="*/ 382325 h 2123315"/>
                <a:gd name="connsiteX1" fmla="*/ 1046112 w 4482313"/>
                <a:gd name="connsiteY1" fmla="*/ 141025 h 2123315"/>
                <a:gd name="connsiteX2" fmla="*/ 1731912 w 4482313"/>
                <a:gd name="connsiteY2" fmla="*/ 7675 h 2123315"/>
                <a:gd name="connsiteX3" fmla="*/ 2563762 w 4482313"/>
                <a:gd name="connsiteY3" fmla="*/ 33075 h 2123315"/>
                <a:gd name="connsiteX4" fmla="*/ 2758230 w 4482313"/>
                <a:gd name="connsiteY4" fmla="*/ 173569 h 2123315"/>
                <a:gd name="connsiteX5" fmla="*/ 2922537 w 4482313"/>
                <a:gd name="connsiteY5" fmla="*/ 172775 h 2123315"/>
                <a:gd name="connsiteX6" fmla="*/ 3014612 w 4482313"/>
                <a:gd name="connsiteY6" fmla="*/ 112450 h 2123315"/>
                <a:gd name="connsiteX7" fmla="*/ 3367037 w 4482313"/>
                <a:gd name="connsiteY7" fmla="*/ 160075 h 2123315"/>
                <a:gd name="connsiteX8" fmla="*/ 3700412 w 4482313"/>
                <a:gd name="connsiteY8" fmla="*/ 245800 h 2123315"/>
                <a:gd name="connsiteX9" fmla="*/ 4087762 w 4482313"/>
                <a:gd name="connsiteY9" fmla="*/ 429950 h 2123315"/>
                <a:gd name="connsiteX10" fmla="*/ 4363987 w 4482313"/>
                <a:gd name="connsiteY10" fmla="*/ 683950 h 2123315"/>
                <a:gd name="connsiteX11" fmla="*/ 4481462 w 4482313"/>
                <a:gd name="connsiteY11" fmla="*/ 1052250 h 2123315"/>
                <a:gd name="connsiteX12" fmla="*/ 4408437 w 4482313"/>
                <a:gd name="connsiteY12" fmla="*/ 1417375 h 2123315"/>
                <a:gd name="connsiteX13" fmla="*/ 4252862 w 4482313"/>
                <a:gd name="connsiteY13" fmla="*/ 1585650 h 2123315"/>
                <a:gd name="connsiteX14" fmla="*/ 4044065 w 4482313"/>
                <a:gd name="connsiteY14" fmla="*/ 1747392 h 2123315"/>
                <a:gd name="connsiteX15" fmla="*/ 3259087 w 4482313"/>
                <a:gd name="connsiteY15" fmla="*/ 1985700 h 2123315"/>
                <a:gd name="connsiteX16" fmla="*/ 2528837 w 4482313"/>
                <a:gd name="connsiteY16" fmla="*/ 2122225 h 2123315"/>
                <a:gd name="connsiteX17" fmla="*/ 1998612 w 4482313"/>
                <a:gd name="connsiteY17" fmla="*/ 2033325 h 2123315"/>
                <a:gd name="connsiteX18" fmla="*/ 1468387 w 4482313"/>
                <a:gd name="connsiteY18" fmla="*/ 1757100 h 2123315"/>
                <a:gd name="connsiteX19" fmla="*/ 1100087 w 4482313"/>
                <a:gd name="connsiteY19" fmla="*/ 1445950 h 2123315"/>
                <a:gd name="connsiteX20" fmla="*/ 1009600 w 4482313"/>
                <a:gd name="connsiteY20" fmla="*/ 1215763 h 2123315"/>
                <a:gd name="connsiteX21" fmla="*/ 839737 w 4482313"/>
                <a:gd name="connsiteY21" fmla="*/ 1290375 h 2123315"/>
                <a:gd name="connsiteX22" fmla="*/ 579387 w 4482313"/>
                <a:gd name="connsiteY22" fmla="*/ 1236400 h 2123315"/>
                <a:gd name="connsiteX23" fmla="*/ 347612 w 4482313"/>
                <a:gd name="connsiteY23" fmla="*/ 1061775 h 2123315"/>
                <a:gd name="connsiteX24" fmla="*/ 26937 w 4482313"/>
                <a:gd name="connsiteY24" fmla="*/ 877625 h 2123315"/>
                <a:gd name="connsiteX25" fmla="*/ 65037 w 4482313"/>
                <a:gd name="connsiteY25" fmla="*/ 629975 h 2123315"/>
                <a:gd name="connsiteX26" fmla="*/ 439687 w 4482313"/>
                <a:gd name="connsiteY26" fmla="*/ 382325 h 2123315"/>
                <a:gd name="connsiteX0" fmla="*/ 439687 w 4482313"/>
                <a:gd name="connsiteY0" fmla="*/ 382325 h 2122260"/>
                <a:gd name="connsiteX1" fmla="*/ 1046112 w 4482313"/>
                <a:gd name="connsiteY1" fmla="*/ 141025 h 2122260"/>
                <a:gd name="connsiteX2" fmla="*/ 1731912 w 4482313"/>
                <a:gd name="connsiteY2" fmla="*/ 7675 h 2122260"/>
                <a:gd name="connsiteX3" fmla="*/ 2563762 w 4482313"/>
                <a:gd name="connsiteY3" fmla="*/ 33075 h 2122260"/>
                <a:gd name="connsiteX4" fmla="*/ 2758230 w 4482313"/>
                <a:gd name="connsiteY4" fmla="*/ 173569 h 2122260"/>
                <a:gd name="connsiteX5" fmla="*/ 2922537 w 4482313"/>
                <a:gd name="connsiteY5" fmla="*/ 172775 h 2122260"/>
                <a:gd name="connsiteX6" fmla="*/ 3014612 w 4482313"/>
                <a:gd name="connsiteY6" fmla="*/ 112450 h 2122260"/>
                <a:gd name="connsiteX7" fmla="*/ 3367037 w 4482313"/>
                <a:gd name="connsiteY7" fmla="*/ 160075 h 2122260"/>
                <a:gd name="connsiteX8" fmla="*/ 3700412 w 4482313"/>
                <a:gd name="connsiteY8" fmla="*/ 245800 h 2122260"/>
                <a:gd name="connsiteX9" fmla="*/ 4087762 w 4482313"/>
                <a:gd name="connsiteY9" fmla="*/ 429950 h 2122260"/>
                <a:gd name="connsiteX10" fmla="*/ 4363987 w 4482313"/>
                <a:gd name="connsiteY10" fmla="*/ 683950 h 2122260"/>
                <a:gd name="connsiteX11" fmla="*/ 4481462 w 4482313"/>
                <a:gd name="connsiteY11" fmla="*/ 1052250 h 2122260"/>
                <a:gd name="connsiteX12" fmla="*/ 4408437 w 4482313"/>
                <a:gd name="connsiteY12" fmla="*/ 1417375 h 2122260"/>
                <a:gd name="connsiteX13" fmla="*/ 4252862 w 4482313"/>
                <a:gd name="connsiteY13" fmla="*/ 1585650 h 2122260"/>
                <a:gd name="connsiteX14" fmla="*/ 4044065 w 4482313"/>
                <a:gd name="connsiteY14" fmla="*/ 1747392 h 2122260"/>
                <a:gd name="connsiteX15" fmla="*/ 3279259 w 4482313"/>
                <a:gd name="connsiteY15" fmla="*/ 2026040 h 2122260"/>
                <a:gd name="connsiteX16" fmla="*/ 2528837 w 4482313"/>
                <a:gd name="connsiteY16" fmla="*/ 2122225 h 2122260"/>
                <a:gd name="connsiteX17" fmla="*/ 1998612 w 4482313"/>
                <a:gd name="connsiteY17" fmla="*/ 2033325 h 2122260"/>
                <a:gd name="connsiteX18" fmla="*/ 1468387 w 4482313"/>
                <a:gd name="connsiteY18" fmla="*/ 1757100 h 2122260"/>
                <a:gd name="connsiteX19" fmla="*/ 1100087 w 4482313"/>
                <a:gd name="connsiteY19" fmla="*/ 1445950 h 2122260"/>
                <a:gd name="connsiteX20" fmla="*/ 1009600 w 4482313"/>
                <a:gd name="connsiteY20" fmla="*/ 1215763 h 2122260"/>
                <a:gd name="connsiteX21" fmla="*/ 839737 w 4482313"/>
                <a:gd name="connsiteY21" fmla="*/ 1290375 h 2122260"/>
                <a:gd name="connsiteX22" fmla="*/ 579387 w 4482313"/>
                <a:gd name="connsiteY22" fmla="*/ 1236400 h 2122260"/>
                <a:gd name="connsiteX23" fmla="*/ 347612 w 4482313"/>
                <a:gd name="connsiteY23" fmla="*/ 1061775 h 2122260"/>
                <a:gd name="connsiteX24" fmla="*/ 26937 w 4482313"/>
                <a:gd name="connsiteY24" fmla="*/ 877625 h 2122260"/>
                <a:gd name="connsiteX25" fmla="*/ 65037 w 4482313"/>
                <a:gd name="connsiteY25" fmla="*/ 629975 h 2122260"/>
                <a:gd name="connsiteX26" fmla="*/ 439687 w 4482313"/>
                <a:gd name="connsiteY26" fmla="*/ 382325 h 2122260"/>
                <a:gd name="connsiteX0" fmla="*/ 439687 w 4482313"/>
                <a:gd name="connsiteY0" fmla="*/ 382325 h 2092139"/>
                <a:gd name="connsiteX1" fmla="*/ 1046112 w 4482313"/>
                <a:gd name="connsiteY1" fmla="*/ 141025 h 2092139"/>
                <a:gd name="connsiteX2" fmla="*/ 1731912 w 4482313"/>
                <a:gd name="connsiteY2" fmla="*/ 7675 h 2092139"/>
                <a:gd name="connsiteX3" fmla="*/ 2563762 w 4482313"/>
                <a:gd name="connsiteY3" fmla="*/ 33075 h 2092139"/>
                <a:gd name="connsiteX4" fmla="*/ 2758230 w 4482313"/>
                <a:gd name="connsiteY4" fmla="*/ 173569 h 2092139"/>
                <a:gd name="connsiteX5" fmla="*/ 2922537 w 4482313"/>
                <a:gd name="connsiteY5" fmla="*/ 172775 h 2092139"/>
                <a:gd name="connsiteX6" fmla="*/ 3014612 w 4482313"/>
                <a:gd name="connsiteY6" fmla="*/ 112450 h 2092139"/>
                <a:gd name="connsiteX7" fmla="*/ 3367037 w 4482313"/>
                <a:gd name="connsiteY7" fmla="*/ 160075 h 2092139"/>
                <a:gd name="connsiteX8" fmla="*/ 3700412 w 4482313"/>
                <a:gd name="connsiteY8" fmla="*/ 245800 h 2092139"/>
                <a:gd name="connsiteX9" fmla="*/ 4087762 w 4482313"/>
                <a:gd name="connsiteY9" fmla="*/ 429950 h 2092139"/>
                <a:gd name="connsiteX10" fmla="*/ 4363987 w 4482313"/>
                <a:gd name="connsiteY10" fmla="*/ 683950 h 2092139"/>
                <a:gd name="connsiteX11" fmla="*/ 4481462 w 4482313"/>
                <a:gd name="connsiteY11" fmla="*/ 1052250 h 2092139"/>
                <a:gd name="connsiteX12" fmla="*/ 4408437 w 4482313"/>
                <a:gd name="connsiteY12" fmla="*/ 1417375 h 2092139"/>
                <a:gd name="connsiteX13" fmla="*/ 4252862 w 4482313"/>
                <a:gd name="connsiteY13" fmla="*/ 1585650 h 2092139"/>
                <a:gd name="connsiteX14" fmla="*/ 4044065 w 4482313"/>
                <a:gd name="connsiteY14" fmla="*/ 1747392 h 2092139"/>
                <a:gd name="connsiteX15" fmla="*/ 3279259 w 4482313"/>
                <a:gd name="connsiteY15" fmla="*/ 2026040 h 2092139"/>
                <a:gd name="connsiteX16" fmla="*/ 2528836 w 4482313"/>
                <a:gd name="connsiteY16" fmla="*/ 2091974 h 2092139"/>
                <a:gd name="connsiteX17" fmla="*/ 1998612 w 4482313"/>
                <a:gd name="connsiteY17" fmla="*/ 2033325 h 2092139"/>
                <a:gd name="connsiteX18" fmla="*/ 1468387 w 4482313"/>
                <a:gd name="connsiteY18" fmla="*/ 1757100 h 2092139"/>
                <a:gd name="connsiteX19" fmla="*/ 1100087 w 4482313"/>
                <a:gd name="connsiteY19" fmla="*/ 1445950 h 2092139"/>
                <a:gd name="connsiteX20" fmla="*/ 1009600 w 4482313"/>
                <a:gd name="connsiteY20" fmla="*/ 1215763 h 2092139"/>
                <a:gd name="connsiteX21" fmla="*/ 839737 w 4482313"/>
                <a:gd name="connsiteY21" fmla="*/ 1290375 h 2092139"/>
                <a:gd name="connsiteX22" fmla="*/ 579387 w 4482313"/>
                <a:gd name="connsiteY22" fmla="*/ 1236400 h 2092139"/>
                <a:gd name="connsiteX23" fmla="*/ 347612 w 4482313"/>
                <a:gd name="connsiteY23" fmla="*/ 1061775 h 2092139"/>
                <a:gd name="connsiteX24" fmla="*/ 26937 w 4482313"/>
                <a:gd name="connsiteY24" fmla="*/ 877625 h 2092139"/>
                <a:gd name="connsiteX25" fmla="*/ 65037 w 4482313"/>
                <a:gd name="connsiteY25" fmla="*/ 629975 h 2092139"/>
                <a:gd name="connsiteX26" fmla="*/ 439687 w 4482313"/>
                <a:gd name="connsiteY26" fmla="*/ 382325 h 2092139"/>
                <a:gd name="connsiteX0" fmla="*/ 439687 w 4482313"/>
                <a:gd name="connsiteY0" fmla="*/ 382325 h 2093600"/>
                <a:gd name="connsiteX1" fmla="*/ 1046112 w 4482313"/>
                <a:gd name="connsiteY1" fmla="*/ 141025 h 2093600"/>
                <a:gd name="connsiteX2" fmla="*/ 1731912 w 4482313"/>
                <a:gd name="connsiteY2" fmla="*/ 7675 h 2093600"/>
                <a:gd name="connsiteX3" fmla="*/ 2563762 w 4482313"/>
                <a:gd name="connsiteY3" fmla="*/ 33075 h 2093600"/>
                <a:gd name="connsiteX4" fmla="*/ 2758230 w 4482313"/>
                <a:gd name="connsiteY4" fmla="*/ 173569 h 2093600"/>
                <a:gd name="connsiteX5" fmla="*/ 2922537 w 4482313"/>
                <a:gd name="connsiteY5" fmla="*/ 172775 h 2093600"/>
                <a:gd name="connsiteX6" fmla="*/ 3014612 w 4482313"/>
                <a:gd name="connsiteY6" fmla="*/ 112450 h 2093600"/>
                <a:gd name="connsiteX7" fmla="*/ 3367037 w 4482313"/>
                <a:gd name="connsiteY7" fmla="*/ 160075 h 2093600"/>
                <a:gd name="connsiteX8" fmla="*/ 3700412 w 4482313"/>
                <a:gd name="connsiteY8" fmla="*/ 245800 h 2093600"/>
                <a:gd name="connsiteX9" fmla="*/ 4087762 w 4482313"/>
                <a:gd name="connsiteY9" fmla="*/ 429950 h 2093600"/>
                <a:gd name="connsiteX10" fmla="*/ 4363987 w 4482313"/>
                <a:gd name="connsiteY10" fmla="*/ 683950 h 2093600"/>
                <a:gd name="connsiteX11" fmla="*/ 4481462 w 4482313"/>
                <a:gd name="connsiteY11" fmla="*/ 1052250 h 2093600"/>
                <a:gd name="connsiteX12" fmla="*/ 4408437 w 4482313"/>
                <a:gd name="connsiteY12" fmla="*/ 1417375 h 2093600"/>
                <a:gd name="connsiteX13" fmla="*/ 4252862 w 4482313"/>
                <a:gd name="connsiteY13" fmla="*/ 1585650 h 2093600"/>
                <a:gd name="connsiteX14" fmla="*/ 4044065 w 4482313"/>
                <a:gd name="connsiteY14" fmla="*/ 1747392 h 2093600"/>
                <a:gd name="connsiteX15" fmla="*/ 3279259 w 4482313"/>
                <a:gd name="connsiteY15" fmla="*/ 2026040 h 2093600"/>
                <a:gd name="connsiteX16" fmla="*/ 2528836 w 4482313"/>
                <a:gd name="connsiteY16" fmla="*/ 2091974 h 2093600"/>
                <a:gd name="connsiteX17" fmla="*/ 1988527 w 4482313"/>
                <a:gd name="connsiteY17" fmla="*/ 1982900 h 2093600"/>
                <a:gd name="connsiteX18" fmla="*/ 1468387 w 4482313"/>
                <a:gd name="connsiteY18" fmla="*/ 1757100 h 2093600"/>
                <a:gd name="connsiteX19" fmla="*/ 1100087 w 4482313"/>
                <a:gd name="connsiteY19" fmla="*/ 1445950 h 2093600"/>
                <a:gd name="connsiteX20" fmla="*/ 1009600 w 4482313"/>
                <a:gd name="connsiteY20" fmla="*/ 1215763 h 2093600"/>
                <a:gd name="connsiteX21" fmla="*/ 839737 w 4482313"/>
                <a:gd name="connsiteY21" fmla="*/ 1290375 h 2093600"/>
                <a:gd name="connsiteX22" fmla="*/ 579387 w 4482313"/>
                <a:gd name="connsiteY22" fmla="*/ 1236400 h 2093600"/>
                <a:gd name="connsiteX23" fmla="*/ 347612 w 4482313"/>
                <a:gd name="connsiteY23" fmla="*/ 1061775 h 2093600"/>
                <a:gd name="connsiteX24" fmla="*/ 26937 w 4482313"/>
                <a:gd name="connsiteY24" fmla="*/ 877625 h 2093600"/>
                <a:gd name="connsiteX25" fmla="*/ 65037 w 4482313"/>
                <a:gd name="connsiteY25" fmla="*/ 629975 h 2093600"/>
                <a:gd name="connsiteX26" fmla="*/ 439687 w 4482313"/>
                <a:gd name="connsiteY26" fmla="*/ 382325 h 209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2313" h="2093600">
                  <a:moveTo>
                    <a:pt x="439687" y="382325"/>
                  </a:moveTo>
                  <a:cubicBezTo>
                    <a:pt x="603200" y="300833"/>
                    <a:pt x="830741" y="203467"/>
                    <a:pt x="1046112" y="141025"/>
                  </a:cubicBezTo>
                  <a:cubicBezTo>
                    <a:pt x="1261483" y="78583"/>
                    <a:pt x="1478970" y="25667"/>
                    <a:pt x="1731912" y="7675"/>
                  </a:cubicBezTo>
                  <a:cubicBezTo>
                    <a:pt x="1984854" y="-10317"/>
                    <a:pt x="2392709" y="5426"/>
                    <a:pt x="2563762" y="33075"/>
                  </a:cubicBezTo>
                  <a:cubicBezTo>
                    <a:pt x="2734815" y="60724"/>
                    <a:pt x="2698434" y="150286"/>
                    <a:pt x="2758230" y="173569"/>
                  </a:cubicBezTo>
                  <a:cubicBezTo>
                    <a:pt x="2818026" y="196852"/>
                    <a:pt x="2879807" y="182962"/>
                    <a:pt x="2922537" y="172775"/>
                  </a:cubicBezTo>
                  <a:cubicBezTo>
                    <a:pt x="2965267" y="162589"/>
                    <a:pt x="2940529" y="114567"/>
                    <a:pt x="3014612" y="112450"/>
                  </a:cubicBezTo>
                  <a:cubicBezTo>
                    <a:pt x="3088695" y="110333"/>
                    <a:pt x="3252737" y="137850"/>
                    <a:pt x="3367037" y="160075"/>
                  </a:cubicBezTo>
                  <a:cubicBezTo>
                    <a:pt x="3481337" y="182300"/>
                    <a:pt x="3580291" y="200821"/>
                    <a:pt x="3700412" y="245800"/>
                  </a:cubicBezTo>
                  <a:cubicBezTo>
                    <a:pt x="3820533" y="290779"/>
                    <a:pt x="3977166" y="356925"/>
                    <a:pt x="4087762" y="429950"/>
                  </a:cubicBezTo>
                  <a:cubicBezTo>
                    <a:pt x="4198358" y="502975"/>
                    <a:pt x="4298370" y="580233"/>
                    <a:pt x="4363987" y="683950"/>
                  </a:cubicBezTo>
                  <a:cubicBezTo>
                    <a:pt x="4429604" y="787667"/>
                    <a:pt x="4474054" y="930013"/>
                    <a:pt x="4481462" y="1052250"/>
                  </a:cubicBezTo>
                  <a:cubicBezTo>
                    <a:pt x="4488870" y="1174487"/>
                    <a:pt x="4446537" y="1328475"/>
                    <a:pt x="4408437" y="1417375"/>
                  </a:cubicBezTo>
                  <a:cubicBezTo>
                    <a:pt x="4370337" y="1506275"/>
                    <a:pt x="4313591" y="1530647"/>
                    <a:pt x="4252862" y="1585650"/>
                  </a:cubicBezTo>
                  <a:cubicBezTo>
                    <a:pt x="4192133" y="1640653"/>
                    <a:pt x="4206332" y="1673994"/>
                    <a:pt x="4044065" y="1747392"/>
                  </a:cubicBezTo>
                  <a:cubicBezTo>
                    <a:pt x="3881798" y="1820790"/>
                    <a:pt x="3531797" y="1968610"/>
                    <a:pt x="3279259" y="2026040"/>
                  </a:cubicBezTo>
                  <a:cubicBezTo>
                    <a:pt x="3026721" y="2083470"/>
                    <a:pt x="2743958" y="2099164"/>
                    <a:pt x="2528836" y="2091974"/>
                  </a:cubicBezTo>
                  <a:cubicBezTo>
                    <a:pt x="2313714" y="2084784"/>
                    <a:pt x="2165268" y="2038712"/>
                    <a:pt x="1988527" y="1982900"/>
                  </a:cubicBezTo>
                  <a:cubicBezTo>
                    <a:pt x="1811786" y="1927088"/>
                    <a:pt x="1616460" y="1846592"/>
                    <a:pt x="1468387" y="1757100"/>
                  </a:cubicBezTo>
                  <a:cubicBezTo>
                    <a:pt x="1320314" y="1667608"/>
                    <a:pt x="1176552" y="1536173"/>
                    <a:pt x="1100087" y="1445950"/>
                  </a:cubicBezTo>
                  <a:cubicBezTo>
                    <a:pt x="1023622" y="1355727"/>
                    <a:pt x="1079185" y="1251217"/>
                    <a:pt x="1009600" y="1215763"/>
                  </a:cubicBezTo>
                  <a:cubicBezTo>
                    <a:pt x="940015" y="1180309"/>
                    <a:pt x="911439" y="1286936"/>
                    <a:pt x="839737" y="1290375"/>
                  </a:cubicBezTo>
                  <a:cubicBezTo>
                    <a:pt x="768035" y="1293814"/>
                    <a:pt x="661408" y="1274500"/>
                    <a:pt x="579387" y="1236400"/>
                  </a:cubicBezTo>
                  <a:cubicBezTo>
                    <a:pt x="497366" y="1198300"/>
                    <a:pt x="439687" y="1121571"/>
                    <a:pt x="347612" y="1061775"/>
                  </a:cubicBezTo>
                  <a:cubicBezTo>
                    <a:pt x="255537" y="1001979"/>
                    <a:pt x="74033" y="949592"/>
                    <a:pt x="26937" y="877625"/>
                  </a:cubicBezTo>
                  <a:cubicBezTo>
                    <a:pt x="-20159" y="805658"/>
                    <a:pt x="-4284" y="712525"/>
                    <a:pt x="65037" y="629975"/>
                  </a:cubicBezTo>
                  <a:cubicBezTo>
                    <a:pt x="134358" y="547425"/>
                    <a:pt x="276174" y="463817"/>
                    <a:pt x="439687" y="382325"/>
                  </a:cubicBezTo>
                  <a:close/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</a:endParaRPr>
            </a:p>
          </p:txBody>
        </p:sp>
        <p:sp>
          <p:nvSpPr>
            <p:cNvPr id="52" name="フリーフォーム 51"/>
            <p:cNvSpPr/>
            <p:nvPr/>
          </p:nvSpPr>
          <p:spPr>
            <a:xfrm>
              <a:off x="851397" y="1135725"/>
              <a:ext cx="1113402" cy="1300175"/>
            </a:xfrm>
            <a:custGeom>
              <a:avLst/>
              <a:gdLst>
                <a:gd name="connsiteX0" fmla="*/ 100151 w 3145999"/>
                <a:gd name="connsiteY0" fmla="*/ 1660322 h 3831841"/>
                <a:gd name="connsiteX1" fmla="*/ 139 w 3145999"/>
                <a:gd name="connsiteY1" fmla="*/ 1169785 h 3831841"/>
                <a:gd name="connsiteX2" fmla="*/ 119201 w 3145999"/>
                <a:gd name="connsiteY2" fmla="*/ 622097 h 3831841"/>
                <a:gd name="connsiteX3" fmla="*/ 547826 w 3145999"/>
                <a:gd name="connsiteY3" fmla="*/ 212522 h 3831841"/>
                <a:gd name="connsiteX4" fmla="*/ 1057414 w 3145999"/>
                <a:gd name="connsiteY4" fmla="*/ 2972 h 3831841"/>
                <a:gd name="connsiteX5" fmla="*/ 1676539 w 3145999"/>
                <a:gd name="connsiteY5" fmla="*/ 102985 h 3831841"/>
                <a:gd name="connsiteX6" fmla="*/ 1800364 w 3145999"/>
                <a:gd name="connsiteY6" fmla="*/ 293485 h 3831841"/>
                <a:gd name="connsiteX7" fmla="*/ 1762264 w 3145999"/>
                <a:gd name="connsiteY7" fmla="*/ 431597 h 3831841"/>
                <a:gd name="connsiteX8" fmla="*/ 1847989 w 3145999"/>
                <a:gd name="connsiteY8" fmla="*/ 536372 h 3831841"/>
                <a:gd name="connsiteX9" fmla="*/ 2200414 w 3145999"/>
                <a:gd name="connsiteY9" fmla="*/ 688772 h 3831841"/>
                <a:gd name="connsiteX10" fmla="*/ 2576651 w 3145999"/>
                <a:gd name="connsiteY10" fmla="*/ 898322 h 3831841"/>
                <a:gd name="connsiteX11" fmla="*/ 2905264 w 3145999"/>
                <a:gd name="connsiteY11" fmla="*/ 1231697 h 3831841"/>
                <a:gd name="connsiteX12" fmla="*/ 3124339 w 3145999"/>
                <a:gd name="connsiteY12" fmla="*/ 1803197 h 3831841"/>
                <a:gd name="connsiteX13" fmla="*/ 3114814 w 3145999"/>
                <a:gd name="connsiteY13" fmla="*/ 2522335 h 3831841"/>
                <a:gd name="connsiteX14" fmla="*/ 2919551 w 3145999"/>
                <a:gd name="connsiteY14" fmla="*/ 3065260 h 3831841"/>
                <a:gd name="connsiteX15" fmla="*/ 2519501 w 3145999"/>
                <a:gd name="connsiteY15" fmla="*/ 3403397 h 3831841"/>
                <a:gd name="connsiteX16" fmla="*/ 2157551 w 3145999"/>
                <a:gd name="connsiteY16" fmla="*/ 3346247 h 3831841"/>
                <a:gd name="connsiteX17" fmla="*/ 2071826 w 3145999"/>
                <a:gd name="connsiteY17" fmla="*/ 3370060 h 3831841"/>
                <a:gd name="connsiteX18" fmla="*/ 2005151 w 3145999"/>
                <a:gd name="connsiteY18" fmla="*/ 3579610 h 3831841"/>
                <a:gd name="connsiteX19" fmla="*/ 1852751 w 3145999"/>
                <a:gd name="connsiteY19" fmla="*/ 3698672 h 3831841"/>
                <a:gd name="connsiteX20" fmla="*/ 1762264 w 3145999"/>
                <a:gd name="connsiteY20" fmla="*/ 3827260 h 3831841"/>
                <a:gd name="connsiteX21" fmla="*/ 1462226 w 3145999"/>
                <a:gd name="connsiteY21" fmla="*/ 3789160 h 3831841"/>
                <a:gd name="connsiteX22" fmla="*/ 1300301 w 3145999"/>
                <a:gd name="connsiteY22" fmla="*/ 3655810 h 3831841"/>
                <a:gd name="connsiteX23" fmla="*/ 981214 w 3145999"/>
                <a:gd name="connsiteY23" fmla="*/ 3708197 h 3831841"/>
                <a:gd name="connsiteX24" fmla="*/ 509726 w 3145999"/>
                <a:gd name="connsiteY24" fmla="*/ 3651047 h 3831841"/>
                <a:gd name="connsiteX25" fmla="*/ 219214 w 3145999"/>
                <a:gd name="connsiteY25" fmla="*/ 3222422 h 3831841"/>
                <a:gd name="connsiteX26" fmla="*/ 190639 w 3145999"/>
                <a:gd name="connsiteY26" fmla="*/ 2912860 h 3831841"/>
                <a:gd name="connsiteX27" fmla="*/ 104914 w 3145999"/>
                <a:gd name="connsiteY27" fmla="*/ 2779510 h 3831841"/>
                <a:gd name="connsiteX28" fmla="*/ 133489 w 3145999"/>
                <a:gd name="connsiteY28" fmla="*/ 2460422 h 3831841"/>
                <a:gd name="connsiteX29" fmla="*/ 190639 w 3145999"/>
                <a:gd name="connsiteY29" fmla="*/ 2346122 h 3831841"/>
                <a:gd name="connsiteX30" fmla="*/ 85864 w 3145999"/>
                <a:gd name="connsiteY30" fmla="*/ 2198485 h 3831841"/>
                <a:gd name="connsiteX31" fmla="*/ 214451 w 3145999"/>
                <a:gd name="connsiteY31" fmla="*/ 2003222 h 3831841"/>
                <a:gd name="connsiteX32" fmla="*/ 309701 w 3145999"/>
                <a:gd name="connsiteY32" fmla="*/ 1841297 h 3831841"/>
                <a:gd name="connsiteX33" fmla="*/ 100151 w 3145999"/>
                <a:gd name="connsiteY33" fmla="*/ 1660322 h 38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45999" h="3831841">
                  <a:moveTo>
                    <a:pt x="100151" y="1660322"/>
                  </a:moveTo>
                  <a:cubicBezTo>
                    <a:pt x="48557" y="1548403"/>
                    <a:pt x="-3036" y="1342822"/>
                    <a:pt x="139" y="1169785"/>
                  </a:cubicBezTo>
                  <a:cubicBezTo>
                    <a:pt x="3314" y="996748"/>
                    <a:pt x="27920" y="781641"/>
                    <a:pt x="119201" y="622097"/>
                  </a:cubicBezTo>
                  <a:cubicBezTo>
                    <a:pt x="210482" y="462553"/>
                    <a:pt x="391457" y="315709"/>
                    <a:pt x="547826" y="212522"/>
                  </a:cubicBezTo>
                  <a:cubicBezTo>
                    <a:pt x="704195" y="109335"/>
                    <a:pt x="869295" y="21228"/>
                    <a:pt x="1057414" y="2972"/>
                  </a:cubicBezTo>
                  <a:cubicBezTo>
                    <a:pt x="1245533" y="-15284"/>
                    <a:pt x="1552714" y="54566"/>
                    <a:pt x="1676539" y="102985"/>
                  </a:cubicBezTo>
                  <a:cubicBezTo>
                    <a:pt x="1800364" y="151404"/>
                    <a:pt x="1786077" y="238716"/>
                    <a:pt x="1800364" y="293485"/>
                  </a:cubicBezTo>
                  <a:cubicBezTo>
                    <a:pt x="1814651" y="348254"/>
                    <a:pt x="1754327" y="391116"/>
                    <a:pt x="1762264" y="431597"/>
                  </a:cubicBezTo>
                  <a:cubicBezTo>
                    <a:pt x="1770201" y="472078"/>
                    <a:pt x="1774964" y="493510"/>
                    <a:pt x="1847989" y="536372"/>
                  </a:cubicBezTo>
                  <a:cubicBezTo>
                    <a:pt x="1921014" y="579234"/>
                    <a:pt x="2078970" y="628447"/>
                    <a:pt x="2200414" y="688772"/>
                  </a:cubicBezTo>
                  <a:cubicBezTo>
                    <a:pt x="2321858" y="749097"/>
                    <a:pt x="2459176" y="807834"/>
                    <a:pt x="2576651" y="898322"/>
                  </a:cubicBezTo>
                  <a:cubicBezTo>
                    <a:pt x="2694126" y="988809"/>
                    <a:pt x="2813983" y="1080884"/>
                    <a:pt x="2905264" y="1231697"/>
                  </a:cubicBezTo>
                  <a:cubicBezTo>
                    <a:pt x="2996545" y="1382510"/>
                    <a:pt x="3089414" y="1588091"/>
                    <a:pt x="3124339" y="1803197"/>
                  </a:cubicBezTo>
                  <a:cubicBezTo>
                    <a:pt x="3159264" y="2018303"/>
                    <a:pt x="3148945" y="2311991"/>
                    <a:pt x="3114814" y="2522335"/>
                  </a:cubicBezTo>
                  <a:cubicBezTo>
                    <a:pt x="3080683" y="2732679"/>
                    <a:pt x="3018770" y="2918416"/>
                    <a:pt x="2919551" y="3065260"/>
                  </a:cubicBezTo>
                  <a:cubicBezTo>
                    <a:pt x="2820332" y="3212104"/>
                    <a:pt x="2646501" y="3356566"/>
                    <a:pt x="2519501" y="3403397"/>
                  </a:cubicBezTo>
                  <a:cubicBezTo>
                    <a:pt x="2392501" y="3450228"/>
                    <a:pt x="2232164" y="3351803"/>
                    <a:pt x="2157551" y="3346247"/>
                  </a:cubicBezTo>
                  <a:cubicBezTo>
                    <a:pt x="2082939" y="3340691"/>
                    <a:pt x="2097226" y="3331166"/>
                    <a:pt x="2071826" y="3370060"/>
                  </a:cubicBezTo>
                  <a:cubicBezTo>
                    <a:pt x="2046426" y="3408954"/>
                    <a:pt x="2041664" y="3524841"/>
                    <a:pt x="2005151" y="3579610"/>
                  </a:cubicBezTo>
                  <a:cubicBezTo>
                    <a:pt x="1968639" y="3634379"/>
                    <a:pt x="1893232" y="3657397"/>
                    <a:pt x="1852751" y="3698672"/>
                  </a:cubicBezTo>
                  <a:cubicBezTo>
                    <a:pt x="1812270" y="3739947"/>
                    <a:pt x="1827351" y="3812179"/>
                    <a:pt x="1762264" y="3827260"/>
                  </a:cubicBezTo>
                  <a:cubicBezTo>
                    <a:pt x="1697177" y="3842341"/>
                    <a:pt x="1539220" y="3817735"/>
                    <a:pt x="1462226" y="3789160"/>
                  </a:cubicBezTo>
                  <a:cubicBezTo>
                    <a:pt x="1385232" y="3760585"/>
                    <a:pt x="1380470" y="3669304"/>
                    <a:pt x="1300301" y="3655810"/>
                  </a:cubicBezTo>
                  <a:cubicBezTo>
                    <a:pt x="1220132" y="3642316"/>
                    <a:pt x="1112976" y="3708991"/>
                    <a:pt x="981214" y="3708197"/>
                  </a:cubicBezTo>
                  <a:cubicBezTo>
                    <a:pt x="849452" y="3707403"/>
                    <a:pt x="636726" y="3732009"/>
                    <a:pt x="509726" y="3651047"/>
                  </a:cubicBezTo>
                  <a:cubicBezTo>
                    <a:pt x="382726" y="3570085"/>
                    <a:pt x="272395" y="3345453"/>
                    <a:pt x="219214" y="3222422"/>
                  </a:cubicBezTo>
                  <a:cubicBezTo>
                    <a:pt x="166033" y="3099391"/>
                    <a:pt x="209689" y="2986679"/>
                    <a:pt x="190639" y="2912860"/>
                  </a:cubicBezTo>
                  <a:cubicBezTo>
                    <a:pt x="171589" y="2839041"/>
                    <a:pt x="114439" y="2854916"/>
                    <a:pt x="104914" y="2779510"/>
                  </a:cubicBezTo>
                  <a:cubicBezTo>
                    <a:pt x="95389" y="2704104"/>
                    <a:pt x="119202" y="2532653"/>
                    <a:pt x="133489" y="2460422"/>
                  </a:cubicBezTo>
                  <a:cubicBezTo>
                    <a:pt x="147776" y="2388191"/>
                    <a:pt x="198576" y="2389778"/>
                    <a:pt x="190639" y="2346122"/>
                  </a:cubicBezTo>
                  <a:cubicBezTo>
                    <a:pt x="182702" y="2302466"/>
                    <a:pt x="81895" y="2255635"/>
                    <a:pt x="85864" y="2198485"/>
                  </a:cubicBezTo>
                  <a:cubicBezTo>
                    <a:pt x="89833" y="2141335"/>
                    <a:pt x="177145" y="2062753"/>
                    <a:pt x="214451" y="2003222"/>
                  </a:cubicBezTo>
                  <a:cubicBezTo>
                    <a:pt x="251757" y="1943691"/>
                    <a:pt x="323195" y="1898447"/>
                    <a:pt x="309701" y="1841297"/>
                  </a:cubicBezTo>
                  <a:cubicBezTo>
                    <a:pt x="296207" y="1784147"/>
                    <a:pt x="151745" y="1772241"/>
                    <a:pt x="100151" y="1660322"/>
                  </a:cubicBezTo>
                  <a:close/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lt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2669233" y="880661"/>
            <a:ext cx="5945720" cy="4291111"/>
            <a:chOff x="2669233" y="880661"/>
            <a:chExt cx="5945720" cy="4291111"/>
          </a:xfrm>
        </p:grpSpPr>
        <p:grpSp>
          <p:nvGrpSpPr>
            <p:cNvPr id="6" name="グループ化 5"/>
            <p:cNvGrpSpPr/>
            <p:nvPr/>
          </p:nvGrpSpPr>
          <p:grpSpPr>
            <a:xfrm rot="16200000">
              <a:off x="6640754" y="2911437"/>
              <a:ext cx="2122317" cy="1826081"/>
              <a:chOff x="5371478" y="2142579"/>
              <a:chExt cx="1791981" cy="1478238"/>
            </a:xfrm>
          </p:grpSpPr>
          <p:pic>
            <p:nvPicPr>
              <p:cNvPr id="53" name="Picture 21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18" t="8805" r="9487" b="13305"/>
              <a:stretch/>
            </p:blipFill>
            <p:spPr bwMode="auto">
              <a:xfrm>
                <a:off x="5371478" y="2142579"/>
                <a:ext cx="1791981" cy="147823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4" name="直線矢印コネクタ 53"/>
              <p:cNvCxnSpPr/>
              <p:nvPr/>
            </p:nvCxnSpPr>
            <p:spPr>
              <a:xfrm flipH="1">
                <a:off x="6701117" y="2623290"/>
                <a:ext cx="203501" cy="3793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円/楕円 54"/>
              <p:cNvSpPr/>
              <p:nvPr/>
            </p:nvSpPr>
            <p:spPr>
              <a:xfrm>
                <a:off x="6861123" y="2577473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cxnSp>
            <p:nvCxnSpPr>
              <p:cNvPr id="56" name="直線矢印コネクタ 55"/>
              <p:cNvCxnSpPr/>
              <p:nvPr/>
            </p:nvCxnSpPr>
            <p:spPr>
              <a:xfrm flipH="1" flipV="1">
                <a:off x="6638631" y="2764944"/>
                <a:ext cx="153373" cy="16128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矢印コネクタ 56"/>
              <p:cNvCxnSpPr/>
              <p:nvPr/>
            </p:nvCxnSpPr>
            <p:spPr>
              <a:xfrm>
                <a:off x="6175609" y="2341443"/>
                <a:ext cx="39361" cy="19289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/>
              <p:cNvCxnSpPr/>
              <p:nvPr/>
            </p:nvCxnSpPr>
            <p:spPr>
              <a:xfrm>
                <a:off x="5501993" y="2548947"/>
                <a:ext cx="174496" cy="718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矢印コネクタ 58"/>
              <p:cNvCxnSpPr/>
              <p:nvPr/>
            </p:nvCxnSpPr>
            <p:spPr>
              <a:xfrm flipV="1">
                <a:off x="5716772" y="2585177"/>
                <a:ext cx="56692" cy="13972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矢印コネクタ 59"/>
              <p:cNvCxnSpPr/>
              <p:nvPr/>
            </p:nvCxnSpPr>
            <p:spPr>
              <a:xfrm flipV="1">
                <a:off x="6053650" y="2764944"/>
                <a:ext cx="44042" cy="19950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円/楕円 60"/>
              <p:cNvSpPr/>
              <p:nvPr/>
            </p:nvSpPr>
            <p:spPr>
              <a:xfrm>
                <a:off x="6009390" y="2920750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62" name="円/楕円 61"/>
              <p:cNvSpPr/>
              <p:nvPr/>
            </p:nvSpPr>
            <p:spPr>
              <a:xfrm>
                <a:off x="5672293" y="2689829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63" name="円/楕円 62"/>
              <p:cNvSpPr/>
              <p:nvPr/>
            </p:nvSpPr>
            <p:spPr>
              <a:xfrm>
                <a:off x="6738973" y="2867750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64" name="円/楕円 63"/>
              <p:cNvSpPr/>
              <p:nvPr/>
            </p:nvSpPr>
            <p:spPr>
              <a:xfrm>
                <a:off x="6126670" y="2299677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65" name="円/楕円 64"/>
              <p:cNvSpPr/>
              <p:nvPr/>
            </p:nvSpPr>
            <p:spPr>
              <a:xfrm>
                <a:off x="5454545" y="2501428"/>
                <a:ext cx="95443" cy="90894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</p:grpSp>
        <p:sp>
          <p:nvSpPr>
            <p:cNvPr id="13" name="正方形/長方形 12"/>
            <p:cNvSpPr/>
            <p:nvPr/>
          </p:nvSpPr>
          <p:spPr>
            <a:xfrm>
              <a:off x="6859196" y="4817678"/>
              <a:ext cx="1469954" cy="35409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ja-JP" sz="2400" dirty="0" smtClean="0">
                  <a:latin typeface="+mj-lt"/>
                  <a:cs typeface="Times New Roman" pitchFamily="18" charset="0"/>
                </a:rPr>
                <a:t>Our B-HRBF</a:t>
              </a:r>
              <a:endParaRPr lang="ja-JP" altLang="en-US" sz="2400" dirty="0">
                <a:latin typeface="+mj-lt"/>
                <a:cs typeface="Times New Roman" pitchFamily="18" charset="0"/>
              </a:endParaRPr>
            </a:p>
          </p:txBody>
        </p:sp>
        <p:grpSp>
          <p:nvGrpSpPr>
            <p:cNvPr id="70" name="グループ化 69"/>
            <p:cNvGrpSpPr/>
            <p:nvPr/>
          </p:nvGrpSpPr>
          <p:grpSpPr>
            <a:xfrm>
              <a:off x="2669233" y="880661"/>
              <a:ext cx="1791984" cy="4291111"/>
              <a:chOff x="2715014" y="1176187"/>
              <a:chExt cx="1791984" cy="4475777"/>
            </a:xfrm>
          </p:grpSpPr>
          <p:grpSp>
            <p:nvGrpSpPr>
              <p:cNvPr id="9" name="グループ化 8"/>
              <p:cNvGrpSpPr/>
              <p:nvPr/>
            </p:nvGrpSpPr>
            <p:grpSpPr>
              <a:xfrm rot="16200000">
                <a:off x="2504179" y="3350698"/>
                <a:ext cx="2213653" cy="1791984"/>
                <a:chOff x="1544699" y="2133052"/>
                <a:chExt cx="1791983" cy="1450636"/>
              </a:xfrm>
            </p:grpSpPr>
            <p:pic>
              <p:nvPicPr>
                <p:cNvPr id="3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638" t="9537" r="10478" b="14180"/>
                <a:stretch/>
              </p:blipFill>
              <p:spPr bwMode="auto">
                <a:xfrm>
                  <a:off x="1544699" y="2133052"/>
                  <a:ext cx="1791983" cy="145063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8" name="円/楕円 37"/>
                <p:cNvSpPr/>
                <p:nvPr/>
              </p:nvSpPr>
              <p:spPr>
                <a:xfrm>
                  <a:off x="1844188" y="2566395"/>
                  <a:ext cx="95406" cy="9085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9" name="円/楕円 38"/>
                <p:cNvSpPr/>
                <p:nvPr/>
              </p:nvSpPr>
              <p:spPr>
                <a:xfrm>
                  <a:off x="2289234" y="2162762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0" name="円/楕円 39"/>
                <p:cNvSpPr/>
                <p:nvPr/>
              </p:nvSpPr>
              <p:spPr>
                <a:xfrm>
                  <a:off x="1972962" y="2502164"/>
                  <a:ext cx="95406" cy="9085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1" name="円/楕円 40"/>
                <p:cNvSpPr/>
                <p:nvPr/>
              </p:nvSpPr>
              <p:spPr>
                <a:xfrm>
                  <a:off x="2549948" y="2633145"/>
                  <a:ext cx="95406" cy="9085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2" name="円/楕円 41"/>
                <p:cNvSpPr/>
                <p:nvPr/>
              </p:nvSpPr>
              <p:spPr>
                <a:xfrm>
                  <a:off x="2302244" y="2551620"/>
                  <a:ext cx="95406" cy="9085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3" name="円/楕円 42"/>
                <p:cNvSpPr/>
                <p:nvPr/>
              </p:nvSpPr>
              <p:spPr>
                <a:xfrm>
                  <a:off x="3003510" y="2554653"/>
                  <a:ext cx="95406" cy="9085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4" name="円/楕円 43"/>
                <p:cNvSpPr/>
                <p:nvPr/>
              </p:nvSpPr>
              <p:spPr>
                <a:xfrm>
                  <a:off x="1793690" y="2244366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5" name="円/楕円 44"/>
                <p:cNvSpPr/>
                <p:nvPr/>
              </p:nvSpPr>
              <p:spPr>
                <a:xfrm>
                  <a:off x="3144336" y="2537350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6" name="円/楕円 45"/>
                <p:cNvSpPr/>
                <p:nvPr/>
              </p:nvSpPr>
              <p:spPr>
                <a:xfrm>
                  <a:off x="3018316" y="3011838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7" name="円/楕円 46"/>
                <p:cNvSpPr/>
                <p:nvPr/>
              </p:nvSpPr>
              <p:spPr>
                <a:xfrm>
                  <a:off x="2632220" y="3011838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8" name="円/楕円 47"/>
                <p:cNvSpPr/>
                <p:nvPr/>
              </p:nvSpPr>
              <p:spPr>
                <a:xfrm>
                  <a:off x="2303276" y="3199422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49" name="円/楕円 48"/>
                <p:cNvSpPr/>
                <p:nvPr/>
              </p:nvSpPr>
              <p:spPr>
                <a:xfrm>
                  <a:off x="2013296" y="2816396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50" name="円/楕円 49"/>
                <p:cNvSpPr/>
                <p:nvPr/>
              </p:nvSpPr>
              <p:spPr>
                <a:xfrm>
                  <a:off x="1713348" y="2743724"/>
                  <a:ext cx="95406" cy="9085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</p:grpSp>
          <p:sp>
            <p:nvSpPr>
              <p:cNvPr id="10" name="正方形/長方形 9"/>
              <p:cNvSpPr/>
              <p:nvPr/>
            </p:nvSpPr>
            <p:spPr>
              <a:xfrm>
                <a:off x="3000261" y="5282632"/>
                <a:ext cx="1229632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ja-JP" sz="2400" dirty="0" smtClean="0">
                    <a:latin typeface="+mj-lt"/>
                    <a:cs typeface="Times New Roman" pitchFamily="18" charset="0"/>
                  </a:rPr>
                  <a:t>Graph cut</a:t>
                </a:r>
                <a:endParaRPr lang="ja-JP" altLang="en-US" sz="2400" dirty="0">
                  <a:latin typeface="+mj-lt"/>
                  <a:cs typeface="Times New Roman" pitchFamily="18" charset="0"/>
                </a:endParaRPr>
              </a:p>
            </p:txBody>
          </p:sp>
          <p:grpSp>
            <p:nvGrpSpPr>
              <p:cNvPr id="14" name="グループ化 13"/>
              <p:cNvGrpSpPr/>
              <p:nvPr/>
            </p:nvGrpSpPr>
            <p:grpSpPr>
              <a:xfrm>
                <a:off x="2715014" y="1176187"/>
                <a:ext cx="1791983" cy="1864196"/>
                <a:chOff x="1544696" y="196056"/>
                <a:chExt cx="1791983" cy="1864196"/>
              </a:xfrm>
            </p:grpSpPr>
            <p:pic>
              <p:nvPicPr>
                <p:cNvPr id="26" name="Picture 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57" t="19989" r="8680" b="13163"/>
                <a:stretch/>
              </p:blipFill>
              <p:spPr bwMode="auto">
                <a:xfrm>
                  <a:off x="1544696" y="196056"/>
                  <a:ext cx="1791983" cy="186419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7" name="円/楕円 26"/>
                <p:cNvSpPr/>
                <p:nvPr/>
              </p:nvSpPr>
              <p:spPr>
                <a:xfrm rot="16200000">
                  <a:off x="3011583" y="1787541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28" name="円/楕円 27"/>
                <p:cNvSpPr/>
                <p:nvPr/>
              </p:nvSpPr>
              <p:spPr>
                <a:xfrm rot="16200000">
                  <a:off x="3127282" y="494866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29" name="円/楕円 28"/>
                <p:cNvSpPr/>
                <p:nvPr/>
              </p:nvSpPr>
              <p:spPr>
                <a:xfrm rot="16200000">
                  <a:off x="1889077" y="1072035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0" name="円/楕円 29"/>
                <p:cNvSpPr/>
                <p:nvPr/>
              </p:nvSpPr>
              <p:spPr>
                <a:xfrm rot="16200000">
                  <a:off x="1694699" y="487224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1" name="円/楕円 30"/>
                <p:cNvSpPr/>
                <p:nvPr/>
              </p:nvSpPr>
              <p:spPr>
                <a:xfrm rot="16200000">
                  <a:off x="1567156" y="1105639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2" name="円/楕円 31"/>
                <p:cNvSpPr/>
                <p:nvPr/>
              </p:nvSpPr>
              <p:spPr>
                <a:xfrm rot="16200000">
                  <a:off x="1767600" y="1463691"/>
                  <a:ext cx="117856" cy="112238"/>
                </a:xfrm>
                <a:prstGeom prst="ellipse">
                  <a:avLst/>
                </a:prstGeom>
                <a:solidFill>
                  <a:srgbClr val="0000FF"/>
                </a:solidFill>
                <a:ln w="1270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3" name="円/楕円 32"/>
                <p:cNvSpPr/>
                <p:nvPr/>
              </p:nvSpPr>
              <p:spPr>
                <a:xfrm rot="16200000">
                  <a:off x="2449868" y="1581547"/>
                  <a:ext cx="117856" cy="11223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  <p:sp>
              <p:nvSpPr>
                <p:cNvPr id="34" name="円/楕円 33"/>
                <p:cNvSpPr/>
                <p:nvPr/>
              </p:nvSpPr>
              <p:spPr>
                <a:xfrm rot="16200000">
                  <a:off x="2399025" y="1143351"/>
                  <a:ext cx="117856" cy="112238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</p:grpSp>
        </p:grpSp>
        <p:grpSp>
          <p:nvGrpSpPr>
            <p:cNvPr id="69" name="グループ化 68"/>
            <p:cNvGrpSpPr/>
            <p:nvPr/>
          </p:nvGrpSpPr>
          <p:grpSpPr>
            <a:xfrm>
              <a:off x="4695279" y="880661"/>
              <a:ext cx="1830405" cy="4291111"/>
              <a:chOff x="4741060" y="1176187"/>
              <a:chExt cx="1830405" cy="4475777"/>
            </a:xfrm>
          </p:grpSpPr>
          <p:grpSp>
            <p:nvGrpSpPr>
              <p:cNvPr id="11" name="グループ化 10"/>
              <p:cNvGrpSpPr/>
              <p:nvPr/>
            </p:nvGrpSpPr>
            <p:grpSpPr>
              <a:xfrm rot="16200000">
                <a:off x="4549437" y="3331487"/>
                <a:ext cx="2213651" cy="1830405"/>
                <a:chOff x="3457985" y="2133050"/>
                <a:chExt cx="1791981" cy="1481738"/>
              </a:xfrm>
            </p:grpSpPr>
            <p:pic>
              <p:nvPicPr>
                <p:cNvPr id="35" name="Picture 19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155" t="8748" r="11141" b="13683"/>
                <a:stretch/>
              </p:blipFill>
              <p:spPr bwMode="auto">
                <a:xfrm>
                  <a:off x="3457985" y="2133050"/>
                  <a:ext cx="1791981" cy="148173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6" name="円/楕円 35"/>
                <p:cNvSpPr/>
                <p:nvPr/>
              </p:nvSpPr>
              <p:spPr>
                <a:xfrm>
                  <a:off x="4383248" y="2624365"/>
                  <a:ext cx="119220" cy="113536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</p:grpSp>
          <p:sp>
            <p:nvSpPr>
              <p:cNvPr id="12" name="正方形/長方形 11"/>
              <p:cNvSpPr/>
              <p:nvPr/>
            </p:nvSpPr>
            <p:spPr>
              <a:xfrm>
                <a:off x="4857165" y="5282632"/>
                <a:ext cx="1549783" cy="36933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ja-JP" sz="2400" dirty="0" smtClean="0">
                    <a:latin typeface="+mj-lt"/>
                    <a:cs typeface="Times New Roman" pitchFamily="18" charset="0"/>
                  </a:rPr>
                  <a:t>Region grow</a:t>
                </a:r>
                <a:endParaRPr lang="ja-JP" altLang="en-US" sz="2400" dirty="0">
                  <a:latin typeface="+mj-lt"/>
                  <a:cs typeface="Times New Roman" pitchFamily="18" charset="0"/>
                </a:endParaRPr>
              </a:p>
            </p:txBody>
          </p:sp>
          <p:grpSp>
            <p:nvGrpSpPr>
              <p:cNvPr id="15" name="グループ化 14"/>
              <p:cNvGrpSpPr/>
              <p:nvPr/>
            </p:nvGrpSpPr>
            <p:grpSpPr>
              <a:xfrm>
                <a:off x="4741061" y="1176187"/>
                <a:ext cx="1830403" cy="1864194"/>
                <a:chOff x="3411225" y="196056"/>
                <a:chExt cx="1830403" cy="1864194"/>
              </a:xfrm>
            </p:grpSpPr>
            <p:pic>
              <p:nvPicPr>
                <p:cNvPr id="24" name="Picture 15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465" t="20000" r="6939" b="13155"/>
                <a:stretch/>
              </p:blipFill>
              <p:spPr bwMode="auto">
                <a:xfrm>
                  <a:off x="3411225" y="196056"/>
                  <a:ext cx="1830403" cy="186419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5" name="円/楕円 24"/>
                <p:cNvSpPr/>
                <p:nvPr/>
              </p:nvSpPr>
              <p:spPr>
                <a:xfrm rot="16200000">
                  <a:off x="4293469" y="1143563"/>
                  <a:ext cx="147274" cy="140252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j-lt"/>
                  </a:endParaRPr>
                </a:p>
              </p:txBody>
            </p:sp>
          </p:grpSp>
        </p:grpSp>
        <p:grpSp>
          <p:nvGrpSpPr>
            <p:cNvPr id="16" name="グループ化 15"/>
            <p:cNvGrpSpPr/>
            <p:nvPr/>
          </p:nvGrpSpPr>
          <p:grpSpPr>
            <a:xfrm>
              <a:off x="6779153" y="880661"/>
              <a:ext cx="1835174" cy="1787279"/>
              <a:chOff x="5417185" y="196056"/>
              <a:chExt cx="1835174" cy="1864194"/>
            </a:xfrm>
          </p:grpSpPr>
          <p:pic>
            <p:nvPicPr>
              <p:cNvPr id="17" name="Picture 14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23" t="19905" r="6891" b="13564"/>
              <a:stretch/>
            </p:blipFill>
            <p:spPr bwMode="auto">
              <a:xfrm>
                <a:off x="5417185" y="196056"/>
                <a:ext cx="1835174" cy="186419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8" name="直線矢印コネクタ 17"/>
              <p:cNvCxnSpPr/>
              <p:nvPr/>
            </p:nvCxnSpPr>
            <p:spPr>
              <a:xfrm>
                <a:off x="6141500" y="462097"/>
                <a:ext cx="66927" cy="28034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 flipV="1">
                <a:off x="5911612" y="1100113"/>
                <a:ext cx="271940" cy="4004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矢印コネクタ 19"/>
              <p:cNvCxnSpPr/>
              <p:nvPr/>
            </p:nvCxnSpPr>
            <p:spPr>
              <a:xfrm flipH="1" flipV="1">
                <a:off x="6673321" y="1236414"/>
                <a:ext cx="264688" cy="2002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stealth" w="med" len="med"/>
              </a:ln>
              <a:effectLst>
                <a:outerShdw blurRad="25400" dist="12700" dir="2700000" algn="tl" rotWithShape="0">
                  <a:schemeClr val="bg1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円/楕円 20"/>
              <p:cNvSpPr/>
              <p:nvPr/>
            </p:nvSpPr>
            <p:spPr>
              <a:xfrm rot="16200000">
                <a:off x="6879058" y="1194984"/>
                <a:ext cx="117902" cy="112282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22" name="円/楕円 21"/>
              <p:cNvSpPr/>
              <p:nvPr/>
            </p:nvSpPr>
            <p:spPr>
              <a:xfrm rot="16200000">
                <a:off x="6079998" y="405955"/>
                <a:ext cx="117902" cy="112282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  <p:sp>
            <p:nvSpPr>
              <p:cNvPr id="23" name="円/楕円 22"/>
              <p:cNvSpPr/>
              <p:nvPr/>
            </p:nvSpPr>
            <p:spPr>
              <a:xfrm rot="16200000">
                <a:off x="5851269" y="1077082"/>
                <a:ext cx="117902" cy="112282"/>
              </a:xfrm>
              <a:prstGeom prst="ellipse">
                <a:avLst/>
              </a:prstGeom>
              <a:solidFill>
                <a:srgbClr val="00FF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lt"/>
                </a:endParaRPr>
              </a:p>
            </p:txBody>
          </p:sp>
        </p:grpSp>
      </p:grpSp>
      <p:sp>
        <p:nvSpPr>
          <p:cNvPr id="71" name="正方形/長方形 70"/>
          <p:cNvSpPr/>
          <p:nvPr/>
        </p:nvSpPr>
        <p:spPr>
          <a:xfrm>
            <a:off x="414567" y="5412920"/>
            <a:ext cx="80170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ja-JP" sz="2400" dirty="0" smtClean="0">
                <a:latin typeface="+mj-lt"/>
                <a:cs typeface="Times New Roman" pitchFamily="18" charset="0"/>
              </a:rPr>
              <a:t> - Tried to obtain same segmentation with three methods </a:t>
            </a:r>
            <a:endParaRPr lang="ja-JP" alt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414567" y="5803003"/>
            <a:ext cx="83274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ja-JP" sz="2400" dirty="0" smtClean="0">
                <a:latin typeface="+mj-lt"/>
                <a:cs typeface="Times New Roman" pitchFamily="18" charset="0"/>
              </a:rPr>
              <a:t> - ROI has clear boundary (top)            : all methods worked well</a:t>
            </a:r>
            <a:endParaRPr lang="ja-JP" alt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14566" y="6191284"/>
            <a:ext cx="83274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ja-JP" sz="2400" dirty="0" smtClean="0">
                <a:latin typeface="+mj-lt"/>
                <a:cs typeface="Times New Roman" pitchFamily="18" charset="0"/>
              </a:rPr>
              <a:t> - ROI has blurred boundary (bottom): seed based methods failed </a:t>
            </a:r>
            <a:endParaRPr lang="ja-JP" altLang="en-US" sz="24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9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タイトル 1"/>
          <p:cNvSpPr>
            <a:spLocks noGrp="1"/>
          </p:cNvSpPr>
          <p:nvPr>
            <p:ph type="title"/>
          </p:nvPr>
        </p:nvSpPr>
        <p:spPr>
          <a:xfrm>
            <a:off x="110532" y="63971"/>
            <a:ext cx="9274628" cy="780439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 smtClean="0"/>
              <a:t>Comparison with previous contour-based method</a:t>
            </a:r>
            <a:endParaRPr kumimoji="1" lang="ja-JP" altLang="en-US" sz="3600" dirty="0"/>
          </a:p>
        </p:txBody>
      </p:sp>
      <p:pic>
        <p:nvPicPr>
          <p:cNvPr id="3" name="Picture 18"/>
          <p:cNvPicPr>
            <a:picLocks noChangeAspect="1" noChangeArrowheads="1"/>
          </p:cNvPicPr>
          <p:nvPr/>
        </p:nvPicPr>
        <p:blipFill rotWithShape="1">
          <a:blip r:embed="rId3" cstate="print"/>
          <a:srcRect b="8321"/>
          <a:stretch/>
        </p:blipFill>
        <p:spPr bwMode="auto">
          <a:xfrm>
            <a:off x="566057" y="1079970"/>
            <a:ext cx="1371940" cy="34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タイトル 1"/>
          <p:cNvSpPr txBox="1">
            <a:spLocks/>
          </p:cNvSpPr>
          <p:nvPr/>
        </p:nvSpPr>
        <p:spPr>
          <a:xfrm>
            <a:off x="25400" y="4527701"/>
            <a:ext cx="2324100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/>
              <a:t>Input contours</a:t>
            </a:r>
            <a:endParaRPr lang="ja-JP" altLang="en-US" sz="2800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2887684" y="4527701"/>
            <a:ext cx="2324100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/>
              <a:t>Our method</a:t>
            </a:r>
            <a:endParaRPr lang="ja-JP" altLang="en-US" sz="2800" dirty="0"/>
          </a:p>
        </p:txBody>
      </p:sp>
      <p:sp>
        <p:nvSpPr>
          <p:cNvPr id="15" name="タイトル 1"/>
          <p:cNvSpPr txBox="1">
            <a:spLocks/>
          </p:cNvSpPr>
          <p:nvPr/>
        </p:nvSpPr>
        <p:spPr>
          <a:xfrm>
            <a:off x="5478308" y="4681449"/>
            <a:ext cx="3429541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/>
              <a:t>Previous method</a:t>
            </a:r>
          </a:p>
          <a:p>
            <a:r>
              <a:rPr lang="en-US" altLang="ja-JP" sz="2000" dirty="0" smtClean="0"/>
              <a:t>Implicit-surface reconstruction</a:t>
            </a:r>
            <a:endParaRPr lang="ja-JP" altLang="en-US" sz="3200" dirty="0"/>
          </a:p>
        </p:txBody>
      </p:sp>
      <p:grpSp>
        <p:nvGrpSpPr>
          <p:cNvPr id="34" name="グループ化 33"/>
          <p:cNvGrpSpPr/>
          <p:nvPr/>
        </p:nvGrpSpPr>
        <p:grpSpPr>
          <a:xfrm>
            <a:off x="2574429" y="1079970"/>
            <a:ext cx="4396612" cy="3425688"/>
            <a:chOff x="2574429" y="1079970"/>
            <a:chExt cx="4396612" cy="3425688"/>
          </a:xfrm>
        </p:grpSpPr>
        <p:pic>
          <p:nvPicPr>
            <p:cNvPr id="4" name="Picture 19"/>
            <p:cNvPicPr>
              <a:picLocks noChangeAspect="1" noChangeArrowheads="1"/>
            </p:cNvPicPr>
            <p:nvPr/>
          </p:nvPicPr>
          <p:blipFill>
            <a:blip r:embed="rId4" cstate="print"/>
            <a:srcRect t="4292" b="7363"/>
            <a:stretch>
              <a:fillRect/>
            </a:stretch>
          </p:blipFill>
          <p:spPr bwMode="auto">
            <a:xfrm>
              <a:off x="5807743" y="1079970"/>
              <a:ext cx="1163298" cy="3425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1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t="5494" b="7321"/>
            <a:stretch/>
          </p:blipFill>
          <p:spPr bwMode="auto">
            <a:xfrm>
              <a:off x="2574429" y="1079970"/>
              <a:ext cx="1182368" cy="3425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正方形/長方形 18"/>
          <p:cNvSpPr/>
          <p:nvPr/>
        </p:nvSpPr>
        <p:spPr>
          <a:xfrm>
            <a:off x="7095341" y="4067336"/>
            <a:ext cx="169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[TO02; HKHP11]</a:t>
            </a:r>
            <a:endParaRPr lang="ja-JP" altLang="en-US" dirty="0"/>
          </a:p>
        </p:txBody>
      </p:sp>
      <p:sp>
        <p:nvSpPr>
          <p:cNvPr id="21" name="タイトル 1"/>
          <p:cNvSpPr txBox="1">
            <a:spLocks/>
          </p:cNvSpPr>
          <p:nvPr/>
        </p:nvSpPr>
        <p:spPr>
          <a:xfrm>
            <a:off x="210394" y="5604774"/>
            <a:ext cx="2201034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dirty="0" smtClean="0"/>
              <a:t>Prev.  method </a:t>
            </a:r>
            <a:endParaRPr lang="ja-JP" altLang="en-US" sz="2800" dirty="0"/>
          </a:p>
        </p:txBody>
      </p:sp>
      <p:sp>
        <p:nvSpPr>
          <p:cNvPr id="22" name="タイトル 1"/>
          <p:cNvSpPr txBox="1">
            <a:spLocks/>
          </p:cNvSpPr>
          <p:nvPr/>
        </p:nvSpPr>
        <p:spPr>
          <a:xfrm>
            <a:off x="2400769" y="5342026"/>
            <a:ext cx="6449337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dirty="0" smtClean="0"/>
              <a:t>- Separated surfaces around shaft</a:t>
            </a:r>
            <a:endParaRPr lang="ja-JP" altLang="en-US" sz="2800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2400770" y="5850826"/>
            <a:ext cx="6009990" cy="653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2800" dirty="0" smtClean="0"/>
              <a:t>- miss edges around joint</a:t>
            </a:r>
            <a:endParaRPr lang="ja-JP" altLang="en-US" sz="2800" dirty="0"/>
          </a:p>
        </p:txBody>
      </p:sp>
      <p:grpSp>
        <p:nvGrpSpPr>
          <p:cNvPr id="33" name="グループ化 32"/>
          <p:cNvGrpSpPr/>
          <p:nvPr/>
        </p:nvGrpSpPr>
        <p:grpSpPr>
          <a:xfrm>
            <a:off x="2564903" y="1626747"/>
            <a:ext cx="6342946" cy="2440589"/>
            <a:chOff x="2564903" y="1626747"/>
            <a:chExt cx="6342946" cy="2440589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5807743" y="1704985"/>
              <a:ext cx="1028700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prstDash val="solid"/>
              <a:headEnd type="stealth"/>
              <a:tailEnd type="stealt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グループ化 28"/>
            <p:cNvGrpSpPr/>
            <p:nvPr/>
          </p:nvGrpSpPr>
          <p:grpSpPr>
            <a:xfrm>
              <a:off x="2564903" y="1626747"/>
              <a:ext cx="6342946" cy="2440589"/>
              <a:chOff x="2564903" y="1626747"/>
              <a:chExt cx="6342946" cy="2440589"/>
            </a:xfrm>
          </p:grpSpPr>
          <p:grpSp>
            <p:nvGrpSpPr>
              <p:cNvPr id="2" name="グループ化 1"/>
              <p:cNvGrpSpPr/>
              <p:nvPr/>
            </p:nvGrpSpPr>
            <p:grpSpPr>
              <a:xfrm rot="16200000">
                <a:off x="3741302" y="2143049"/>
                <a:ext cx="2038463" cy="1680209"/>
                <a:chOff x="11876332" y="3175332"/>
                <a:chExt cx="2038463" cy="1680209"/>
              </a:xfrm>
            </p:grpSpPr>
            <p:pic>
              <p:nvPicPr>
                <p:cNvPr id="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 l="6227" t="19677" r="9130" b="12537"/>
                <a:stretch/>
              </p:blipFill>
              <p:spPr bwMode="auto">
                <a:xfrm>
                  <a:off x="11876332" y="3175332"/>
                  <a:ext cx="2038463" cy="16802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フリーフォーム 7"/>
                <p:cNvSpPr/>
                <p:nvPr/>
              </p:nvSpPr>
              <p:spPr>
                <a:xfrm>
                  <a:off x="11983570" y="3453371"/>
                  <a:ext cx="1806496" cy="1169457"/>
                </a:xfrm>
                <a:custGeom>
                  <a:avLst/>
                  <a:gdLst>
                    <a:gd name="connsiteX0" fmla="*/ 22622 w 2466182"/>
                    <a:gd name="connsiteY0" fmla="*/ 786606 h 1597025"/>
                    <a:gd name="connsiteX1" fmla="*/ 167879 w 2466182"/>
                    <a:gd name="connsiteY1" fmla="*/ 1034256 h 1597025"/>
                    <a:gd name="connsiteX2" fmla="*/ 334566 w 2466182"/>
                    <a:gd name="connsiteY2" fmla="*/ 1267619 h 1597025"/>
                    <a:gd name="connsiteX3" fmla="*/ 422672 w 2466182"/>
                    <a:gd name="connsiteY3" fmla="*/ 1400969 h 1597025"/>
                    <a:gd name="connsiteX4" fmla="*/ 610791 w 2466182"/>
                    <a:gd name="connsiteY4" fmla="*/ 1515269 h 1597025"/>
                    <a:gd name="connsiteX5" fmla="*/ 851297 w 2466182"/>
                    <a:gd name="connsiteY5" fmla="*/ 1591469 h 1597025"/>
                    <a:gd name="connsiteX6" fmla="*/ 1229916 w 2466182"/>
                    <a:gd name="connsiteY6" fmla="*/ 1548606 h 1597025"/>
                    <a:gd name="connsiteX7" fmla="*/ 1372791 w 2466182"/>
                    <a:gd name="connsiteY7" fmla="*/ 1467644 h 1597025"/>
                    <a:gd name="connsiteX8" fmla="*/ 1501379 w 2466182"/>
                    <a:gd name="connsiteY8" fmla="*/ 1481931 h 1597025"/>
                    <a:gd name="connsiteX9" fmla="*/ 1706166 w 2466182"/>
                    <a:gd name="connsiteY9" fmla="*/ 1439069 h 1597025"/>
                    <a:gd name="connsiteX10" fmla="*/ 1849041 w 2466182"/>
                    <a:gd name="connsiteY10" fmla="*/ 1493837 h 1597025"/>
                    <a:gd name="connsiteX11" fmla="*/ 2058591 w 2466182"/>
                    <a:gd name="connsiteY11" fmla="*/ 1431925 h 1597025"/>
                    <a:gd name="connsiteX12" fmla="*/ 2220516 w 2466182"/>
                    <a:gd name="connsiteY12" fmla="*/ 1262856 h 1597025"/>
                    <a:gd name="connsiteX13" fmla="*/ 2408635 w 2466182"/>
                    <a:gd name="connsiteY13" fmla="*/ 939006 h 1597025"/>
                    <a:gd name="connsiteX14" fmla="*/ 2458641 w 2466182"/>
                    <a:gd name="connsiteY14" fmla="*/ 743744 h 1597025"/>
                    <a:gd name="connsiteX15" fmla="*/ 2363391 w 2466182"/>
                    <a:gd name="connsiteY15" fmla="*/ 474662 h 1597025"/>
                    <a:gd name="connsiteX16" fmla="*/ 2294335 w 2466182"/>
                    <a:gd name="connsiteY16" fmla="*/ 512762 h 1597025"/>
                    <a:gd name="connsiteX17" fmla="*/ 2220516 w 2466182"/>
                    <a:gd name="connsiteY17" fmla="*/ 591344 h 1597025"/>
                    <a:gd name="connsiteX18" fmla="*/ 2141935 w 2466182"/>
                    <a:gd name="connsiteY18" fmla="*/ 472281 h 1597025"/>
                    <a:gd name="connsiteX19" fmla="*/ 2008585 w 2466182"/>
                    <a:gd name="connsiteY19" fmla="*/ 307975 h 1597025"/>
                    <a:gd name="connsiteX20" fmla="*/ 1832372 w 2466182"/>
                    <a:gd name="connsiteY20" fmla="*/ 227012 h 1597025"/>
                    <a:gd name="connsiteX21" fmla="*/ 1558529 w 2466182"/>
                    <a:gd name="connsiteY21" fmla="*/ 248444 h 1597025"/>
                    <a:gd name="connsiteX22" fmla="*/ 1332310 w 2466182"/>
                    <a:gd name="connsiteY22" fmla="*/ 196056 h 1597025"/>
                    <a:gd name="connsiteX23" fmla="*/ 946547 w 2466182"/>
                    <a:gd name="connsiteY23" fmla="*/ 62706 h 1597025"/>
                    <a:gd name="connsiteX24" fmla="*/ 820341 w 2466182"/>
                    <a:gd name="connsiteY24" fmla="*/ 38894 h 1597025"/>
                    <a:gd name="connsiteX25" fmla="*/ 713185 w 2466182"/>
                    <a:gd name="connsiteY25" fmla="*/ 53181 h 1597025"/>
                    <a:gd name="connsiteX26" fmla="*/ 603647 w 2466182"/>
                    <a:gd name="connsiteY26" fmla="*/ 5556 h 1597025"/>
                    <a:gd name="connsiteX27" fmla="*/ 355997 w 2466182"/>
                    <a:gd name="connsiteY27" fmla="*/ 86519 h 1597025"/>
                    <a:gd name="connsiteX28" fmla="*/ 160735 w 2466182"/>
                    <a:gd name="connsiteY28" fmla="*/ 300831 h 1597025"/>
                    <a:gd name="connsiteX29" fmla="*/ 32147 w 2466182"/>
                    <a:gd name="connsiteY29" fmla="*/ 603250 h 1597025"/>
                    <a:gd name="connsiteX30" fmla="*/ 22622 w 2466182"/>
                    <a:gd name="connsiteY30" fmla="*/ 786606 h 1597025"/>
                    <a:gd name="connsiteX0" fmla="*/ 22622 w 2466182"/>
                    <a:gd name="connsiteY0" fmla="*/ 786606 h 1597025"/>
                    <a:gd name="connsiteX1" fmla="*/ 167879 w 2466182"/>
                    <a:gd name="connsiteY1" fmla="*/ 1034256 h 1597025"/>
                    <a:gd name="connsiteX2" fmla="*/ 334566 w 2466182"/>
                    <a:gd name="connsiteY2" fmla="*/ 1267619 h 1597025"/>
                    <a:gd name="connsiteX3" fmla="*/ 422672 w 2466182"/>
                    <a:gd name="connsiteY3" fmla="*/ 1400969 h 1597025"/>
                    <a:gd name="connsiteX4" fmla="*/ 610791 w 2466182"/>
                    <a:gd name="connsiteY4" fmla="*/ 1515269 h 1597025"/>
                    <a:gd name="connsiteX5" fmla="*/ 851297 w 2466182"/>
                    <a:gd name="connsiteY5" fmla="*/ 1591469 h 1597025"/>
                    <a:gd name="connsiteX6" fmla="*/ 1229916 w 2466182"/>
                    <a:gd name="connsiteY6" fmla="*/ 1548606 h 1597025"/>
                    <a:gd name="connsiteX7" fmla="*/ 1372791 w 2466182"/>
                    <a:gd name="connsiteY7" fmla="*/ 1467644 h 1597025"/>
                    <a:gd name="connsiteX8" fmla="*/ 1501379 w 2466182"/>
                    <a:gd name="connsiteY8" fmla="*/ 1481931 h 1597025"/>
                    <a:gd name="connsiteX9" fmla="*/ 1706166 w 2466182"/>
                    <a:gd name="connsiteY9" fmla="*/ 1439069 h 1597025"/>
                    <a:gd name="connsiteX10" fmla="*/ 1849041 w 2466182"/>
                    <a:gd name="connsiteY10" fmla="*/ 1493837 h 1597025"/>
                    <a:gd name="connsiteX11" fmla="*/ 2058591 w 2466182"/>
                    <a:gd name="connsiteY11" fmla="*/ 1431925 h 1597025"/>
                    <a:gd name="connsiteX12" fmla="*/ 2220516 w 2466182"/>
                    <a:gd name="connsiteY12" fmla="*/ 1262856 h 1597025"/>
                    <a:gd name="connsiteX13" fmla="*/ 2408635 w 2466182"/>
                    <a:gd name="connsiteY13" fmla="*/ 939006 h 1597025"/>
                    <a:gd name="connsiteX14" fmla="*/ 2458641 w 2466182"/>
                    <a:gd name="connsiteY14" fmla="*/ 743744 h 1597025"/>
                    <a:gd name="connsiteX15" fmla="*/ 2363391 w 2466182"/>
                    <a:gd name="connsiteY15" fmla="*/ 474662 h 1597025"/>
                    <a:gd name="connsiteX16" fmla="*/ 2294335 w 2466182"/>
                    <a:gd name="connsiteY16" fmla="*/ 512762 h 1597025"/>
                    <a:gd name="connsiteX17" fmla="*/ 2237185 w 2466182"/>
                    <a:gd name="connsiteY17" fmla="*/ 591344 h 1597025"/>
                    <a:gd name="connsiteX18" fmla="*/ 2141935 w 2466182"/>
                    <a:gd name="connsiteY18" fmla="*/ 472281 h 1597025"/>
                    <a:gd name="connsiteX19" fmla="*/ 2008585 w 2466182"/>
                    <a:gd name="connsiteY19" fmla="*/ 307975 h 1597025"/>
                    <a:gd name="connsiteX20" fmla="*/ 1832372 w 2466182"/>
                    <a:gd name="connsiteY20" fmla="*/ 227012 h 1597025"/>
                    <a:gd name="connsiteX21" fmla="*/ 1558529 w 2466182"/>
                    <a:gd name="connsiteY21" fmla="*/ 248444 h 1597025"/>
                    <a:gd name="connsiteX22" fmla="*/ 1332310 w 2466182"/>
                    <a:gd name="connsiteY22" fmla="*/ 196056 h 1597025"/>
                    <a:gd name="connsiteX23" fmla="*/ 946547 w 2466182"/>
                    <a:gd name="connsiteY23" fmla="*/ 62706 h 1597025"/>
                    <a:gd name="connsiteX24" fmla="*/ 820341 w 2466182"/>
                    <a:gd name="connsiteY24" fmla="*/ 38894 h 1597025"/>
                    <a:gd name="connsiteX25" fmla="*/ 713185 w 2466182"/>
                    <a:gd name="connsiteY25" fmla="*/ 53181 h 1597025"/>
                    <a:gd name="connsiteX26" fmla="*/ 603647 w 2466182"/>
                    <a:gd name="connsiteY26" fmla="*/ 5556 h 1597025"/>
                    <a:gd name="connsiteX27" fmla="*/ 355997 w 2466182"/>
                    <a:gd name="connsiteY27" fmla="*/ 86519 h 1597025"/>
                    <a:gd name="connsiteX28" fmla="*/ 160735 w 2466182"/>
                    <a:gd name="connsiteY28" fmla="*/ 300831 h 1597025"/>
                    <a:gd name="connsiteX29" fmla="*/ 32147 w 2466182"/>
                    <a:gd name="connsiteY29" fmla="*/ 603250 h 1597025"/>
                    <a:gd name="connsiteX30" fmla="*/ 22622 w 2466182"/>
                    <a:gd name="connsiteY30" fmla="*/ 786606 h 1597025"/>
                    <a:gd name="connsiteX0" fmla="*/ 22622 w 2466182"/>
                    <a:gd name="connsiteY0" fmla="*/ 786606 h 1597025"/>
                    <a:gd name="connsiteX1" fmla="*/ 167879 w 2466182"/>
                    <a:gd name="connsiteY1" fmla="*/ 1034256 h 1597025"/>
                    <a:gd name="connsiteX2" fmla="*/ 334566 w 2466182"/>
                    <a:gd name="connsiteY2" fmla="*/ 1267619 h 1597025"/>
                    <a:gd name="connsiteX3" fmla="*/ 422672 w 2466182"/>
                    <a:gd name="connsiteY3" fmla="*/ 1400969 h 1597025"/>
                    <a:gd name="connsiteX4" fmla="*/ 610791 w 2466182"/>
                    <a:gd name="connsiteY4" fmla="*/ 1515269 h 1597025"/>
                    <a:gd name="connsiteX5" fmla="*/ 851297 w 2466182"/>
                    <a:gd name="connsiteY5" fmla="*/ 1591469 h 1597025"/>
                    <a:gd name="connsiteX6" fmla="*/ 1229916 w 2466182"/>
                    <a:gd name="connsiteY6" fmla="*/ 1548606 h 1597025"/>
                    <a:gd name="connsiteX7" fmla="*/ 1372791 w 2466182"/>
                    <a:gd name="connsiteY7" fmla="*/ 1467644 h 1597025"/>
                    <a:gd name="connsiteX8" fmla="*/ 1501379 w 2466182"/>
                    <a:gd name="connsiteY8" fmla="*/ 1481931 h 1597025"/>
                    <a:gd name="connsiteX9" fmla="*/ 1706166 w 2466182"/>
                    <a:gd name="connsiteY9" fmla="*/ 1439069 h 1597025"/>
                    <a:gd name="connsiteX10" fmla="*/ 1849041 w 2466182"/>
                    <a:gd name="connsiteY10" fmla="*/ 1493837 h 1597025"/>
                    <a:gd name="connsiteX11" fmla="*/ 2058591 w 2466182"/>
                    <a:gd name="connsiteY11" fmla="*/ 1431925 h 1597025"/>
                    <a:gd name="connsiteX12" fmla="*/ 2220516 w 2466182"/>
                    <a:gd name="connsiteY12" fmla="*/ 1262856 h 1597025"/>
                    <a:gd name="connsiteX13" fmla="*/ 2408635 w 2466182"/>
                    <a:gd name="connsiteY13" fmla="*/ 939006 h 1597025"/>
                    <a:gd name="connsiteX14" fmla="*/ 2458641 w 2466182"/>
                    <a:gd name="connsiteY14" fmla="*/ 743744 h 1597025"/>
                    <a:gd name="connsiteX15" fmla="*/ 2363391 w 2466182"/>
                    <a:gd name="connsiteY15" fmla="*/ 474662 h 1597025"/>
                    <a:gd name="connsiteX16" fmla="*/ 2294335 w 2466182"/>
                    <a:gd name="connsiteY16" fmla="*/ 512762 h 1597025"/>
                    <a:gd name="connsiteX17" fmla="*/ 2237185 w 2466182"/>
                    <a:gd name="connsiteY17" fmla="*/ 591344 h 1597025"/>
                    <a:gd name="connsiteX18" fmla="*/ 2141935 w 2466182"/>
                    <a:gd name="connsiteY18" fmla="*/ 472281 h 1597025"/>
                    <a:gd name="connsiteX19" fmla="*/ 2008585 w 2466182"/>
                    <a:gd name="connsiteY19" fmla="*/ 307975 h 1597025"/>
                    <a:gd name="connsiteX20" fmla="*/ 1832372 w 2466182"/>
                    <a:gd name="connsiteY20" fmla="*/ 227012 h 1597025"/>
                    <a:gd name="connsiteX21" fmla="*/ 1558529 w 2466182"/>
                    <a:gd name="connsiteY21" fmla="*/ 248444 h 1597025"/>
                    <a:gd name="connsiteX22" fmla="*/ 1332310 w 2466182"/>
                    <a:gd name="connsiteY22" fmla="*/ 196056 h 1597025"/>
                    <a:gd name="connsiteX23" fmla="*/ 946547 w 2466182"/>
                    <a:gd name="connsiteY23" fmla="*/ 62706 h 1597025"/>
                    <a:gd name="connsiteX24" fmla="*/ 820341 w 2466182"/>
                    <a:gd name="connsiteY24" fmla="*/ 38894 h 1597025"/>
                    <a:gd name="connsiteX25" fmla="*/ 713185 w 2466182"/>
                    <a:gd name="connsiteY25" fmla="*/ 53181 h 1597025"/>
                    <a:gd name="connsiteX26" fmla="*/ 603647 w 2466182"/>
                    <a:gd name="connsiteY26" fmla="*/ 5556 h 1597025"/>
                    <a:gd name="connsiteX27" fmla="*/ 355997 w 2466182"/>
                    <a:gd name="connsiteY27" fmla="*/ 86519 h 1597025"/>
                    <a:gd name="connsiteX28" fmla="*/ 160735 w 2466182"/>
                    <a:gd name="connsiteY28" fmla="*/ 300831 h 1597025"/>
                    <a:gd name="connsiteX29" fmla="*/ 32147 w 2466182"/>
                    <a:gd name="connsiteY29" fmla="*/ 603250 h 1597025"/>
                    <a:gd name="connsiteX30" fmla="*/ 22622 w 2466182"/>
                    <a:gd name="connsiteY30" fmla="*/ 786606 h 1597025"/>
                    <a:gd name="connsiteX0" fmla="*/ 22622 w 2466182"/>
                    <a:gd name="connsiteY0" fmla="*/ 786606 h 1597025"/>
                    <a:gd name="connsiteX1" fmla="*/ 167879 w 2466182"/>
                    <a:gd name="connsiteY1" fmla="*/ 1034256 h 1597025"/>
                    <a:gd name="connsiteX2" fmla="*/ 334566 w 2466182"/>
                    <a:gd name="connsiteY2" fmla="*/ 1267619 h 1597025"/>
                    <a:gd name="connsiteX3" fmla="*/ 422672 w 2466182"/>
                    <a:gd name="connsiteY3" fmla="*/ 1400969 h 1597025"/>
                    <a:gd name="connsiteX4" fmla="*/ 610791 w 2466182"/>
                    <a:gd name="connsiteY4" fmla="*/ 1515269 h 1597025"/>
                    <a:gd name="connsiteX5" fmla="*/ 851297 w 2466182"/>
                    <a:gd name="connsiteY5" fmla="*/ 1591469 h 1597025"/>
                    <a:gd name="connsiteX6" fmla="*/ 1229916 w 2466182"/>
                    <a:gd name="connsiteY6" fmla="*/ 1548606 h 1597025"/>
                    <a:gd name="connsiteX7" fmla="*/ 1372791 w 2466182"/>
                    <a:gd name="connsiteY7" fmla="*/ 1467644 h 1597025"/>
                    <a:gd name="connsiteX8" fmla="*/ 1501379 w 2466182"/>
                    <a:gd name="connsiteY8" fmla="*/ 1481931 h 1597025"/>
                    <a:gd name="connsiteX9" fmla="*/ 1706166 w 2466182"/>
                    <a:gd name="connsiteY9" fmla="*/ 1439069 h 1597025"/>
                    <a:gd name="connsiteX10" fmla="*/ 1849041 w 2466182"/>
                    <a:gd name="connsiteY10" fmla="*/ 1493837 h 1597025"/>
                    <a:gd name="connsiteX11" fmla="*/ 2058591 w 2466182"/>
                    <a:gd name="connsiteY11" fmla="*/ 1431925 h 1597025"/>
                    <a:gd name="connsiteX12" fmla="*/ 2220516 w 2466182"/>
                    <a:gd name="connsiteY12" fmla="*/ 1262856 h 1597025"/>
                    <a:gd name="connsiteX13" fmla="*/ 2408635 w 2466182"/>
                    <a:gd name="connsiteY13" fmla="*/ 939006 h 1597025"/>
                    <a:gd name="connsiteX14" fmla="*/ 2458641 w 2466182"/>
                    <a:gd name="connsiteY14" fmla="*/ 743744 h 1597025"/>
                    <a:gd name="connsiteX15" fmla="*/ 2363391 w 2466182"/>
                    <a:gd name="connsiteY15" fmla="*/ 474662 h 1597025"/>
                    <a:gd name="connsiteX16" fmla="*/ 2294335 w 2466182"/>
                    <a:gd name="connsiteY16" fmla="*/ 512762 h 1597025"/>
                    <a:gd name="connsiteX17" fmla="*/ 2237185 w 2466182"/>
                    <a:gd name="connsiteY17" fmla="*/ 591344 h 1597025"/>
                    <a:gd name="connsiteX18" fmla="*/ 2141935 w 2466182"/>
                    <a:gd name="connsiteY18" fmla="*/ 472281 h 1597025"/>
                    <a:gd name="connsiteX19" fmla="*/ 2008585 w 2466182"/>
                    <a:gd name="connsiteY19" fmla="*/ 307975 h 1597025"/>
                    <a:gd name="connsiteX20" fmla="*/ 1832372 w 2466182"/>
                    <a:gd name="connsiteY20" fmla="*/ 227012 h 1597025"/>
                    <a:gd name="connsiteX21" fmla="*/ 1558529 w 2466182"/>
                    <a:gd name="connsiteY21" fmla="*/ 248444 h 1597025"/>
                    <a:gd name="connsiteX22" fmla="*/ 1332310 w 2466182"/>
                    <a:gd name="connsiteY22" fmla="*/ 196056 h 1597025"/>
                    <a:gd name="connsiteX23" fmla="*/ 946547 w 2466182"/>
                    <a:gd name="connsiteY23" fmla="*/ 62706 h 1597025"/>
                    <a:gd name="connsiteX24" fmla="*/ 820341 w 2466182"/>
                    <a:gd name="connsiteY24" fmla="*/ 38894 h 1597025"/>
                    <a:gd name="connsiteX25" fmla="*/ 713185 w 2466182"/>
                    <a:gd name="connsiteY25" fmla="*/ 53181 h 1597025"/>
                    <a:gd name="connsiteX26" fmla="*/ 603647 w 2466182"/>
                    <a:gd name="connsiteY26" fmla="*/ 5556 h 1597025"/>
                    <a:gd name="connsiteX27" fmla="*/ 355997 w 2466182"/>
                    <a:gd name="connsiteY27" fmla="*/ 86519 h 1597025"/>
                    <a:gd name="connsiteX28" fmla="*/ 160735 w 2466182"/>
                    <a:gd name="connsiteY28" fmla="*/ 300831 h 1597025"/>
                    <a:gd name="connsiteX29" fmla="*/ 32147 w 2466182"/>
                    <a:gd name="connsiteY29" fmla="*/ 603250 h 1597025"/>
                    <a:gd name="connsiteX30" fmla="*/ 22622 w 2466182"/>
                    <a:gd name="connsiteY30" fmla="*/ 786606 h 1597025"/>
                    <a:gd name="connsiteX0" fmla="*/ 22622 w 2466976"/>
                    <a:gd name="connsiteY0" fmla="*/ 786606 h 1597025"/>
                    <a:gd name="connsiteX1" fmla="*/ 167879 w 2466976"/>
                    <a:gd name="connsiteY1" fmla="*/ 1034256 h 1597025"/>
                    <a:gd name="connsiteX2" fmla="*/ 334566 w 2466976"/>
                    <a:gd name="connsiteY2" fmla="*/ 1267619 h 1597025"/>
                    <a:gd name="connsiteX3" fmla="*/ 422672 w 2466976"/>
                    <a:gd name="connsiteY3" fmla="*/ 1400969 h 1597025"/>
                    <a:gd name="connsiteX4" fmla="*/ 610791 w 2466976"/>
                    <a:gd name="connsiteY4" fmla="*/ 1515269 h 1597025"/>
                    <a:gd name="connsiteX5" fmla="*/ 851297 w 2466976"/>
                    <a:gd name="connsiteY5" fmla="*/ 1591469 h 1597025"/>
                    <a:gd name="connsiteX6" fmla="*/ 1229916 w 2466976"/>
                    <a:gd name="connsiteY6" fmla="*/ 1548606 h 1597025"/>
                    <a:gd name="connsiteX7" fmla="*/ 1372791 w 2466976"/>
                    <a:gd name="connsiteY7" fmla="*/ 1467644 h 1597025"/>
                    <a:gd name="connsiteX8" fmla="*/ 1501379 w 2466976"/>
                    <a:gd name="connsiteY8" fmla="*/ 1481931 h 1597025"/>
                    <a:gd name="connsiteX9" fmla="*/ 1706166 w 2466976"/>
                    <a:gd name="connsiteY9" fmla="*/ 1439069 h 1597025"/>
                    <a:gd name="connsiteX10" fmla="*/ 1849041 w 2466976"/>
                    <a:gd name="connsiteY10" fmla="*/ 1493837 h 1597025"/>
                    <a:gd name="connsiteX11" fmla="*/ 2058591 w 2466976"/>
                    <a:gd name="connsiteY11" fmla="*/ 1431925 h 1597025"/>
                    <a:gd name="connsiteX12" fmla="*/ 2220516 w 2466976"/>
                    <a:gd name="connsiteY12" fmla="*/ 1262856 h 1597025"/>
                    <a:gd name="connsiteX13" fmla="*/ 2408635 w 2466976"/>
                    <a:gd name="connsiteY13" fmla="*/ 939006 h 1597025"/>
                    <a:gd name="connsiteX14" fmla="*/ 2458641 w 2466976"/>
                    <a:gd name="connsiteY14" fmla="*/ 743744 h 1597025"/>
                    <a:gd name="connsiteX15" fmla="*/ 2358628 w 2466976"/>
                    <a:gd name="connsiteY15" fmla="*/ 465137 h 1597025"/>
                    <a:gd name="connsiteX16" fmla="*/ 2294335 w 2466976"/>
                    <a:gd name="connsiteY16" fmla="*/ 512762 h 1597025"/>
                    <a:gd name="connsiteX17" fmla="*/ 2237185 w 2466976"/>
                    <a:gd name="connsiteY17" fmla="*/ 591344 h 1597025"/>
                    <a:gd name="connsiteX18" fmla="*/ 2141935 w 2466976"/>
                    <a:gd name="connsiteY18" fmla="*/ 472281 h 1597025"/>
                    <a:gd name="connsiteX19" fmla="*/ 2008585 w 2466976"/>
                    <a:gd name="connsiteY19" fmla="*/ 307975 h 1597025"/>
                    <a:gd name="connsiteX20" fmla="*/ 1832372 w 2466976"/>
                    <a:gd name="connsiteY20" fmla="*/ 227012 h 1597025"/>
                    <a:gd name="connsiteX21" fmla="*/ 1558529 w 2466976"/>
                    <a:gd name="connsiteY21" fmla="*/ 248444 h 1597025"/>
                    <a:gd name="connsiteX22" fmla="*/ 1332310 w 2466976"/>
                    <a:gd name="connsiteY22" fmla="*/ 196056 h 1597025"/>
                    <a:gd name="connsiteX23" fmla="*/ 946547 w 2466976"/>
                    <a:gd name="connsiteY23" fmla="*/ 62706 h 1597025"/>
                    <a:gd name="connsiteX24" fmla="*/ 820341 w 2466976"/>
                    <a:gd name="connsiteY24" fmla="*/ 38894 h 1597025"/>
                    <a:gd name="connsiteX25" fmla="*/ 713185 w 2466976"/>
                    <a:gd name="connsiteY25" fmla="*/ 53181 h 1597025"/>
                    <a:gd name="connsiteX26" fmla="*/ 603647 w 2466976"/>
                    <a:gd name="connsiteY26" fmla="*/ 5556 h 1597025"/>
                    <a:gd name="connsiteX27" fmla="*/ 355997 w 2466976"/>
                    <a:gd name="connsiteY27" fmla="*/ 86519 h 1597025"/>
                    <a:gd name="connsiteX28" fmla="*/ 160735 w 2466976"/>
                    <a:gd name="connsiteY28" fmla="*/ 300831 h 1597025"/>
                    <a:gd name="connsiteX29" fmla="*/ 32147 w 2466976"/>
                    <a:gd name="connsiteY29" fmla="*/ 603250 h 1597025"/>
                    <a:gd name="connsiteX30" fmla="*/ 22622 w 2466976"/>
                    <a:gd name="connsiteY30" fmla="*/ 786606 h 1597025"/>
                    <a:gd name="connsiteX0" fmla="*/ 22622 w 2466976"/>
                    <a:gd name="connsiteY0" fmla="*/ 786606 h 1597025"/>
                    <a:gd name="connsiteX1" fmla="*/ 167879 w 2466976"/>
                    <a:gd name="connsiteY1" fmla="*/ 1034256 h 1597025"/>
                    <a:gd name="connsiteX2" fmla="*/ 334566 w 2466976"/>
                    <a:gd name="connsiteY2" fmla="*/ 1267619 h 1597025"/>
                    <a:gd name="connsiteX3" fmla="*/ 422672 w 2466976"/>
                    <a:gd name="connsiteY3" fmla="*/ 1400969 h 1597025"/>
                    <a:gd name="connsiteX4" fmla="*/ 610791 w 2466976"/>
                    <a:gd name="connsiteY4" fmla="*/ 1515269 h 1597025"/>
                    <a:gd name="connsiteX5" fmla="*/ 851297 w 2466976"/>
                    <a:gd name="connsiteY5" fmla="*/ 1591469 h 1597025"/>
                    <a:gd name="connsiteX6" fmla="*/ 1229916 w 2466976"/>
                    <a:gd name="connsiteY6" fmla="*/ 1548606 h 1597025"/>
                    <a:gd name="connsiteX7" fmla="*/ 1372791 w 2466976"/>
                    <a:gd name="connsiteY7" fmla="*/ 1467644 h 1597025"/>
                    <a:gd name="connsiteX8" fmla="*/ 1501379 w 2466976"/>
                    <a:gd name="connsiteY8" fmla="*/ 1481931 h 1597025"/>
                    <a:gd name="connsiteX9" fmla="*/ 1706166 w 2466976"/>
                    <a:gd name="connsiteY9" fmla="*/ 1439069 h 1597025"/>
                    <a:gd name="connsiteX10" fmla="*/ 1849041 w 2466976"/>
                    <a:gd name="connsiteY10" fmla="*/ 1493837 h 1597025"/>
                    <a:gd name="connsiteX11" fmla="*/ 2058591 w 2466976"/>
                    <a:gd name="connsiteY11" fmla="*/ 1431925 h 1597025"/>
                    <a:gd name="connsiteX12" fmla="*/ 2218135 w 2466976"/>
                    <a:gd name="connsiteY12" fmla="*/ 1255712 h 1597025"/>
                    <a:gd name="connsiteX13" fmla="*/ 2408635 w 2466976"/>
                    <a:gd name="connsiteY13" fmla="*/ 939006 h 1597025"/>
                    <a:gd name="connsiteX14" fmla="*/ 2458641 w 2466976"/>
                    <a:gd name="connsiteY14" fmla="*/ 743744 h 1597025"/>
                    <a:gd name="connsiteX15" fmla="*/ 2358628 w 2466976"/>
                    <a:gd name="connsiteY15" fmla="*/ 465137 h 1597025"/>
                    <a:gd name="connsiteX16" fmla="*/ 2294335 w 2466976"/>
                    <a:gd name="connsiteY16" fmla="*/ 512762 h 1597025"/>
                    <a:gd name="connsiteX17" fmla="*/ 2237185 w 2466976"/>
                    <a:gd name="connsiteY17" fmla="*/ 591344 h 1597025"/>
                    <a:gd name="connsiteX18" fmla="*/ 2141935 w 2466976"/>
                    <a:gd name="connsiteY18" fmla="*/ 472281 h 1597025"/>
                    <a:gd name="connsiteX19" fmla="*/ 2008585 w 2466976"/>
                    <a:gd name="connsiteY19" fmla="*/ 307975 h 1597025"/>
                    <a:gd name="connsiteX20" fmla="*/ 1832372 w 2466976"/>
                    <a:gd name="connsiteY20" fmla="*/ 227012 h 1597025"/>
                    <a:gd name="connsiteX21" fmla="*/ 1558529 w 2466976"/>
                    <a:gd name="connsiteY21" fmla="*/ 248444 h 1597025"/>
                    <a:gd name="connsiteX22" fmla="*/ 1332310 w 2466976"/>
                    <a:gd name="connsiteY22" fmla="*/ 196056 h 1597025"/>
                    <a:gd name="connsiteX23" fmla="*/ 946547 w 2466976"/>
                    <a:gd name="connsiteY23" fmla="*/ 62706 h 1597025"/>
                    <a:gd name="connsiteX24" fmla="*/ 820341 w 2466976"/>
                    <a:gd name="connsiteY24" fmla="*/ 38894 h 1597025"/>
                    <a:gd name="connsiteX25" fmla="*/ 713185 w 2466976"/>
                    <a:gd name="connsiteY25" fmla="*/ 53181 h 1597025"/>
                    <a:gd name="connsiteX26" fmla="*/ 603647 w 2466976"/>
                    <a:gd name="connsiteY26" fmla="*/ 5556 h 1597025"/>
                    <a:gd name="connsiteX27" fmla="*/ 355997 w 2466976"/>
                    <a:gd name="connsiteY27" fmla="*/ 86519 h 1597025"/>
                    <a:gd name="connsiteX28" fmla="*/ 160735 w 2466976"/>
                    <a:gd name="connsiteY28" fmla="*/ 300831 h 1597025"/>
                    <a:gd name="connsiteX29" fmla="*/ 32147 w 2466976"/>
                    <a:gd name="connsiteY29" fmla="*/ 603250 h 1597025"/>
                    <a:gd name="connsiteX30" fmla="*/ 22622 w 2466976"/>
                    <a:gd name="connsiteY30" fmla="*/ 786606 h 1597025"/>
                    <a:gd name="connsiteX0" fmla="*/ 22622 w 2466976"/>
                    <a:gd name="connsiteY0" fmla="*/ 786606 h 1597025"/>
                    <a:gd name="connsiteX1" fmla="*/ 167879 w 2466976"/>
                    <a:gd name="connsiteY1" fmla="*/ 1034256 h 1597025"/>
                    <a:gd name="connsiteX2" fmla="*/ 334566 w 2466976"/>
                    <a:gd name="connsiteY2" fmla="*/ 1267619 h 1597025"/>
                    <a:gd name="connsiteX3" fmla="*/ 422672 w 2466976"/>
                    <a:gd name="connsiteY3" fmla="*/ 1400969 h 1597025"/>
                    <a:gd name="connsiteX4" fmla="*/ 610791 w 2466976"/>
                    <a:gd name="connsiteY4" fmla="*/ 1515269 h 1597025"/>
                    <a:gd name="connsiteX5" fmla="*/ 851297 w 2466976"/>
                    <a:gd name="connsiteY5" fmla="*/ 1591469 h 1597025"/>
                    <a:gd name="connsiteX6" fmla="*/ 1229916 w 2466976"/>
                    <a:gd name="connsiteY6" fmla="*/ 1548606 h 1597025"/>
                    <a:gd name="connsiteX7" fmla="*/ 1372791 w 2466976"/>
                    <a:gd name="connsiteY7" fmla="*/ 1467644 h 1597025"/>
                    <a:gd name="connsiteX8" fmla="*/ 1501379 w 2466976"/>
                    <a:gd name="connsiteY8" fmla="*/ 1481931 h 1597025"/>
                    <a:gd name="connsiteX9" fmla="*/ 1706166 w 2466976"/>
                    <a:gd name="connsiteY9" fmla="*/ 1439069 h 1597025"/>
                    <a:gd name="connsiteX10" fmla="*/ 1849041 w 2466976"/>
                    <a:gd name="connsiteY10" fmla="*/ 1493837 h 1597025"/>
                    <a:gd name="connsiteX11" fmla="*/ 2051448 w 2466976"/>
                    <a:gd name="connsiteY11" fmla="*/ 1422400 h 1597025"/>
                    <a:gd name="connsiteX12" fmla="*/ 2218135 w 2466976"/>
                    <a:gd name="connsiteY12" fmla="*/ 1255712 h 1597025"/>
                    <a:gd name="connsiteX13" fmla="*/ 2408635 w 2466976"/>
                    <a:gd name="connsiteY13" fmla="*/ 939006 h 1597025"/>
                    <a:gd name="connsiteX14" fmla="*/ 2458641 w 2466976"/>
                    <a:gd name="connsiteY14" fmla="*/ 743744 h 1597025"/>
                    <a:gd name="connsiteX15" fmla="*/ 2358628 w 2466976"/>
                    <a:gd name="connsiteY15" fmla="*/ 465137 h 1597025"/>
                    <a:gd name="connsiteX16" fmla="*/ 2294335 w 2466976"/>
                    <a:gd name="connsiteY16" fmla="*/ 512762 h 1597025"/>
                    <a:gd name="connsiteX17" fmla="*/ 2237185 w 2466976"/>
                    <a:gd name="connsiteY17" fmla="*/ 591344 h 1597025"/>
                    <a:gd name="connsiteX18" fmla="*/ 2141935 w 2466976"/>
                    <a:gd name="connsiteY18" fmla="*/ 472281 h 1597025"/>
                    <a:gd name="connsiteX19" fmla="*/ 2008585 w 2466976"/>
                    <a:gd name="connsiteY19" fmla="*/ 307975 h 1597025"/>
                    <a:gd name="connsiteX20" fmla="*/ 1832372 w 2466976"/>
                    <a:gd name="connsiteY20" fmla="*/ 227012 h 1597025"/>
                    <a:gd name="connsiteX21" fmla="*/ 1558529 w 2466976"/>
                    <a:gd name="connsiteY21" fmla="*/ 248444 h 1597025"/>
                    <a:gd name="connsiteX22" fmla="*/ 1332310 w 2466976"/>
                    <a:gd name="connsiteY22" fmla="*/ 196056 h 1597025"/>
                    <a:gd name="connsiteX23" fmla="*/ 946547 w 2466976"/>
                    <a:gd name="connsiteY23" fmla="*/ 62706 h 1597025"/>
                    <a:gd name="connsiteX24" fmla="*/ 820341 w 2466976"/>
                    <a:gd name="connsiteY24" fmla="*/ 38894 h 1597025"/>
                    <a:gd name="connsiteX25" fmla="*/ 713185 w 2466976"/>
                    <a:gd name="connsiteY25" fmla="*/ 53181 h 1597025"/>
                    <a:gd name="connsiteX26" fmla="*/ 603647 w 2466976"/>
                    <a:gd name="connsiteY26" fmla="*/ 5556 h 1597025"/>
                    <a:gd name="connsiteX27" fmla="*/ 355997 w 2466976"/>
                    <a:gd name="connsiteY27" fmla="*/ 86519 h 1597025"/>
                    <a:gd name="connsiteX28" fmla="*/ 160735 w 2466976"/>
                    <a:gd name="connsiteY28" fmla="*/ 300831 h 1597025"/>
                    <a:gd name="connsiteX29" fmla="*/ 32147 w 2466976"/>
                    <a:gd name="connsiteY29" fmla="*/ 603250 h 1597025"/>
                    <a:gd name="connsiteX30" fmla="*/ 22622 w 2466976"/>
                    <a:gd name="connsiteY30" fmla="*/ 786606 h 1597025"/>
                    <a:gd name="connsiteX0" fmla="*/ 22622 w 2466976"/>
                    <a:gd name="connsiteY0" fmla="*/ 786606 h 1597025"/>
                    <a:gd name="connsiteX1" fmla="*/ 167879 w 2466976"/>
                    <a:gd name="connsiteY1" fmla="*/ 1034256 h 1597025"/>
                    <a:gd name="connsiteX2" fmla="*/ 334566 w 2466976"/>
                    <a:gd name="connsiteY2" fmla="*/ 1267619 h 1597025"/>
                    <a:gd name="connsiteX3" fmla="*/ 422672 w 2466976"/>
                    <a:gd name="connsiteY3" fmla="*/ 1400969 h 1597025"/>
                    <a:gd name="connsiteX4" fmla="*/ 610791 w 2466976"/>
                    <a:gd name="connsiteY4" fmla="*/ 1515269 h 1597025"/>
                    <a:gd name="connsiteX5" fmla="*/ 851297 w 2466976"/>
                    <a:gd name="connsiteY5" fmla="*/ 1591469 h 1597025"/>
                    <a:gd name="connsiteX6" fmla="*/ 1229916 w 2466976"/>
                    <a:gd name="connsiteY6" fmla="*/ 1548606 h 1597025"/>
                    <a:gd name="connsiteX7" fmla="*/ 1372791 w 2466976"/>
                    <a:gd name="connsiteY7" fmla="*/ 1467644 h 1597025"/>
                    <a:gd name="connsiteX8" fmla="*/ 1501379 w 2466976"/>
                    <a:gd name="connsiteY8" fmla="*/ 1481931 h 1597025"/>
                    <a:gd name="connsiteX9" fmla="*/ 1706166 w 2466976"/>
                    <a:gd name="connsiteY9" fmla="*/ 1439069 h 1597025"/>
                    <a:gd name="connsiteX10" fmla="*/ 1849041 w 2466976"/>
                    <a:gd name="connsiteY10" fmla="*/ 1493837 h 1597025"/>
                    <a:gd name="connsiteX11" fmla="*/ 2051448 w 2466976"/>
                    <a:gd name="connsiteY11" fmla="*/ 1422400 h 1597025"/>
                    <a:gd name="connsiteX12" fmla="*/ 2218135 w 2466976"/>
                    <a:gd name="connsiteY12" fmla="*/ 1255712 h 1597025"/>
                    <a:gd name="connsiteX13" fmla="*/ 2408635 w 2466976"/>
                    <a:gd name="connsiteY13" fmla="*/ 939006 h 1597025"/>
                    <a:gd name="connsiteX14" fmla="*/ 2458641 w 2466976"/>
                    <a:gd name="connsiteY14" fmla="*/ 743744 h 1597025"/>
                    <a:gd name="connsiteX15" fmla="*/ 2358628 w 2466976"/>
                    <a:gd name="connsiteY15" fmla="*/ 465137 h 1597025"/>
                    <a:gd name="connsiteX16" fmla="*/ 2294335 w 2466976"/>
                    <a:gd name="connsiteY16" fmla="*/ 512762 h 1597025"/>
                    <a:gd name="connsiteX17" fmla="*/ 2237185 w 2466976"/>
                    <a:gd name="connsiteY17" fmla="*/ 591344 h 1597025"/>
                    <a:gd name="connsiteX18" fmla="*/ 2141935 w 2466976"/>
                    <a:gd name="connsiteY18" fmla="*/ 472281 h 1597025"/>
                    <a:gd name="connsiteX19" fmla="*/ 2008585 w 2466976"/>
                    <a:gd name="connsiteY19" fmla="*/ 307975 h 1597025"/>
                    <a:gd name="connsiteX20" fmla="*/ 1832372 w 2466976"/>
                    <a:gd name="connsiteY20" fmla="*/ 227012 h 1597025"/>
                    <a:gd name="connsiteX21" fmla="*/ 1558529 w 2466976"/>
                    <a:gd name="connsiteY21" fmla="*/ 248444 h 1597025"/>
                    <a:gd name="connsiteX22" fmla="*/ 1332310 w 2466976"/>
                    <a:gd name="connsiteY22" fmla="*/ 179387 h 1597025"/>
                    <a:gd name="connsiteX23" fmla="*/ 946547 w 2466976"/>
                    <a:gd name="connsiteY23" fmla="*/ 62706 h 1597025"/>
                    <a:gd name="connsiteX24" fmla="*/ 820341 w 2466976"/>
                    <a:gd name="connsiteY24" fmla="*/ 38894 h 1597025"/>
                    <a:gd name="connsiteX25" fmla="*/ 713185 w 2466976"/>
                    <a:gd name="connsiteY25" fmla="*/ 53181 h 1597025"/>
                    <a:gd name="connsiteX26" fmla="*/ 603647 w 2466976"/>
                    <a:gd name="connsiteY26" fmla="*/ 5556 h 1597025"/>
                    <a:gd name="connsiteX27" fmla="*/ 355997 w 2466976"/>
                    <a:gd name="connsiteY27" fmla="*/ 86519 h 1597025"/>
                    <a:gd name="connsiteX28" fmla="*/ 160735 w 2466976"/>
                    <a:gd name="connsiteY28" fmla="*/ 300831 h 1597025"/>
                    <a:gd name="connsiteX29" fmla="*/ 32147 w 2466976"/>
                    <a:gd name="connsiteY29" fmla="*/ 603250 h 1597025"/>
                    <a:gd name="connsiteX30" fmla="*/ 22622 w 2466976"/>
                    <a:gd name="connsiteY30" fmla="*/ 786606 h 1597025"/>
                    <a:gd name="connsiteX0" fmla="*/ 22622 w 2466976"/>
                    <a:gd name="connsiteY0" fmla="*/ 786606 h 1597025"/>
                    <a:gd name="connsiteX1" fmla="*/ 167879 w 2466976"/>
                    <a:gd name="connsiteY1" fmla="*/ 1034256 h 1597025"/>
                    <a:gd name="connsiteX2" fmla="*/ 334566 w 2466976"/>
                    <a:gd name="connsiteY2" fmla="*/ 1267619 h 1597025"/>
                    <a:gd name="connsiteX3" fmla="*/ 422672 w 2466976"/>
                    <a:gd name="connsiteY3" fmla="*/ 1400969 h 1597025"/>
                    <a:gd name="connsiteX4" fmla="*/ 610791 w 2466976"/>
                    <a:gd name="connsiteY4" fmla="*/ 1515269 h 1597025"/>
                    <a:gd name="connsiteX5" fmla="*/ 851297 w 2466976"/>
                    <a:gd name="connsiteY5" fmla="*/ 1591469 h 1597025"/>
                    <a:gd name="connsiteX6" fmla="*/ 1229916 w 2466976"/>
                    <a:gd name="connsiteY6" fmla="*/ 1548606 h 1597025"/>
                    <a:gd name="connsiteX7" fmla="*/ 1372791 w 2466976"/>
                    <a:gd name="connsiteY7" fmla="*/ 1467644 h 1597025"/>
                    <a:gd name="connsiteX8" fmla="*/ 1501379 w 2466976"/>
                    <a:gd name="connsiteY8" fmla="*/ 1481931 h 1597025"/>
                    <a:gd name="connsiteX9" fmla="*/ 1706166 w 2466976"/>
                    <a:gd name="connsiteY9" fmla="*/ 1439069 h 1597025"/>
                    <a:gd name="connsiteX10" fmla="*/ 1849041 w 2466976"/>
                    <a:gd name="connsiteY10" fmla="*/ 1493837 h 1597025"/>
                    <a:gd name="connsiteX11" fmla="*/ 2051448 w 2466976"/>
                    <a:gd name="connsiteY11" fmla="*/ 1422400 h 1597025"/>
                    <a:gd name="connsiteX12" fmla="*/ 2218135 w 2466976"/>
                    <a:gd name="connsiteY12" fmla="*/ 1255712 h 1597025"/>
                    <a:gd name="connsiteX13" fmla="*/ 2408635 w 2466976"/>
                    <a:gd name="connsiteY13" fmla="*/ 939006 h 1597025"/>
                    <a:gd name="connsiteX14" fmla="*/ 2458641 w 2466976"/>
                    <a:gd name="connsiteY14" fmla="*/ 743744 h 1597025"/>
                    <a:gd name="connsiteX15" fmla="*/ 2358628 w 2466976"/>
                    <a:gd name="connsiteY15" fmla="*/ 465137 h 1597025"/>
                    <a:gd name="connsiteX16" fmla="*/ 2294335 w 2466976"/>
                    <a:gd name="connsiteY16" fmla="*/ 512762 h 1597025"/>
                    <a:gd name="connsiteX17" fmla="*/ 2237185 w 2466976"/>
                    <a:gd name="connsiteY17" fmla="*/ 591344 h 1597025"/>
                    <a:gd name="connsiteX18" fmla="*/ 2141935 w 2466976"/>
                    <a:gd name="connsiteY18" fmla="*/ 472281 h 1597025"/>
                    <a:gd name="connsiteX19" fmla="*/ 2008585 w 2466976"/>
                    <a:gd name="connsiteY19" fmla="*/ 307975 h 1597025"/>
                    <a:gd name="connsiteX20" fmla="*/ 1832372 w 2466976"/>
                    <a:gd name="connsiteY20" fmla="*/ 227012 h 1597025"/>
                    <a:gd name="connsiteX21" fmla="*/ 1558529 w 2466976"/>
                    <a:gd name="connsiteY21" fmla="*/ 248444 h 1597025"/>
                    <a:gd name="connsiteX22" fmla="*/ 1332310 w 2466976"/>
                    <a:gd name="connsiteY22" fmla="*/ 179387 h 1597025"/>
                    <a:gd name="connsiteX23" fmla="*/ 946547 w 2466976"/>
                    <a:gd name="connsiteY23" fmla="*/ 62706 h 1597025"/>
                    <a:gd name="connsiteX24" fmla="*/ 820341 w 2466976"/>
                    <a:gd name="connsiteY24" fmla="*/ 26987 h 1597025"/>
                    <a:gd name="connsiteX25" fmla="*/ 713185 w 2466976"/>
                    <a:gd name="connsiteY25" fmla="*/ 53181 h 1597025"/>
                    <a:gd name="connsiteX26" fmla="*/ 603647 w 2466976"/>
                    <a:gd name="connsiteY26" fmla="*/ 5556 h 1597025"/>
                    <a:gd name="connsiteX27" fmla="*/ 355997 w 2466976"/>
                    <a:gd name="connsiteY27" fmla="*/ 86519 h 1597025"/>
                    <a:gd name="connsiteX28" fmla="*/ 160735 w 2466976"/>
                    <a:gd name="connsiteY28" fmla="*/ 300831 h 1597025"/>
                    <a:gd name="connsiteX29" fmla="*/ 32147 w 2466976"/>
                    <a:gd name="connsiteY29" fmla="*/ 603250 h 1597025"/>
                    <a:gd name="connsiteX30" fmla="*/ 22622 w 2466976"/>
                    <a:gd name="connsiteY30" fmla="*/ 786606 h 159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466976" h="1597025">
                      <a:moveTo>
                        <a:pt x="22622" y="786606"/>
                      </a:moveTo>
                      <a:cubicBezTo>
                        <a:pt x="45244" y="858440"/>
                        <a:pt x="115888" y="954087"/>
                        <a:pt x="167879" y="1034256"/>
                      </a:cubicBezTo>
                      <a:cubicBezTo>
                        <a:pt x="219870" y="1114425"/>
                        <a:pt x="292101" y="1206500"/>
                        <a:pt x="334566" y="1267619"/>
                      </a:cubicBezTo>
                      <a:cubicBezTo>
                        <a:pt x="377031" y="1328738"/>
                        <a:pt x="376635" y="1359694"/>
                        <a:pt x="422672" y="1400969"/>
                      </a:cubicBezTo>
                      <a:cubicBezTo>
                        <a:pt x="468709" y="1442244"/>
                        <a:pt x="539354" y="1483519"/>
                        <a:pt x="610791" y="1515269"/>
                      </a:cubicBezTo>
                      <a:cubicBezTo>
                        <a:pt x="682228" y="1547019"/>
                        <a:pt x="748110" y="1585913"/>
                        <a:pt x="851297" y="1591469"/>
                      </a:cubicBezTo>
                      <a:cubicBezTo>
                        <a:pt x="954484" y="1597025"/>
                        <a:pt x="1143000" y="1569243"/>
                        <a:pt x="1229916" y="1548606"/>
                      </a:cubicBezTo>
                      <a:cubicBezTo>
                        <a:pt x="1316832" y="1527969"/>
                        <a:pt x="1327547" y="1478757"/>
                        <a:pt x="1372791" y="1467644"/>
                      </a:cubicBezTo>
                      <a:cubicBezTo>
                        <a:pt x="1418035" y="1456532"/>
                        <a:pt x="1445817" y="1486694"/>
                        <a:pt x="1501379" y="1481931"/>
                      </a:cubicBezTo>
                      <a:cubicBezTo>
                        <a:pt x="1556942" y="1477169"/>
                        <a:pt x="1648222" y="1437085"/>
                        <a:pt x="1706166" y="1439069"/>
                      </a:cubicBezTo>
                      <a:cubicBezTo>
                        <a:pt x="1764110" y="1441053"/>
                        <a:pt x="1791494" y="1496615"/>
                        <a:pt x="1849041" y="1493837"/>
                      </a:cubicBezTo>
                      <a:cubicBezTo>
                        <a:pt x="1906588" y="1491059"/>
                        <a:pt x="1989932" y="1462088"/>
                        <a:pt x="2051448" y="1422400"/>
                      </a:cubicBezTo>
                      <a:cubicBezTo>
                        <a:pt x="2112964" y="1382713"/>
                        <a:pt x="2158604" y="1336278"/>
                        <a:pt x="2218135" y="1255712"/>
                      </a:cubicBezTo>
                      <a:cubicBezTo>
                        <a:pt x="2277666" y="1175146"/>
                        <a:pt x="2368551" y="1024334"/>
                        <a:pt x="2408635" y="939006"/>
                      </a:cubicBezTo>
                      <a:cubicBezTo>
                        <a:pt x="2448719" y="853678"/>
                        <a:pt x="2466976" y="822722"/>
                        <a:pt x="2458641" y="743744"/>
                      </a:cubicBezTo>
                      <a:cubicBezTo>
                        <a:pt x="2450307" y="664766"/>
                        <a:pt x="2386012" y="486965"/>
                        <a:pt x="2358628" y="465137"/>
                      </a:cubicBezTo>
                      <a:cubicBezTo>
                        <a:pt x="2331244" y="443309"/>
                        <a:pt x="2314575" y="491728"/>
                        <a:pt x="2294335" y="512762"/>
                      </a:cubicBezTo>
                      <a:cubicBezTo>
                        <a:pt x="2274095" y="533796"/>
                        <a:pt x="2281635" y="588566"/>
                        <a:pt x="2237185" y="591344"/>
                      </a:cubicBezTo>
                      <a:cubicBezTo>
                        <a:pt x="2192735" y="594122"/>
                        <a:pt x="2180035" y="519509"/>
                        <a:pt x="2141935" y="472281"/>
                      </a:cubicBezTo>
                      <a:cubicBezTo>
                        <a:pt x="2103835" y="425053"/>
                        <a:pt x="2060179" y="348853"/>
                        <a:pt x="2008585" y="307975"/>
                      </a:cubicBezTo>
                      <a:cubicBezTo>
                        <a:pt x="1956991" y="267097"/>
                        <a:pt x="1907381" y="236934"/>
                        <a:pt x="1832372" y="227012"/>
                      </a:cubicBezTo>
                      <a:cubicBezTo>
                        <a:pt x="1757363" y="217090"/>
                        <a:pt x="1641873" y="256382"/>
                        <a:pt x="1558529" y="248444"/>
                      </a:cubicBezTo>
                      <a:cubicBezTo>
                        <a:pt x="1475185" y="240507"/>
                        <a:pt x="1434307" y="210343"/>
                        <a:pt x="1332310" y="179387"/>
                      </a:cubicBezTo>
                      <a:lnTo>
                        <a:pt x="946547" y="62706"/>
                      </a:lnTo>
                      <a:cubicBezTo>
                        <a:pt x="861219" y="39291"/>
                        <a:pt x="859235" y="28575"/>
                        <a:pt x="820341" y="26987"/>
                      </a:cubicBezTo>
                      <a:cubicBezTo>
                        <a:pt x="781447" y="25399"/>
                        <a:pt x="749301" y="56753"/>
                        <a:pt x="713185" y="53181"/>
                      </a:cubicBezTo>
                      <a:cubicBezTo>
                        <a:pt x="677069" y="49609"/>
                        <a:pt x="663178" y="0"/>
                        <a:pt x="603647" y="5556"/>
                      </a:cubicBezTo>
                      <a:cubicBezTo>
                        <a:pt x="544116" y="11112"/>
                        <a:pt x="429816" y="37307"/>
                        <a:pt x="355997" y="86519"/>
                      </a:cubicBezTo>
                      <a:cubicBezTo>
                        <a:pt x="282178" y="135731"/>
                        <a:pt x="214710" y="214709"/>
                        <a:pt x="160735" y="300831"/>
                      </a:cubicBezTo>
                      <a:cubicBezTo>
                        <a:pt x="106760" y="386953"/>
                        <a:pt x="54372" y="524669"/>
                        <a:pt x="32147" y="603250"/>
                      </a:cubicBezTo>
                      <a:cubicBezTo>
                        <a:pt x="9922" y="681831"/>
                        <a:pt x="0" y="714772"/>
                        <a:pt x="22622" y="786606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8" name="グループ化 17"/>
              <p:cNvGrpSpPr/>
              <p:nvPr/>
            </p:nvGrpSpPr>
            <p:grpSpPr>
              <a:xfrm rot="16200000">
                <a:off x="7043421" y="2202908"/>
                <a:ext cx="2048648" cy="1680208"/>
                <a:chOff x="11575420" y="5425440"/>
                <a:chExt cx="2048648" cy="1680208"/>
              </a:xfrm>
            </p:grpSpPr>
            <p:pic>
              <p:nvPicPr>
                <p:cNvPr id="10" name="Picture 6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</a:extLst>
                </a:blip>
                <a:srcRect l="10040" t="15475" r="6713" b="13907"/>
                <a:stretch/>
              </p:blipFill>
              <p:spPr bwMode="auto">
                <a:xfrm>
                  <a:off x="11575420" y="5425440"/>
                  <a:ext cx="2048648" cy="16802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" name="フリーフォーム 10"/>
                <p:cNvSpPr/>
                <p:nvPr/>
              </p:nvSpPr>
              <p:spPr>
                <a:xfrm>
                  <a:off x="11687171" y="5688222"/>
                  <a:ext cx="1818820" cy="1196340"/>
                </a:xfrm>
                <a:custGeom>
                  <a:avLst/>
                  <a:gdLst>
                    <a:gd name="connsiteX0" fmla="*/ 32147 w 2449115"/>
                    <a:gd name="connsiteY0" fmla="*/ 786209 h 1615281"/>
                    <a:gd name="connsiteX1" fmla="*/ 139303 w 2449115"/>
                    <a:gd name="connsiteY1" fmla="*/ 1224359 h 1615281"/>
                    <a:gd name="connsiteX2" fmla="*/ 451247 w 2449115"/>
                    <a:gd name="connsiteY2" fmla="*/ 1450578 h 1615281"/>
                    <a:gd name="connsiteX3" fmla="*/ 953691 w 2449115"/>
                    <a:gd name="connsiteY3" fmla="*/ 1612503 h 1615281"/>
                    <a:gd name="connsiteX4" fmla="*/ 1472803 w 2449115"/>
                    <a:gd name="connsiteY4" fmla="*/ 1467247 h 1615281"/>
                    <a:gd name="connsiteX5" fmla="*/ 1927622 w 2449115"/>
                    <a:gd name="connsiteY5" fmla="*/ 1514872 h 1615281"/>
                    <a:gd name="connsiteX6" fmla="*/ 2210991 w 2449115"/>
                    <a:gd name="connsiteY6" fmla="*/ 1336278 h 1615281"/>
                    <a:gd name="connsiteX7" fmla="*/ 2408634 w 2449115"/>
                    <a:gd name="connsiteY7" fmla="*/ 938609 h 1615281"/>
                    <a:gd name="connsiteX8" fmla="*/ 2415778 w 2449115"/>
                    <a:gd name="connsiteY8" fmla="*/ 595709 h 1615281"/>
                    <a:gd name="connsiteX9" fmla="*/ 2208609 w 2449115"/>
                    <a:gd name="connsiteY9" fmla="*/ 352822 h 1615281"/>
                    <a:gd name="connsiteX10" fmla="*/ 1839516 w 2449115"/>
                    <a:gd name="connsiteY10" fmla="*/ 293290 h 1615281"/>
                    <a:gd name="connsiteX11" fmla="*/ 1437084 w 2449115"/>
                    <a:gd name="connsiteY11" fmla="*/ 200422 h 1615281"/>
                    <a:gd name="connsiteX12" fmla="*/ 1101328 w 2449115"/>
                    <a:gd name="connsiteY12" fmla="*/ 28972 h 1615281"/>
                    <a:gd name="connsiteX13" fmla="*/ 598884 w 2449115"/>
                    <a:gd name="connsiteY13" fmla="*/ 36115 h 1615281"/>
                    <a:gd name="connsiteX14" fmla="*/ 227409 w 2449115"/>
                    <a:gd name="connsiteY14" fmla="*/ 245665 h 1615281"/>
                    <a:gd name="connsiteX15" fmla="*/ 32147 w 2449115"/>
                    <a:gd name="connsiteY15" fmla="*/ 586184 h 1615281"/>
                    <a:gd name="connsiteX16" fmla="*/ 32147 w 2449115"/>
                    <a:gd name="connsiteY16" fmla="*/ 786209 h 1615281"/>
                    <a:gd name="connsiteX0" fmla="*/ 20241 w 2437209"/>
                    <a:gd name="connsiteY0" fmla="*/ 786209 h 1615281"/>
                    <a:gd name="connsiteX1" fmla="*/ 127397 w 2437209"/>
                    <a:gd name="connsiteY1" fmla="*/ 1224359 h 1615281"/>
                    <a:gd name="connsiteX2" fmla="*/ 439341 w 2437209"/>
                    <a:gd name="connsiteY2" fmla="*/ 1450578 h 1615281"/>
                    <a:gd name="connsiteX3" fmla="*/ 941785 w 2437209"/>
                    <a:gd name="connsiteY3" fmla="*/ 1612503 h 1615281"/>
                    <a:gd name="connsiteX4" fmla="*/ 1460897 w 2437209"/>
                    <a:gd name="connsiteY4" fmla="*/ 1467247 h 1615281"/>
                    <a:gd name="connsiteX5" fmla="*/ 1915716 w 2437209"/>
                    <a:gd name="connsiteY5" fmla="*/ 1514872 h 1615281"/>
                    <a:gd name="connsiteX6" fmla="*/ 2199085 w 2437209"/>
                    <a:gd name="connsiteY6" fmla="*/ 1336278 h 1615281"/>
                    <a:gd name="connsiteX7" fmla="*/ 2396728 w 2437209"/>
                    <a:gd name="connsiteY7" fmla="*/ 938609 h 1615281"/>
                    <a:gd name="connsiteX8" fmla="*/ 2403872 w 2437209"/>
                    <a:gd name="connsiteY8" fmla="*/ 595709 h 1615281"/>
                    <a:gd name="connsiteX9" fmla="*/ 2196703 w 2437209"/>
                    <a:gd name="connsiteY9" fmla="*/ 352822 h 1615281"/>
                    <a:gd name="connsiteX10" fmla="*/ 1827610 w 2437209"/>
                    <a:gd name="connsiteY10" fmla="*/ 293290 h 1615281"/>
                    <a:gd name="connsiteX11" fmla="*/ 1425178 w 2437209"/>
                    <a:gd name="connsiteY11" fmla="*/ 200422 h 1615281"/>
                    <a:gd name="connsiteX12" fmla="*/ 1089422 w 2437209"/>
                    <a:gd name="connsiteY12" fmla="*/ 28972 h 1615281"/>
                    <a:gd name="connsiteX13" fmla="*/ 586978 w 2437209"/>
                    <a:gd name="connsiteY13" fmla="*/ 36115 h 1615281"/>
                    <a:gd name="connsiteX14" fmla="*/ 215503 w 2437209"/>
                    <a:gd name="connsiteY14" fmla="*/ 245665 h 1615281"/>
                    <a:gd name="connsiteX15" fmla="*/ 32147 w 2437209"/>
                    <a:gd name="connsiteY15" fmla="*/ 538559 h 1615281"/>
                    <a:gd name="connsiteX16" fmla="*/ 20241 w 2437209"/>
                    <a:gd name="connsiteY16" fmla="*/ 786209 h 1615281"/>
                    <a:gd name="connsiteX0" fmla="*/ 14287 w 2431255"/>
                    <a:gd name="connsiteY0" fmla="*/ 786209 h 1615281"/>
                    <a:gd name="connsiteX1" fmla="*/ 121443 w 2431255"/>
                    <a:gd name="connsiteY1" fmla="*/ 1224359 h 1615281"/>
                    <a:gd name="connsiteX2" fmla="*/ 433387 w 2431255"/>
                    <a:gd name="connsiteY2" fmla="*/ 1450578 h 1615281"/>
                    <a:gd name="connsiteX3" fmla="*/ 935831 w 2431255"/>
                    <a:gd name="connsiteY3" fmla="*/ 1612503 h 1615281"/>
                    <a:gd name="connsiteX4" fmla="*/ 1454943 w 2431255"/>
                    <a:gd name="connsiteY4" fmla="*/ 1467247 h 1615281"/>
                    <a:gd name="connsiteX5" fmla="*/ 1909762 w 2431255"/>
                    <a:gd name="connsiteY5" fmla="*/ 1514872 h 1615281"/>
                    <a:gd name="connsiteX6" fmla="*/ 2193131 w 2431255"/>
                    <a:gd name="connsiteY6" fmla="*/ 1336278 h 1615281"/>
                    <a:gd name="connsiteX7" fmla="*/ 2390774 w 2431255"/>
                    <a:gd name="connsiteY7" fmla="*/ 938609 h 1615281"/>
                    <a:gd name="connsiteX8" fmla="*/ 2397918 w 2431255"/>
                    <a:gd name="connsiteY8" fmla="*/ 595709 h 1615281"/>
                    <a:gd name="connsiteX9" fmla="*/ 2190749 w 2431255"/>
                    <a:gd name="connsiteY9" fmla="*/ 352822 h 1615281"/>
                    <a:gd name="connsiteX10" fmla="*/ 1821656 w 2431255"/>
                    <a:gd name="connsiteY10" fmla="*/ 293290 h 1615281"/>
                    <a:gd name="connsiteX11" fmla="*/ 1419224 w 2431255"/>
                    <a:gd name="connsiteY11" fmla="*/ 200422 h 1615281"/>
                    <a:gd name="connsiteX12" fmla="*/ 1083468 w 2431255"/>
                    <a:gd name="connsiteY12" fmla="*/ 28972 h 1615281"/>
                    <a:gd name="connsiteX13" fmla="*/ 581024 w 2431255"/>
                    <a:gd name="connsiteY13" fmla="*/ 36115 h 1615281"/>
                    <a:gd name="connsiteX14" fmla="*/ 209549 w 2431255"/>
                    <a:gd name="connsiteY14" fmla="*/ 245665 h 1615281"/>
                    <a:gd name="connsiteX15" fmla="*/ 35718 w 2431255"/>
                    <a:gd name="connsiteY15" fmla="*/ 552846 h 1615281"/>
                    <a:gd name="connsiteX16" fmla="*/ 14287 w 2431255"/>
                    <a:gd name="connsiteY16" fmla="*/ 786209 h 1615281"/>
                    <a:gd name="connsiteX0" fmla="*/ 16669 w 2433637"/>
                    <a:gd name="connsiteY0" fmla="*/ 784621 h 1613693"/>
                    <a:gd name="connsiteX1" fmla="*/ 123825 w 2433637"/>
                    <a:gd name="connsiteY1" fmla="*/ 1222771 h 1613693"/>
                    <a:gd name="connsiteX2" fmla="*/ 435769 w 2433637"/>
                    <a:gd name="connsiteY2" fmla="*/ 1448990 h 1613693"/>
                    <a:gd name="connsiteX3" fmla="*/ 938213 w 2433637"/>
                    <a:gd name="connsiteY3" fmla="*/ 1610915 h 1613693"/>
                    <a:gd name="connsiteX4" fmla="*/ 1457325 w 2433637"/>
                    <a:gd name="connsiteY4" fmla="*/ 1465659 h 1613693"/>
                    <a:gd name="connsiteX5" fmla="*/ 1912144 w 2433637"/>
                    <a:gd name="connsiteY5" fmla="*/ 1513284 h 1613693"/>
                    <a:gd name="connsiteX6" fmla="*/ 2195513 w 2433637"/>
                    <a:gd name="connsiteY6" fmla="*/ 1334690 h 1613693"/>
                    <a:gd name="connsiteX7" fmla="*/ 2393156 w 2433637"/>
                    <a:gd name="connsiteY7" fmla="*/ 937021 h 1613693"/>
                    <a:gd name="connsiteX8" fmla="*/ 2400300 w 2433637"/>
                    <a:gd name="connsiteY8" fmla="*/ 594121 h 1613693"/>
                    <a:gd name="connsiteX9" fmla="*/ 2193131 w 2433637"/>
                    <a:gd name="connsiteY9" fmla="*/ 351234 h 1613693"/>
                    <a:gd name="connsiteX10" fmla="*/ 1824038 w 2433637"/>
                    <a:gd name="connsiteY10" fmla="*/ 291702 h 1613693"/>
                    <a:gd name="connsiteX11" fmla="*/ 1421606 w 2433637"/>
                    <a:gd name="connsiteY11" fmla="*/ 198834 h 1613693"/>
                    <a:gd name="connsiteX12" fmla="*/ 1085850 w 2433637"/>
                    <a:gd name="connsiteY12" fmla="*/ 27384 h 1613693"/>
                    <a:gd name="connsiteX13" fmla="*/ 583406 w 2433637"/>
                    <a:gd name="connsiteY13" fmla="*/ 34527 h 1613693"/>
                    <a:gd name="connsiteX14" fmla="*/ 245268 w 2433637"/>
                    <a:gd name="connsiteY14" fmla="*/ 213120 h 1613693"/>
                    <a:gd name="connsiteX15" fmla="*/ 38100 w 2433637"/>
                    <a:gd name="connsiteY15" fmla="*/ 551258 h 1613693"/>
                    <a:gd name="connsiteX16" fmla="*/ 16669 w 2433637"/>
                    <a:gd name="connsiteY16" fmla="*/ 784621 h 1613693"/>
                    <a:gd name="connsiteX0" fmla="*/ 16669 w 2433637"/>
                    <a:gd name="connsiteY0" fmla="*/ 784621 h 1613693"/>
                    <a:gd name="connsiteX1" fmla="*/ 123825 w 2433637"/>
                    <a:gd name="connsiteY1" fmla="*/ 1222771 h 1613693"/>
                    <a:gd name="connsiteX2" fmla="*/ 435769 w 2433637"/>
                    <a:gd name="connsiteY2" fmla="*/ 1448990 h 1613693"/>
                    <a:gd name="connsiteX3" fmla="*/ 938213 w 2433637"/>
                    <a:gd name="connsiteY3" fmla="*/ 1610915 h 1613693"/>
                    <a:gd name="connsiteX4" fmla="*/ 1457325 w 2433637"/>
                    <a:gd name="connsiteY4" fmla="*/ 1465659 h 1613693"/>
                    <a:gd name="connsiteX5" fmla="*/ 1912144 w 2433637"/>
                    <a:gd name="connsiteY5" fmla="*/ 1513284 h 1613693"/>
                    <a:gd name="connsiteX6" fmla="*/ 2195513 w 2433637"/>
                    <a:gd name="connsiteY6" fmla="*/ 1334690 h 1613693"/>
                    <a:gd name="connsiteX7" fmla="*/ 2393156 w 2433637"/>
                    <a:gd name="connsiteY7" fmla="*/ 937021 h 1613693"/>
                    <a:gd name="connsiteX8" fmla="*/ 2400300 w 2433637"/>
                    <a:gd name="connsiteY8" fmla="*/ 594121 h 1613693"/>
                    <a:gd name="connsiteX9" fmla="*/ 2193131 w 2433637"/>
                    <a:gd name="connsiteY9" fmla="*/ 351234 h 1613693"/>
                    <a:gd name="connsiteX10" fmla="*/ 1824038 w 2433637"/>
                    <a:gd name="connsiteY10" fmla="*/ 291702 h 1613693"/>
                    <a:gd name="connsiteX11" fmla="*/ 1421606 w 2433637"/>
                    <a:gd name="connsiteY11" fmla="*/ 198834 h 1613693"/>
                    <a:gd name="connsiteX12" fmla="*/ 1085850 w 2433637"/>
                    <a:gd name="connsiteY12" fmla="*/ 27384 h 1613693"/>
                    <a:gd name="connsiteX13" fmla="*/ 583406 w 2433637"/>
                    <a:gd name="connsiteY13" fmla="*/ 34527 h 1613693"/>
                    <a:gd name="connsiteX14" fmla="*/ 245268 w 2433637"/>
                    <a:gd name="connsiteY14" fmla="*/ 213120 h 1613693"/>
                    <a:gd name="connsiteX15" fmla="*/ 38100 w 2433637"/>
                    <a:gd name="connsiteY15" fmla="*/ 551258 h 1613693"/>
                    <a:gd name="connsiteX16" fmla="*/ 16669 w 2433637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54943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93131 w 2431255"/>
                    <a:gd name="connsiteY6" fmla="*/ 1334690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54943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93131 w 2431255"/>
                    <a:gd name="connsiteY6" fmla="*/ 1334690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76374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93131 w 2431255"/>
                    <a:gd name="connsiteY6" fmla="*/ 1334690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76374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93131 w 2431255"/>
                    <a:gd name="connsiteY6" fmla="*/ 1334690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76374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93131 w 2431255"/>
                    <a:gd name="connsiteY6" fmla="*/ 1334690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31255"/>
                    <a:gd name="connsiteY0" fmla="*/ 784621 h 1613693"/>
                    <a:gd name="connsiteX1" fmla="*/ 121443 w 2431255"/>
                    <a:gd name="connsiteY1" fmla="*/ 1222771 h 1613693"/>
                    <a:gd name="connsiteX2" fmla="*/ 433387 w 2431255"/>
                    <a:gd name="connsiteY2" fmla="*/ 1448990 h 1613693"/>
                    <a:gd name="connsiteX3" fmla="*/ 935831 w 2431255"/>
                    <a:gd name="connsiteY3" fmla="*/ 1610915 h 1613693"/>
                    <a:gd name="connsiteX4" fmla="*/ 1476374 w 2431255"/>
                    <a:gd name="connsiteY4" fmla="*/ 1465659 h 1613693"/>
                    <a:gd name="connsiteX5" fmla="*/ 1909762 w 2431255"/>
                    <a:gd name="connsiteY5" fmla="*/ 1513284 h 1613693"/>
                    <a:gd name="connsiteX6" fmla="*/ 2181225 w 2431255"/>
                    <a:gd name="connsiteY6" fmla="*/ 1332308 h 1613693"/>
                    <a:gd name="connsiteX7" fmla="*/ 2390774 w 2431255"/>
                    <a:gd name="connsiteY7" fmla="*/ 937021 h 1613693"/>
                    <a:gd name="connsiteX8" fmla="*/ 2397918 w 2431255"/>
                    <a:gd name="connsiteY8" fmla="*/ 594121 h 1613693"/>
                    <a:gd name="connsiteX9" fmla="*/ 2190749 w 2431255"/>
                    <a:gd name="connsiteY9" fmla="*/ 351234 h 1613693"/>
                    <a:gd name="connsiteX10" fmla="*/ 1821656 w 2431255"/>
                    <a:gd name="connsiteY10" fmla="*/ 291702 h 1613693"/>
                    <a:gd name="connsiteX11" fmla="*/ 1419224 w 2431255"/>
                    <a:gd name="connsiteY11" fmla="*/ 198834 h 1613693"/>
                    <a:gd name="connsiteX12" fmla="*/ 1083468 w 2431255"/>
                    <a:gd name="connsiteY12" fmla="*/ 27384 h 1613693"/>
                    <a:gd name="connsiteX13" fmla="*/ 581024 w 2431255"/>
                    <a:gd name="connsiteY13" fmla="*/ 34527 h 1613693"/>
                    <a:gd name="connsiteX14" fmla="*/ 228598 w 2431255"/>
                    <a:gd name="connsiteY14" fmla="*/ 208358 h 1613693"/>
                    <a:gd name="connsiteX15" fmla="*/ 35718 w 2431255"/>
                    <a:gd name="connsiteY15" fmla="*/ 551258 h 1613693"/>
                    <a:gd name="connsiteX16" fmla="*/ 14287 w 2431255"/>
                    <a:gd name="connsiteY16" fmla="*/ 784621 h 1613693"/>
                    <a:gd name="connsiteX0" fmla="*/ 14287 w 2479277"/>
                    <a:gd name="connsiteY0" fmla="*/ 784621 h 1613693"/>
                    <a:gd name="connsiteX1" fmla="*/ 121443 w 2479277"/>
                    <a:gd name="connsiteY1" fmla="*/ 1222771 h 1613693"/>
                    <a:gd name="connsiteX2" fmla="*/ 433387 w 2479277"/>
                    <a:gd name="connsiteY2" fmla="*/ 1448990 h 1613693"/>
                    <a:gd name="connsiteX3" fmla="*/ 935831 w 2479277"/>
                    <a:gd name="connsiteY3" fmla="*/ 1610915 h 1613693"/>
                    <a:gd name="connsiteX4" fmla="*/ 1476374 w 2479277"/>
                    <a:gd name="connsiteY4" fmla="*/ 1465659 h 1613693"/>
                    <a:gd name="connsiteX5" fmla="*/ 1909762 w 2479277"/>
                    <a:gd name="connsiteY5" fmla="*/ 1513284 h 1613693"/>
                    <a:gd name="connsiteX6" fmla="*/ 2181225 w 2479277"/>
                    <a:gd name="connsiteY6" fmla="*/ 1332308 h 1613693"/>
                    <a:gd name="connsiteX7" fmla="*/ 2390774 w 2479277"/>
                    <a:gd name="connsiteY7" fmla="*/ 937021 h 1613693"/>
                    <a:gd name="connsiteX8" fmla="*/ 2397918 w 2479277"/>
                    <a:gd name="connsiteY8" fmla="*/ 594121 h 1613693"/>
                    <a:gd name="connsiteX9" fmla="*/ 2190749 w 2479277"/>
                    <a:gd name="connsiteY9" fmla="*/ 351234 h 1613693"/>
                    <a:gd name="connsiteX10" fmla="*/ 1821656 w 2479277"/>
                    <a:gd name="connsiteY10" fmla="*/ 291702 h 1613693"/>
                    <a:gd name="connsiteX11" fmla="*/ 1419224 w 2479277"/>
                    <a:gd name="connsiteY11" fmla="*/ 198834 h 1613693"/>
                    <a:gd name="connsiteX12" fmla="*/ 1083468 w 2479277"/>
                    <a:gd name="connsiteY12" fmla="*/ 27384 h 1613693"/>
                    <a:gd name="connsiteX13" fmla="*/ 581024 w 2479277"/>
                    <a:gd name="connsiteY13" fmla="*/ 34527 h 1613693"/>
                    <a:gd name="connsiteX14" fmla="*/ 228598 w 2479277"/>
                    <a:gd name="connsiteY14" fmla="*/ 208358 h 1613693"/>
                    <a:gd name="connsiteX15" fmla="*/ 35718 w 2479277"/>
                    <a:gd name="connsiteY15" fmla="*/ 551258 h 1613693"/>
                    <a:gd name="connsiteX16" fmla="*/ 14287 w 2479277"/>
                    <a:gd name="connsiteY16" fmla="*/ 784621 h 1613693"/>
                    <a:gd name="connsiteX0" fmla="*/ 14287 w 2479277"/>
                    <a:gd name="connsiteY0" fmla="*/ 784621 h 1613693"/>
                    <a:gd name="connsiteX1" fmla="*/ 121443 w 2479277"/>
                    <a:gd name="connsiteY1" fmla="*/ 1222771 h 1613693"/>
                    <a:gd name="connsiteX2" fmla="*/ 433387 w 2479277"/>
                    <a:gd name="connsiteY2" fmla="*/ 1448990 h 1613693"/>
                    <a:gd name="connsiteX3" fmla="*/ 935831 w 2479277"/>
                    <a:gd name="connsiteY3" fmla="*/ 1610915 h 1613693"/>
                    <a:gd name="connsiteX4" fmla="*/ 1476374 w 2479277"/>
                    <a:gd name="connsiteY4" fmla="*/ 1465659 h 1613693"/>
                    <a:gd name="connsiteX5" fmla="*/ 1909762 w 2479277"/>
                    <a:gd name="connsiteY5" fmla="*/ 1513284 h 1613693"/>
                    <a:gd name="connsiteX6" fmla="*/ 2181225 w 2479277"/>
                    <a:gd name="connsiteY6" fmla="*/ 1332308 h 1613693"/>
                    <a:gd name="connsiteX7" fmla="*/ 2390774 w 2479277"/>
                    <a:gd name="connsiteY7" fmla="*/ 937021 h 1613693"/>
                    <a:gd name="connsiteX8" fmla="*/ 2397918 w 2479277"/>
                    <a:gd name="connsiteY8" fmla="*/ 594121 h 1613693"/>
                    <a:gd name="connsiteX9" fmla="*/ 2176462 w 2479277"/>
                    <a:gd name="connsiteY9" fmla="*/ 329803 h 1613693"/>
                    <a:gd name="connsiteX10" fmla="*/ 1821656 w 2479277"/>
                    <a:gd name="connsiteY10" fmla="*/ 291702 h 1613693"/>
                    <a:gd name="connsiteX11" fmla="*/ 1419224 w 2479277"/>
                    <a:gd name="connsiteY11" fmla="*/ 198834 h 1613693"/>
                    <a:gd name="connsiteX12" fmla="*/ 1083468 w 2479277"/>
                    <a:gd name="connsiteY12" fmla="*/ 27384 h 1613693"/>
                    <a:gd name="connsiteX13" fmla="*/ 581024 w 2479277"/>
                    <a:gd name="connsiteY13" fmla="*/ 34527 h 1613693"/>
                    <a:gd name="connsiteX14" fmla="*/ 228598 w 2479277"/>
                    <a:gd name="connsiteY14" fmla="*/ 208358 h 1613693"/>
                    <a:gd name="connsiteX15" fmla="*/ 35718 w 2479277"/>
                    <a:gd name="connsiteY15" fmla="*/ 551258 h 1613693"/>
                    <a:gd name="connsiteX16" fmla="*/ 14287 w 2479277"/>
                    <a:gd name="connsiteY16" fmla="*/ 784621 h 1613693"/>
                    <a:gd name="connsiteX0" fmla="*/ 14287 w 2479277"/>
                    <a:gd name="connsiteY0" fmla="*/ 784621 h 1613693"/>
                    <a:gd name="connsiteX1" fmla="*/ 121443 w 2479277"/>
                    <a:gd name="connsiteY1" fmla="*/ 1222771 h 1613693"/>
                    <a:gd name="connsiteX2" fmla="*/ 433387 w 2479277"/>
                    <a:gd name="connsiteY2" fmla="*/ 1448990 h 1613693"/>
                    <a:gd name="connsiteX3" fmla="*/ 935831 w 2479277"/>
                    <a:gd name="connsiteY3" fmla="*/ 1610915 h 1613693"/>
                    <a:gd name="connsiteX4" fmla="*/ 1476374 w 2479277"/>
                    <a:gd name="connsiteY4" fmla="*/ 1465659 h 1613693"/>
                    <a:gd name="connsiteX5" fmla="*/ 1909762 w 2479277"/>
                    <a:gd name="connsiteY5" fmla="*/ 1513284 h 1613693"/>
                    <a:gd name="connsiteX6" fmla="*/ 2181225 w 2479277"/>
                    <a:gd name="connsiteY6" fmla="*/ 1332308 h 1613693"/>
                    <a:gd name="connsiteX7" fmla="*/ 2390774 w 2479277"/>
                    <a:gd name="connsiteY7" fmla="*/ 937021 h 1613693"/>
                    <a:gd name="connsiteX8" fmla="*/ 2397918 w 2479277"/>
                    <a:gd name="connsiteY8" fmla="*/ 594121 h 1613693"/>
                    <a:gd name="connsiteX9" fmla="*/ 2176462 w 2479277"/>
                    <a:gd name="connsiteY9" fmla="*/ 329803 h 1613693"/>
                    <a:gd name="connsiteX10" fmla="*/ 1821656 w 2479277"/>
                    <a:gd name="connsiteY10" fmla="*/ 291702 h 1613693"/>
                    <a:gd name="connsiteX11" fmla="*/ 1419224 w 2479277"/>
                    <a:gd name="connsiteY11" fmla="*/ 198834 h 1613693"/>
                    <a:gd name="connsiteX12" fmla="*/ 1083468 w 2479277"/>
                    <a:gd name="connsiteY12" fmla="*/ 27384 h 1613693"/>
                    <a:gd name="connsiteX13" fmla="*/ 581024 w 2479277"/>
                    <a:gd name="connsiteY13" fmla="*/ 34527 h 1613693"/>
                    <a:gd name="connsiteX14" fmla="*/ 228598 w 2479277"/>
                    <a:gd name="connsiteY14" fmla="*/ 208358 h 1613693"/>
                    <a:gd name="connsiteX15" fmla="*/ 35718 w 2479277"/>
                    <a:gd name="connsiteY15" fmla="*/ 551258 h 1613693"/>
                    <a:gd name="connsiteX16" fmla="*/ 14287 w 2479277"/>
                    <a:gd name="connsiteY16" fmla="*/ 784621 h 1613693"/>
                    <a:gd name="connsiteX0" fmla="*/ 14287 w 2479277"/>
                    <a:gd name="connsiteY0" fmla="*/ 784621 h 1613693"/>
                    <a:gd name="connsiteX1" fmla="*/ 121443 w 2479277"/>
                    <a:gd name="connsiteY1" fmla="*/ 1222771 h 1613693"/>
                    <a:gd name="connsiteX2" fmla="*/ 433387 w 2479277"/>
                    <a:gd name="connsiteY2" fmla="*/ 1448990 h 1613693"/>
                    <a:gd name="connsiteX3" fmla="*/ 935831 w 2479277"/>
                    <a:gd name="connsiteY3" fmla="*/ 1610915 h 1613693"/>
                    <a:gd name="connsiteX4" fmla="*/ 1476374 w 2479277"/>
                    <a:gd name="connsiteY4" fmla="*/ 1465659 h 1613693"/>
                    <a:gd name="connsiteX5" fmla="*/ 1909762 w 2479277"/>
                    <a:gd name="connsiteY5" fmla="*/ 1513284 h 1613693"/>
                    <a:gd name="connsiteX6" fmla="*/ 2181225 w 2479277"/>
                    <a:gd name="connsiteY6" fmla="*/ 1332308 h 1613693"/>
                    <a:gd name="connsiteX7" fmla="*/ 2390774 w 2479277"/>
                    <a:gd name="connsiteY7" fmla="*/ 937021 h 1613693"/>
                    <a:gd name="connsiteX8" fmla="*/ 2397918 w 2479277"/>
                    <a:gd name="connsiteY8" fmla="*/ 594121 h 1613693"/>
                    <a:gd name="connsiteX9" fmla="*/ 2176462 w 2479277"/>
                    <a:gd name="connsiteY9" fmla="*/ 329803 h 1613693"/>
                    <a:gd name="connsiteX10" fmla="*/ 1819275 w 2479277"/>
                    <a:gd name="connsiteY10" fmla="*/ 277414 h 1613693"/>
                    <a:gd name="connsiteX11" fmla="*/ 1419224 w 2479277"/>
                    <a:gd name="connsiteY11" fmla="*/ 198834 h 1613693"/>
                    <a:gd name="connsiteX12" fmla="*/ 1083468 w 2479277"/>
                    <a:gd name="connsiteY12" fmla="*/ 27384 h 1613693"/>
                    <a:gd name="connsiteX13" fmla="*/ 581024 w 2479277"/>
                    <a:gd name="connsiteY13" fmla="*/ 34527 h 1613693"/>
                    <a:gd name="connsiteX14" fmla="*/ 228598 w 2479277"/>
                    <a:gd name="connsiteY14" fmla="*/ 208358 h 1613693"/>
                    <a:gd name="connsiteX15" fmla="*/ 35718 w 2479277"/>
                    <a:gd name="connsiteY15" fmla="*/ 551258 h 1613693"/>
                    <a:gd name="connsiteX16" fmla="*/ 14287 w 2479277"/>
                    <a:gd name="connsiteY16" fmla="*/ 784621 h 1613693"/>
                    <a:gd name="connsiteX0" fmla="*/ 14287 w 2479277"/>
                    <a:gd name="connsiteY0" fmla="*/ 791765 h 1620837"/>
                    <a:gd name="connsiteX1" fmla="*/ 121443 w 2479277"/>
                    <a:gd name="connsiteY1" fmla="*/ 1229915 h 1620837"/>
                    <a:gd name="connsiteX2" fmla="*/ 433387 w 2479277"/>
                    <a:gd name="connsiteY2" fmla="*/ 1456134 h 1620837"/>
                    <a:gd name="connsiteX3" fmla="*/ 935831 w 2479277"/>
                    <a:gd name="connsiteY3" fmla="*/ 1618059 h 1620837"/>
                    <a:gd name="connsiteX4" fmla="*/ 1476374 w 2479277"/>
                    <a:gd name="connsiteY4" fmla="*/ 1472803 h 1620837"/>
                    <a:gd name="connsiteX5" fmla="*/ 1909762 w 2479277"/>
                    <a:gd name="connsiteY5" fmla="*/ 1520428 h 1620837"/>
                    <a:gd name="connsiteX6" fmla="*/ 2181225 w 2479277"/>
                    <a:gd name="connsiteY6" fmla="*/ 1339452 h 1620837"/>
                    <a:gd name="connsiteX7" fmla="*/ 2390774 w 2479277"/>
                    <a:gd name="connsiteY7" fmla="*/ 944165 h 1620837"/>
                    <a:gd name="connsiteX8" fmla="*/ 2397918 w 2479277"/>
                    <a:gd name="connsiteY8" fmla="*/ 601265 h 1620837"/>
                    <a:gd name="connsiteX9" fmla="*/ 2176462 w 2479277"/>
                    <a:gd name="connsiteY9" fmla="*/ 336947 h 1620837"/>
                    <a:gd name="connsiteX10" fmla="*/ 1819275 w 2479277"/>
                    <a:gd name="connsiteY10" fmla="*/ 284558 h 1620837"/>
                    <a:gd name="connsiteX11" fmla="*/ 1419224 w 2479277"/>
                    <a:gd name="connsiteY11" fmla="*/ 205978 h 1620837"/>
                    <a:gd name="connsiteX12" fmla="*/ 1102518 w 2479277"/>
                    <a:gd name="connsiteY12" fmla="*/ 27384 h 1620837"/>
                    <a:gd name="connsiteX13" fmla="*/ 581024 w 2479277"/>
                    <a:gd name="connsiteY13" fmla="*/ 41671 h 1620837"/>
                    <a:gd name="connsiteX14" fmla="*/ 228598 w 2479277"/>
                    <a:gd name="connsiteY14" fmla="*/ 215502 h 1620837"/>
                    <a:gd name="connsiteX15" fmla="*/ 35718 w 2479277"/>
                    <a:gd name="connsiteY15" fmla="*/ 558402 h 1620837"/>
                    <a:gd name="connsiteX16" fmla="*/ 14287 w 2479277"/>
                    <a:gd name="connsiteY16" fmla="*/ 791765 h 1620837"/>
                    <a:gd name="connsiteX0" fmla="*/ 14287 w 2479277"/>
                    <a:gd name="connsiteY0" fmla="*/ 796925 h 1625997"/>
                    <a:gd name="connsiteX1" fmla="*/ 121443 w 2479277"/>
                    <a:gd name="connsiteY1" fmla="*/ 1235075 h 1625997"/>
                    <a:gd name="connsiteX2" fmla="*/ 433387 w 2479277"/>
                    <a:gd name="connsiteY2" fmla="*/ 1461294 h 1625997"/>
                    <a:gd name="connsiteX3" fmla="*/ 935831 w 2479277"/>
                    <a:gd name="connsiteY3" fmla="*/ 1623219 h 1625997"/>
                    <a:gd name="connsiteX4" fmla="*/ 1476374 w 2479277"/>
                    <a:gd name="connsiteY4" fmla="*/ 1477963 h 1625997"/>
                    <a:gd name="connsiteX5" fmla="*/ 1909762 w 2479277"/>
                    <a:gd name="connsiteY5" fmla="*/ 1525588 h 1625997"/>
                    <a:gd name="connsiteX6" fmla="*/ 2181225 w 2479277"/>
                    <a:gd name="connsiteY6" fmla="*/ 1344612 h 1625997"/>
                    <a:gd name="connsiteX7" fmla="*/ 2390774 w 2479277"/>
                    <a:gd name="connsiteY7" fmla="*/ 949325 h 1625997"/>
                    <a:gd name="connsiteX8" fmla="*/ 2397918 w 2479277"/>
                    <a:gd name="connsiteY8" fmla="*/ 606425 h 1625997"/>
                    <a:gd name="connsiteX9" fmla="*/ 2176462 w 2479277"/>
                    <a:gd name="connsiteY9" fmla="*/ 342107 h 1625997"/>
                    <a:gd name="connsiteX10" fmla="*/ 1819275 w 2479277"/>
                    <a:gd name="connsiteY10" fmla="*/ 289718 h 1625997"/>
                    <a:gd name="connsiteX11" fmla="*/ 1485899 w 2479277"/>
                    <a:gd name="connsiteY11" fmla="*/ 242094 h 1625997"/>
                    <a:gd name="connsiteX12" fmla="*/ 1102518 w 2479277"/>
                    <a:gd name="connsiteY12" fmla="*/ 32544 h 1625997"/>
                    <a:gd name="connsiteX13" fmla="*/ 581024 w 2479277"/>
                    <a:gd name="connsiteY13" fmla="*/ 46831 h 1625997"/>
                    <a:gd name="connsiteX14" fmla="*/ 228598 w 2479277"/>
                    <a:gd name="connsiteY14" fmla="*/ 220662 h 1625997"/>
                    <a:gd name="connsiteX15" fmla="*/ 35718 w 2479277"/>
                    <a:gd name="connsiteY15" fmla="*/ 563562 h 1625997"/>
                    <a:gd name="connsiteX16" fmla="*/ 14287 w 2479277"/>
                    <a:gd name="connsiteY16" fmla="*/ 796925 h 1625997"/>
                    <a:gd name="connsiteX0" fmla="*/ 14287 w 2479277"/>
                    <a:gd name="connsiteY0" fmla="*/ 796925 h 1625997"/>
                    <a:gd name="connsiteX1" fmla="*/ 121443 w 2479277"/>
                    <a:gd name="connsiteY1" fmla="*/ 1235075 h 1625997"/>
                    <a:gd name="connsiteX2" fmla="*/ 433387 w 2479277"/>
                    <a:gd name="connsiteY2" fmla="*/ 1461294 h 1625997"/>
                    <a:gd name="connsiteX3" fmla="*/ 935831 w 2479277"/>
                    <a:gd name="connsiteY3" fmla="*/ 1623219 h 1625997"/>
                    <a:gd name="connsiteX4" fmla="*/ 1476374 w 2479277"/>
                    <a:gd name="connsiteY4" fmla="*/ 1477963 h 1625997"/>
                    <a:gd name="connsiteX5" fmla="*/ 1909762 w 2479277"/>
                    <a:gd name="connsiteY5" fmla="*/ 1525588 h 1625997"/>
                    <a:gd name="connsiteX6" fmla="*/ 2181225 w 2479277"/>
                    <a:gd name="connsiteY6" fmla="*/ 1344612 h 1625997"/>
                    <a:gd name="connsiteX7" fmla="*/ 2390774 w 2479277"/>
                    <a:gd name="connsiteY7" fmla="*/ 949325 h 1625997"/>
                    <a:gd name="connsiteX8" fmla="*/ 2397918 w 2479277"/>
                    <a:gd name="connsiteY8" fmla="*/ 606425 h 1625997"/>
                    <a:gd name="connsiteX9" fmla="*/ 2176462 w 2479277"/>
                    <a:gd name="connsiteY9" fmla="*/ 342107 h 1625997"/>
                    <a:gd name="connsiteX10" fmla="*/ 1819275 w 2479277"/>
                    <a:gd name="connsiteY10" fmla="*/ 289718 h 1625997"/>
                    <a:gd name="connsiteX11" fmla="*/ 1485899 w 2479277"/>
                    <a:gd name="connsiteY11" fmla="*/ 242094 h 1625997"/>
                    <a:gd name="connsiteX12" fmla="*/ 1102518 w 2479277"/>
                    <a:gd name="connsiteY12" fmla="*/ 32544 h 1625997"/>
                    <a:gd name="connsiteX13" fmla="*/ 581024 w 2479277"/>
                    <a:gd name="connsiteY13" fmla="*/ 46831 h 1625997"/>
                    <a:gd name="connsiteX14" fmla="*/ 228598 w 2479277"/>
                    <a:gd name="connsiteY14" fmla="*/ 220662 h 1625997"/>
                    <a:gd name="connsiteX15" fmla="*/ 35718 w 2479277"/>
                    <a:gd name="connsiteY15" fmla="*/ 563562 h 1625997"/>
                    <a:gd name="connsiteX16" fmla="*/ 14287 w 2479277"/>
                    <a:gd name="connsiteY16" fmla="*/ 796925 h 1625997"/>
                    <a:gd name="connsiteX0" fmla="*/ 14287 w 2479277"/>
                    <a:gd name="connsiteY0" fmla="*/ 785018 h 1614090"/>
                    <a:gd name="connsiteX1" fmla="*/ 121443 w 2479277"/>
                    <a:gd name="connsiteY1" fmla="*/ 1223168 h 1614090"/>
                    <a:gd name="connsiteX2" fmla="*/ 433387 w 2479277"/>
                    <a:gd name="connsiteY2" fmla="*/ 1449387 h 1614090"/>
                    <a:gd name="connsiteX3" fmla="*/ 935831 w 2479277"/>
                    <a:gd name="connsiteY3" fmla="*/ 1611312 h 1614090"/>
                    <a:gd name="connsiteX4" fmla="*/ 1476374 w 2479277"/>
                    <a:gd name="connsiteY4" fmla="*/ 1466056 h 1614090"/>
                    <a:gd name="connsiteX5" fmla="*/ 1909762 w 2479277"/>
                    <a:gd name="connsiteY5" fmla="*/ 1513681 h 1614090"/>
                    <a:gd name="connsiteX6" fmla="*/ 2181225 w 2479277"/>
                    <a:gd name="connsiteY6" fmla="*/ 1332705 h 1614090"/>
                    <a:gd name="connsiteX7" fmla="*/ 2390774 w 2479277"/>
                    <a:gd name="connsiteY7" fmla="*/ 937418 h 1614090"/>
                    <a:gd name="connsiteX8" fmla="*/ 2397918 w 2479277"/>
                    <a:gd name="connsiteY8" fmla="*/ 594518 h 1614090"/>
                    <a:gd name="connsiteX9" fmla="*/ 2176462 w 2479277"/>
                    <a:gd name="connsiteY9" fmla="*/ 330200 h 1614090"/>
                    <a:gd name="connsiteX10" fmla="*/ 1819275 w 2479277"/>
                    <a:gd name="connsiteY10" fmla="*/ 277811 h 1614090"/>
                    <a:gd name="connsiteX11" fmla="*/ 1485899 w 2479277"/>
                    <a:gd name="connsiteY11" fmla="*/ 230187 h 1614090"/>
                    <a:gd name="connsiteX12" fmla="*/ 1102518 w 2479277"/>
                    <a:gd name="connsiteY12" fmla="*/ 32544 h 1614090"/>
                    <a:gd name="connsiteX13" fmla="*/ 581024 w 2479277"/>
                    <a:gd name="connsiteY13" fmla="*/ 34924 h 1614090"/>
                    <a:gd name="connsiteX14" fmla="*/ 228598 w 2479277"/>
                    <a:gd name="connsiteY14" fmla="*/ 208755 h 1614090"/>
                    <a:gd name="connsiteX15" fmla="*/ 35718 w 2479277"/>
                    <a:gd name="connsiteY15" fmla="*/ 551655 h 1614090"/>
                    <a:gd name="connsiteX16" fmla="*/ 14287 w 2479277"/>
                    <a:gd name="connsiteY16" fmla="*/ 785018 h 1614090"/>
                    <a:gd name="connsiteX0" fmla="*/ 14287 w 2479277"/>
                    <a:gd name="connsiteY0" fmla="*/ 820737 h 1649809"/>
                    <a:gd name="connsiteX1" fmla="*/ 121443 w 2479277"/>
                    <a:gd name="connsiteY1" fmla="*/ 1258887 h 1649809"/>
                    <a:gd name="connsiteX2" fmla="*/ 433387 w 2479277"/>
                    <a:gd name="connsiteY2" fmla="*/ 1485106 h 1649809"/>
                    <a:gd name="connsiteX3" fmla="*/ 935831 w 2479277"/>
                    <a:gd name="connsiteY3" fmla="*/ 1647031 h 1649809"/>
                    <a:gd name="connsiteX4" fmla="*/ 1476374 w 2479277"/>
                    <a:gd name="connsiteY4" fmla="*/ 1501775 h 1649809"/>
                    <a:gd name="connsiteX5" fmla="*/ 1909762 w 2479277"/>
                    <a:gd name="connsiteY5" fmla="*/ 1549400 h 1649809"/>
                    <a:gd name="connsiteX6" fmla="*/ 2181225 w 2479277"/>
                    <a:gd name="connsiteY6" fmla="*/ 1368424 h 1649809"/>
                    <a:gd name="connsiteX7" fmla="*/ 2390774 w 2479277"/>
                    <a:gd name="connsiteY7" fmla="*/ 973137 h 1649809"/>
                    <a:gd name="connsiteX8" fmla="*/ 2397918 w 2479277"/>
                    <a:gd name="connsiteY8" fmla="*/ 630237 h 1649809"/>
                    <a:gd name="connsiteX9" fmla="*/ 2176462 w 2479277"/>
                    <a:gd name="connsiteY9" fmla="*/ 365919 h 1649809"/>
                    <a:gd name="connsiteX10" fmla="*/ 1819275 w 2479277"/>
                    <a:gd name="connsiteY10" fmla="*/ 313530 h 1649809"/>
                    <a:gd name="connsiteX11" fmla="*/ 1485899 w 2479277"/>
                    <a:gd name="connsiteY11" fmla="*/ 265906 h 1649809"/>
                    <a:gd name="connsiteX12" fmla="*/ 1102518 w 2479277"/>
                    <a:gd name="connsiteY12" fmla="*/ 68263 h 1649809"/>
                    <a:gd name="connsiteX13" fmla="*/ 581024 w 2479277"/>
                    <a:gd name="connsiteY13" fmla="*/ 70643 h 1649809"/>
                    <a:gd name="connsiteX14" fmla="*/ 228598 w 2479277"/>
                    <a:gd name="connsiteY14" fmla="*/ 244474 h 1649809"/>
                    <a:gd name="connsiteX15" fmla="*/ 35718 w 2479277"/>
                    <a:gd name="connsiteY15" fmla="*/ 587374 h 1649809"/>
                    <a:gd name="connsiteX16" fmla="*/ 14287 w 2479277"/>
                    <a:gd name="connsiteY16" fmla="*/ 820737 h 1649809"/>
                    <a:gd name="connsiteX0" fmla="*/ 14287 w 2479277"/>
                    <a:gd name="connsiteY0" fmla="*/ 801687 h 1630759"/>
                    <a:gd name="connsiteX1" fmla="*/ 121443 w 2479277"/>
                    <a:gd name="connsiteY1" fmla="*/ 1239837 h 1630759"/>
                    <a:gd name="connsiteX2" fmla="*/ 433387 w 2479277"/>
                    <a:gd name="connsiteY2" fmla="*/ 1466056 h 1630759"/>
                    <a:gd name="connsiteX3" fmla="*/ 935831 w 2479277"/>
                    <a:gd name="connsiteY3" fmla="*/ 1627981 h 1630759"/>
                    <a:gd name="connsiteX4" fmla="*/ 1476374 w 2479277"/>
                    <a:gd name="connsiteY4" fmla="*/ 1482725 h 1630759"/>
                    <a:gd name="connsiteX5" fmla="*/ 1909762 w 2479277"/>
                    <a:gd name="connsiteY5" fmla="*/ 1530350 h 1630759"/>
                    <a:gd name="connsiteX6" fmla="*/ 2181225 w 2479277"/>
                    <a:gd name="connsiteY6" fmla="*/ 1349374 h 1630759"/>
                    <a:gd name="connsiteX7" fmla="*/ 2390774 w 2479277"/>
                    <a:gd name="connsiteY7" fmla="*/ 954087 h 1630759"/>
                    <a:gd name="connsiteX8" fmla="*/ 2397918 w 2479277"/>
                    <a:gd name="connsiteY8" fmla="*/ 611187 h 1630759"/>
                    <a:gd name="connsiteX9" fmla="*/ 2176462 w 2479277"/>
                    <a:gd name="connsiteY9" fmla="*/ 346869 h 1630759"/>
                    <a:gd name="connsiteX10" fmla="*/ 1819275 w 2479277"/>
                    <a:gd name="connsiteY10" fmla="*/ 294480 h 1630759"/>
                    <a:gd name="connsiteX11" fmla="*/ 1485899 w 2479277"/>
                    <a:gd name="connsiteY11" fmla="*/ 246856 h 1630759"/>
                    <a:gd name="connsiteX12" fmla="*/ 1102518 w 2479277"/>
                    <a:gd name="connsiteY12" fmla="*/ 49213 h 1630759"/>
                    <a:gd name="connsiteX13" fmla="*/ 581024 w 2479277"/>
                    <a:gd name="connsiteY13" fmla="*/ 51593 h 1630759"/>
                    <a:gd name="connsiteX14" fmla="*/ 228598 w 2479277"/>
                    <a:gd name="connsiteY14" fmla="*/ 225424 h 1630759"/>
                    <a:gd name="connsiteX15" fmla="*/ 35718 w 2479277"/>
                    <a:gd name="connsiteY15" fmla="*/ 568324 h 1630759"/>
                    <a:gd name="connsiteX16" fmla="*/ 14287 w 2479277"/>
                    <a:gd name="connsiteY16" fmla="*/ 801687 h 1630759"/>
                    <a:gd name="connsiteX0" fmla="*/ 14287 w 2479277"/>
                    <a:gd name="connsiteY0" fmla="*/ 801687 h 1630759"/>
                    <a:gd name="connsiteX1" fmla="*/ 121443 w 2479277"/>
                    <a:gd name="connsiteY1" fmla="*/ 1239837 h 1630759"/>
                    <a:gd name="connsiteX2" fmla="*/ 433387 w 2479277"/>
                    <a:gd name="connsiteY2" fmla="*/ 1466056 h 1630759"/>
                    <a:gd name="connsiteX3" fmla="*/ 935831 w 2479277"/>
                    <a:gd name="connsiteY3" fmla="*/ 1627981 h 1630759"/>
                    <a:gd name="connsiteX4" fmla="*/ 1476374 w 2479277"/>
                    <a:gd name="connsiteY4" fmla="*/ 1482725 h 1630759"/>
                    <a:gd name="connsiteX5" fmla="*/ 1909762 w 2479277"/>
                    <a:gd name="connsiteY5" fmla="*/ 1530350 h 1630759"/>
                    <a:gd name="connsiteX6" fmla="*/ 2181225 w 2479277"/>
                    <a:gd name="connsiteY6" fmla="*/ 1349374 h 1630759"/>
                    <a:gd name="connsiteX7" fmla="*/ 2390774 w 2479277"/>
                    <a:gd name="connsiteY7" fmla="*/ 954087 h 1630759"/>
                    <a:gd name="connsiteX8" fmla="*/ 2397918 w 2479277"/>
                    <a:gd name="connsiteY8" fmla="*/ 611187 h 1630759"/>
                    <a:gd name="connsiteX9" fmla="*/ 2176462 w 2479277"/>
                    <a:gd name="connsiteY9" fmla="*/ 346869 h 1630759"/>
                    <a:gd name="connsiteX10" fmla="*/ 1819275 w 2479277"/>
                    <a:gd name="connsiteY10" fmla="*/ 294480 h 1630759"/>
                    <a:gd name="connsiteX11" fmla="*/ 1485899 w 2479277"/>
                    <a:gd name="connsiteY11" fmla="*/ 246856 h 1630759"/>
                    <a:gd name="connsiteX12" fmla="*/ 1102518 w 2479277"/>
                    <a:gd name="connsiteY12" fmla="*/ 49213 h 1630759"/>
                    <a:gd name="connsiteX13" fmla="*/ 581024 w 2479277"/>
                    <a:gd name="connsiteY13" fmla="*/ 51593 h 1630759"/>
                    <a:gd name="connsiteX14" fmla="*/ 228598 w 2479277"/>
                    <a:gd name="connsiteY14" fmla="*/ 225424 h 1630759"/>
                    <a:gd name="connsiteX15" fmla="*/ 35718 w 2479277"/>
                    <a:gd name="connsiteY15" fmla="*/ 568324 h 1630759"/>
                    <a:gd name="connsiteX16" fmla="*/ 14287 w 2479277"/>
                    <a:gd name="connsiteY16" fmla="*/ 801687 h 1630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277" h="1630759">
                      <a:moveTo>
                        <a:pt x="14287" y="801687"/>
                      </a:moveTo>
                      <a:cubicBezTo>
                        <a:pt x="28575" y="913606"/>
                        <a:pt x="51593" y="1129109"/>
                        <a:pt x="121443" y="1239837"/>
                      </a:cubicBezTo>
                      <a:cubicBezTo>
                        <a:pt x="191293" y="1350565"/>
                        <a:pt x="297656" y="1401365"/>
                        <a:pt x="433387" y="1466056"/>
                      </a:cubicBezTo>
                      <a:cubicBezTo>
                        <a:pt x="569118" y="1530747"/>
                        <a:pt x="762000" y="1625203"/>
                        <a:pt x="935831" y="1627981"/>
                      </a:cubicBezTo>
                      <a:cubicBezTo>
                        <a:pt x="1109662" y="1630759"/>
                        <a:pt x="1290239" y="1513285"/>
                        <a:pt x="1476374" y="1482725"/>
                      </a:cubicBezTo>
                      <a:cubicBezTo>
                        <a:pt x="1722041" y="1449783"/>
                        <a:pt x="1792287" y="1552575"/>
                        <a:pt x="1909762" y="1530350"/>
                      </a:cubicBezTo>
                      <a:cubicBezTo>
                        <a:pt x="2027237" y="1508125"/>
                        <a:pt x="2101056" y="1445418"/>
                        <a:pt x="2181225" y="1349374"/>
                      </a:cubicBezTo>
                      <a:cubicBezTo>
                        <a:pt x="2261394" y="1253330"/>
                        <a:pt x="2302271" y="1084262"/>
                        <a:pt x="2390774" y="954087"/>
                      </a:cubicBezTo>
                      <a:cubicBezTo>
                        <a:pt x="2479277" y="823912"/>
                        <a:pt x="2433637" y="712390"/>
                        <a:pt x="2397918" y="611187"/>
                      </a:cubicBezTo>
                      <a:cubicBezTo>
                        <a:pt x="2362199" y="509984"/>
                        <a:pt x="2272902" y="399653"/>
                        <a:pt x="2176462" y="346869"/>
                      </a:cubicBezTo>
                      <a:cubicBezTo>
                        <a:pt x="2080022" y="294085"/>
                        <a:pt x="1934369" y="311149"/>
                        <a:pt x="1819275" y="294480"/>
                      </a:cubicBezTo>
                      <a:cubicBezTo>
                        <a:pt x="1704181" y="277811"/>
                        <a:pt x="1605358" y="287734"/>
                        <a:pt x="1485899" y="246856"/>
                      </a:cubicBezTo>
                      <a:cubicBezTo>
                        <a:pt x="1366440" y="205978"/>
                        <a:pt x="1279524" y="98426"/>
                        <a:pt x="1102518" y="49213"/>
                      </a:cubicBezTo>
                      <a:cubicBezTo>
                        <a:pt x="925512" y="0"/>
                        <a:pt x="726677" y="22225"/>
                        <a:pt x="581024" y="51593"/>
                      </a:cubicBezTo>
                      <a:cubicBezTo>
                        <a:pt x="435371" y="80961"/>
                        <a:pt x="345676" y="115489"/>
                        <a:pt x="228598" y="225424"/>
                      </a:cubicBezTo>
                      <a:cubicBezTo>
                        <a:pt x="111520" y="335359"/>
                        <a:pt x="71436" y="472280"/>
                        <a:pt x="35718" y="568324"/>
                      </a:cubicBezTo>
                      <a:cubicBezTo>
                        <a:pt x="0" y="664368"/>
                        <a:pt x="0" y="689768"/>
                        <a:pt x="14287" y="801687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27" name="直線矢印コネクタ 26"/>
              <p:cNvCxnSpPr/>
              <p:nvPr/>
            </p:nvCxnSpPr>
            <p:spPr>
              <a:xfrm>
                <a:off x="2564903" y="1704985"/>
                <a:ext cx="1028700" cy="0"/>
              </a:xfrm>
              <a:prstGeom prst="straightConnector1">
                <a:avLst/>
              </a:prstGeom>
              <a:ln w="44450">
                <a:solidFill>
                  <a:srgbClr val="FF0000"/>
                </a:solidFill>
                <a:prstDash val="solid"/>
                <a:headEnd type="stealth"/>
                <a:tailEnd type="stealt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タイトル 1"/>
              <p:cNvSpPr txBox="1">
                <a:spLocks/>
              </p:cNvSpPr>
              <p:nvPr/>
            </p:nvSpPr>
            <p:spPr>
              <a:xfrm>
                <a:off x="3888048" y="1626747"/>
                <a:ext cx="1744970" cy="3137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2000" dirty="0" smtClean="0"/>
                  <a:t>Cross section</a:t>
                </a:r>
                <a:endParaRPr lang="ja-JP" altLang="en-US" sz="2000" dirty="0"/>
              </a:p>
            </p:txBody>
          </p:sp>
          <p:sp>
            <p:nvSpPr>
              <p:cNvPr id="32" name="タイトル 1"/>
              <p:cNvSpPr txBox="1">
                <a:spLocks/>
              </p:cNvSpPr>
              <p:nvPr/>
            </p:nvSpPr>
            <p:spPr>
              <a:xfrm>
                <a:off x="7162879" y="1626747"/>
                <a:ext cx="1744970" cy="3137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2000" dirty="0" smtClean="0"/>
                  <a:t>Cross section</a:t>
                </a:r>
                <a:endParaRPr lang="ja-JP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445751" y="3191420"/>
            <a:ext cx="5043750" cy="3720105"/>
            <a:chOff x="2062576" y="3168650"/>
            <a:chExt cx="5452340" cy="3727636"/>
          </a:xfrm>
        </p:grpSpPr>
        <p:pic>
          <p:nvPicPr>
            <p:cNvPr id="21" name="Picture 16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-46"/>
            <a:stretch/>
          </p:blipFill>
          <p:spPr bwMode="auto">
            <a:xfrm>
              <a:off x="2550463" y="3358055"/>
              <a:ext cx="4047405" cy="32932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グループ化 7"/>
            <p:cNvGrpSpPr/>
            <p:nvPr/>
          </p:nvGrpSpPr>
          <p:grpSpPr>
            <a:xfrm>
              <a:off x="2062576" y="3168650"/>
              <a:ext cx="5452340" cy="3727636"/>
              <a:chOff x="3415582" y="2382790"/>
              <a:chExt cx="4750947" cy="3248110"/>
            </a:xfrm>
          </p:grpSpPr>
          <p:grpSp>
            <p:nvGrpSpPr>
              <p:cNvPr id="9" name="グループ化 8"/>
              <p:cNvGrpSpPr/>
              <p:nvPr/>
            </p:nvGrpSpPr>
            <p:grpSpPr>
              <a:xfrm>
                <a:off x="4312736" y="2382790"/>
                <a:ext cx="480825" cy="3045587"/>
                <a:chOff x="3431389" y="2210219"/>
                <a:chExt cx="1128273" cy="3422867"/>
              </a:xfrm>
            </p:grpSpPr>
            <p:sp>
              <p:nvSpPr>
                <p:cNvPr id="15" name="テキスト ボックス 14"/>
                <p:cNvSpPr txBox="1"/>
                <p:nvPr/>
              </p:nvSpPr>
              <p:spPr>
                <a:xfrm>
                  <a:off x="3431389" y="2210219"/>
                  <a:ext cx="948653" cy="864757"/>
                </a:xfrm>
                <a:prstGeom prst="rect">
                  <a:avLst/>
                </a:prstGeom>
                <a:noFill/>
                <a:ln w="88900" cap="rnd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4400" b="1" i="1" dirty="0">
                      <a:solidFill>
                        <a:srgbClr val="FFC000"/>
                      </a:solidFill>
                      <a:latin typeface="Times New Roman" pitchFamily="18" charset="0"/>
                      <a:cs typeface="Times New Roman" pitchFamily="18" charset="0"/>
                    </a:rPr>
                    <a:t>I</a:t>
                  </a:r>
                  <a:endParaRPr kumimoji="1" lang="ja-JP" altLang="en-US" b="1" i="1" dirty="0">
                    <a:solidFill>
                      <a:srgbClr val="FFC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6" name="直線矢印コネクタ 15"/>
                <p:cNvCxnSpPr/>
                <p:nvPr/>
              </p:nvCxnSpPr>
              <p:spPr>
                <a:xfrm flipV="1">
                  <a:off x="4559662" y="2467137"/>
                  <a:ext cx="0" cy="3165949"/>
                </a:xfrm>
                <a:prstGeom prst="straightConnector1">
                  <a:avLst/>
                </a:prstGeom>
                <a:ln w="88900" cap="rnd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グループ化 9"/>
              <p:cNvGrpSpPr/>
              <p:nvPr/>
            </p:nvGrpSpPr>
            <p:grpSpPr>
              <a:xfrm>
                <a:off x="3415582" y="3798842"/>
                <a:ext cx="4750947" cy="1832058"/>
                <a:chOff x="2969100" y="3881107"/>
                <a:chExt cx="5339489" cy="2059008"/>
              </a:xfrm>
            </p:grpSpPr>
            <p:cxnSp>
              <p:nvCxnSpPr>
                <p:cNvPr id="11" name="直線矢印コネクタ 10"/>
                <p:cNvCxnSpPr/>
                <p:nvPr/>
              </p:nvCxnSpPr>
              <p:spPr>
                <a:xfrm flipV="1">
                  <a:off x="4482873" y="5130015"/>
                  <a:ext cx="3425583" cy="582490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7711905" y="4902405"/>
                  <a:ext cx="596684" cy="10377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5400" i="1" dirty="0">
                      <a:solidFill>
                        <a:srgbClr val="00FFFF"/>
                      </a:solidFill>
                      <a:latin typeface="Times New Roman" pitchFamily="18" charset="0"/>
                      <a:cs typeface="Times New Roman" pitchFamily="18" charset="0"/>
                    </a:rPr>
                    <a:t>u</a:t>
                  </a:r>
                  <a:endParaRPr kumimoji="1" lang="ja-JP" altLang="en-US" sz="2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" name="テキスト ボックス 12"/>
                <p:cNvSpPr txBox="1"/>
                <p:nvPr/>
              </p:nvSpPr>
              <p:spPr>
                <a:xfrm>
                  <a:off x="2969100" y="3902029"/>
                  <a:ext cx="553446" cy="10377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ja-JP" sz="5400" i="1" dirty="0">
                      <a:solidFill>
                        <a:srgbClr val="00FFFF"/>
                      </a:solidFill>
                      <a:latin typeface="Times New Roman" pitchFamily="18" charset="0"/>
                      <a:cs typeface="Times New Roman" pitchFamily="18" charset="0"/>
                    </a:rPr>
                    <a:t>v</a:t>
                  </a:r>
                  <a:endParaRPr kumimoji="1" lang="ja-JP" altLang="en-US" sz="2400" i="1" dirty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4" name="直線矢印コネクタ 13"/>
                <p:cNvCxnSpPr/>
                <p:nvPr/>
              </p:nvCxnSpPr>
              <p:spPr>
                <a:xfrm flipH="1" flipV="1">
                  <a:off x="3209716" y="3881107"/>
                  <a:ext cx="1308066" cy="1834314"/>
                </a:xfrm>
                <a:prstGeom prst="straightConnector1">
                  <a:avLst/>
                </a:prstGeom>
                <a:ln w="69850">
                  <a:solidFill>
                    <a:srgbClr val="00FFFF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0166" y="33476"/>
            <a:ext cx="8229600" cy="780439"/>
          </a:xfrm>
        </p:spPr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4300" y="747928"/>
            <a:ext cx="9029700" cy="261845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New volume segmentation technique</a:t>
            </a:r>
          </a:p>
          <a:p>
            <a:pPr lvl="1"/>
            <a:r>
              <a:rPr lang="en-US" altLang="ja-JP" sz="2400" dirty="0" smtClean="0"/>
              <a:t>Compute scalar field in bilateral domain with B-HRBF</a:t>
            </a:r>
          </a:p>
          <a:p>
            <a:pPr lvl="1"/>
            <a:r>
              <a:rPr lang="en-US" altLang="ja-JP" sz="2400" dirty="0" smtClean="0"/>
              <a:t>Define boundary as Intersection of zero-set and image manifold </a:t>
            </a:r>
          </a:p>
          <a:p>
            <a:r>
              <a:rPr lang="en-US" altLang="ja-JP" sz="2800" dirty="0" smtClean="0"/>
              <a:t>Acceleration scheme of B-HRBF (omitted)</a:t>
            </a:r>
            <a:endParaRPr lang="en-US" altLang="ja-JP" dirty="0" smtClean="0"/>
          </a:p>
          <a:p>
            <a:r>
              <a:rPr lang="en-US" altLang="ja-JP" sz="2800" dirty="0"/>
              <a:t>An </a:t>
            </a:r>
            <a:r>
              <a:rPr lang="en-US" altLang="ja-JP" sz="2800" dirty="0" smtClean="0"/>
              <a:t>contour-</a:t>
            </a:r>
            <a:r>
              <a:rPr kumimoji="1" lang="en-US" altLang="ja-JP" sz="2800" dirty="0" smtClean="0"/>
              <a:t>based user interface for segmentation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99" y="3369935"/>
            <a:ext cx="2236806" cy="322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2809" y="5908358"/>
            <a:ext cx="8229600" cy="715962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3600" dirty="0" smtClean="0"/>
              <a:t>Thank you for your attentions </a:t>
            </a:r>
            <a:endParaRPr kumimoji="1" lang="ja-JP" altLang="en-US" sz="3600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360983" y="897824"/>
            <a:ext cx="4916795" cy="2186612"/>
            <a:chOff x="419100" y="482812"/>
            <a:chExt cx="7310144" cy="32509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422" t="9929" b="23210"/>
            <a:stretch/>
          </p:blipFill>
          <p:spPr bwMode="auto">
            <a:xfrm>
              <a:off x="419100" y="482812"/>
              <a:ext cx="7310144" cy="325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直線コネクタ 5"/>
            <p:cNvCxnSpPr/>
            <p:nvPr/>
          </p:nvCxnSpPr>
          <p:spPr>
            <a:xfrm>
              <a:off x="2607788" y="1850379"/>
              <a:ext cx="2100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6172200" y="1857072"/>
              <a:ext cx="12414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 flipV="1">
              <a:off x="2231821" y="482812"/>
              <a:ext cx="285820" cy="1093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1879799" y="1869594"/>
              <a:ext cx="719098" cy="1849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/>
          <a:srcRect b="1384"/>
          <a:stretch>
            <a:fillRect/>
          </a:stretch>
        </p:blipFill>
        <p:spPr bwMode="auto">
          <a:xfrm>
            <a:off x="7405834" y="641349"/>
            <a:ext cx="1516575" cy="502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9724" y="641349"/>
            <a:ext cx="1766110" cy="502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グループ化 2"/>
          <p:cNvGrpSpPr/>
          <p:nvPr/>
        </p:nvGrpSpPr>
        <p:grpSpPr>
          <a:xfrm>
            <a:off x="145309" y="3474323"/>
            <a:ext cx="5341679" cy="2192807"/>
            <a:chOff x="927100" y="3477072"/>
            <a:chExt cx="6983021" cy="2866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b="54716"/>
            <a:stretch/>
          </p:blipFill>
          <p:spPr bwMode="auto">
            <a:xfrm>
              <a:off x="3036287" y="3477072"/>
              <a:ext cx="1916510" cy="2866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537" y="3477087"/>
              <a:ext cx="2833584" cy="2866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3477087"/>
              <a:ext cx="1985448" cy="2866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632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14" y="524045"/>
            <a:ext cx="2612003" cy="278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0972" y="785328"/>
            <a:ext cx="5987038" cy="63976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Limitation </a:t>
            </a:r>
            <a:r>
              <a:rPr lang="en-US" altLang="ja-JP" dirty="0"/>
              <a:t>&amp;</a:t>
            </a:r>
            <a:r>
              <a:rPr kumimoji="1" lang="en-US" altLang="ja-JP" dirty="0" smtClean="0"/>
              <a:t> future work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587" y="1950374"/>
            <a:ext cx="5852888" cy="1976949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altLang="ja-JP" dirty="0" smtClean="0"/>
              <a:t>To find </a:t>
            </a:r>
            <a:r>
              <a:rPr lang="en-US" altLang="ja-JP" dirty="0" smtClean="0">
                <a:solidFill>
                  <a:srgbClr val="FFC000"/>
                </a:solidFill>
              </a:rPr>
              <a:t>good arrangement of contours is difficult</a:t>
            </a:r>
            <a:r>
              <a:rPr lang="en-US" altLang="ja-JP" dirty="0" smtClean="0"/>
              <a:t> for novices </a:t>
            </a:r>
          </a:p>
          <a:p>
            <a:pPr marL="0" indent="0">
              <a:lnSpc>
                <a:spcPts val="3200"/>
              </a:lnSpc>
              <a:buNone/>
            </a:pPr>
            <a:r>
              <a:rPr lang="en-US" altLang="ja-JP" dirty="0" smtClean="0">
                <a:sym typeface="Wingdings" pitchFamily="2" charset="2"/>
              </a:rPr>
              <a:t> To support to find nice contour </a:t>
            </a:r>
          </a:p>
          <a:p>
            <a:pPr marL="0" indent="0">
              <a:lnSpc>
                <a:spcPts val="3200"/>
              </a:lnSpc>
              <a:buNone/>
            </a:pPr>
            <a:r>
              <a:rPr lang="en-US" altLang="ja-JP" dirty="0" smtClean="0">
                <a:sym typeface="Wingdings" pitchFamily="2" charset="2"/>
              </a:rPr>
              <a:t>      arrangement</a:t>
            </a:r>
            <a:endParaRPr lang="en-US" altLang="ja-JP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250867" y="3260945"/>
            <a:ext cx="2137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Bad example</a:t>
            </a:r>
            <a:endParaRPr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33587" y="5128871"/>
            <a:ext cx="8704251" cy="118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ja-JP" dirty="0" smtClean="0"/>
              <a:t>Contour-based </a:t>
            </a:r>
            <a:r>
              <a:rPr lang="en-US" altLang="ja-JP" dirty="0" smtClean="0">
                <a:solidFill>
                  <a:srgbClr val="FFC000"/>
                </a:solidFill>
              </a:rPr>
              <a:t>user interface is only for 3D</a:t>
            </a:r>
          </a:p>
          <a:p>
            <a:pPr marL="457200" lvl="1" indent="0">
              <a:lnSpc>
                <a:spcPts val="3200"/>
              </a:lnSpc>
              <a:buFont typeface="Arial" pitchFamily="34" charset="0"/>
              <a:buNone/>
            </a:pPr>
            <a:r>
              <a:rPr lang="en-US" altLang="ja-JP" dirty="0" smtClean="0">
                <a:sym typeface="Wingdings" pitchFamily="2" charset="2"/>
              </a:rPr>
              <a:t> </a:t>
            </a:r>
            <a:r>
              <a:rPr lang="en-US" altLang="ja-JP" dirty="0" smtClean="0"/>
              <a:t>User interface for higher dimensional volume </a:t>
            </a:r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5234816" y="3619348"/>
            <a:ext cx="40357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>
                <a:sym typeface="Wingdings" pitchFamily="2" charset="2"/>
              </a:rPr>
              <a:t>+ unnecessary contours exist</a:t>
            </a:r>
          </a:p>
          <a:p>
            <a:r>
              <a:rPr lang="en-US" altLang="ja-JP" sz="2400" dirty="0" smtClean="0">
                <a:sym typeface="Wingdings" pitchFamily="2" charset="2"/>
              </a:rPr>
              <a:t>+ additional contours required 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1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23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正方形/長方形 4"/>
              <p:cNvSpPr/>
              <p:nvPr/>
            </p:nvSpPr>
            <p:spPr>
              <a:xfrm>
                <a:off x="218895" y="1989989"/>
                <a:ext cx="6093802" cy="86177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0,   </m:t>
                      </m:r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8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𝐧𝐨𝐫𝐦𝐚𝐥</m:t>
                      </m:r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正方形/長方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5" y="1989989"/>
                <a:ext cx="6093802" cy="8617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778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Main bottleneck of algorithm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79400" y="774700"/>
            <a:ext cx="8229600" cy="635000"/>
          </a:xfrm>
        </p:spPr>
        <p:txBody>
          <a:bodyPr/>
          <a:lstStyle/>
          <a:p>
            <a:r>
              <a:rPr lang="en-US" altLang="ja-JP" dirty="0" smtClean="0"/>
              <a:t>When computing BHRBF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正方形/長方形 3"/>
              <p:cNvSpPr/>
              <p:nvPr/>
            </p:nvSpPr>
            <p:spPr>
              <a:xfrm>
                <a:off x="218895" y="1329589"/>
                <a:ext cx="8823506" cy="86177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6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8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  <m:r>
                        <a:rPr lang="en-US" altLang="ja-JP" sz="28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ja-JP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ja-JP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ja-JP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𝛃</m:t>
                                  </m:r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b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altLang="ja-JP" sz="28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𝐱</m:t>
                                  </m:r>
                                </m:e>
                              </m:acc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ja-JP" altLang="ja-JP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ja-JP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ja-JP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𝐩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ja-JP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ja-JP" sz="28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𝐚</m:t>
                          </m:r>
                          <m:acc>
                            <m:accPr>
                              <m:chr m:val="̅"/>
                              <m:ctrlPr>
                                <a:rPr lang="ja-JP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ja-JP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ja-JP" sz="28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ja-JP" altLang="ja-JP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正方形/長方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95" y="1329589"/>
                <a:ext cx="8823506" cy="8617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79400" y="3073400"/>
            <a:ext cx="86868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We have to solve dense and large linear system</a:t>
            </a:r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571500" y="3728398"/>
            <a:ext cx="1364302" cy="1364302"/>
          </a:xfrm>
          <a:prstGeom prst="rect">
            <a:avLst/>
          </a:prstGeom>
          <a:solidFill>
            <a:srgbClr val="FFAFA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A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070100" y="3728398"/>
            <a:ext cx="433696" cy="136430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kern="0" dirty="0">
                <a:solidFill>
                  <a:prstClr val="black"/>
                </a:solidFill>
                <a:latin typeface="Calibri"/>
                <a:ea typeface="ＭＳ Ｐゴシック"/>
              </a:rPr>
              <a:t>x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037196" y="3728398"/>
            <a:ext cx="457200" cy="136430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kern="0" noProof="0" dirty="0" smtClean="0">
                <a:solidFill>
                  <a:prstClr val="black"/>
                </a:solidFill>
                <a:latin typeface="Calibri"/>
                <a:ea typeface="ＭＳ Ｐゴシック"/>
              </a:rPr>
              <a:t>b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2503796" y="4011447"/>
            <a:ext cx="800100" cy="957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6400" dirty="0" smtClean="0"/>
              <a:t>=</a:t>
            </a:r>
            <a:endParaRPr lang="ja-JP" altLang="en-US" dirty="0"/>
          </a:p>
        </p:txBody>
      </p:sp>
      <p:sp>
        <p:nvSpPr>
          <p:cNvPr id="13" name="右矢印 12"/>
          <p:cNvSpPr/>
          <p:nvPr/>
        </p:nvSpPr>
        <p:spPr>
          <a:xfrm>
            <a:off x="3668379" y="4068601"/>
            <a:ext cx="735981" cy="70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59"/>
          <p:cNvGrpSpPr/>
          <p:nvPr/>
        </p:nvGrpSpPr>
        <p:grpSpPr>
          <a:xfrm>
            <a:off x="4521311" y="3728397"/>
            <a:ext cx="1427537" cy="1364303"/>
            <a:chOff x="3599398" y="241994"/>
            <a:chExt cx="1453611" cy="1455995"/>
          </a:xfrm>
        </p:grpSpPr>
        <p:sp>
          <p:nvSpPr>
            <p:cNvPr id="33" name="正方形/長方形 32"/>
            <p:cNvSpPr/>
            <p:nvPr/>
          </p:nvSpPr>
          <p:spPr>
            <a:xfrm>
              <a:off x="3599398" y="244377"/>
              <a:ext cx="1453611" cy="145361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613684" y="244377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3716160" y="349234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3830541" y="461234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7" name="正方形/長方形 36"/>
            <p:cNvSpPr/>
            <p:nvPr/>
          </p:nvSpPr>
          <p:spPr>
            <a:xfrm>
              <a:off x="3940160" y="57085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4047397" y="680472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4157016" y="787710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4266635" y="897329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4376254" y="1011709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4488254" y="1126090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3" name="正方形/長方形 42"/>
            <p:cNvSpPr/>
            <p:nvPr/>
          </p:nvSpPr>
          <p:spPr>
            <a:xfrm>
              <a:off x="4609778" y="1242852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4714634" y="135723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4821872" y="146923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6" name="正方形/長方形 45"/>
            <p:cNvSpPr/>
            <p:nvPr/>
          </p:nvSpPr>
          <p:spPr>
            <a:xfrm>
              <a:off x="4931488" y="1576468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7" name="フリーフォーム 46"/>
            <p:cNvSpPr/>
            <p:nvPr/>
          </p:nvSpPr>
          <p:spPr>
            <a:xfrm>
              <a:off x="3613684" y="241994"/>
              <a:ext cx="1439324" cy="1455995"/>
            </a:xfrm>
            <a:custGeom>
              <a:avLst/>
              <a:gdLst>
                <a:gd name="connsiteX0" fmla="*/ 0 w 2919412"/>
                <a:gd name="connsiteY0" fmla="*/ 0 h 2909887"/>
                <a:gd name="connsiteX1" fmla="*/ 2919412 w 2919412"/>
                <a:gd name="connsiteY1" fmla="*/ 2909887 h 2909887"/>
                <a:gd name="connsiteX2" fmla="*/ 2909887 w 2919412"/>
                <a:gd name="connsiteY2" fmla="*/ 9525 h 2909887"/>
                <a:gd name="connsiteX3" fmla="*/ 0 w 2919412"/>
                <a:gd name="connsiteY3" fmla="*/ 0 h 290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9412" h="2909887">
                  <a:moveTo>
                    <a:pt x="0" y="0"/>
                  </a:moveTo>
                  <a:lnTo>
                    <a:pt x="2919412" y="2909887"/>
                  </a:lnTo>
                  <a:lnTo>
                    <a:pt x="2909887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3776291" y="837376"/>
              <a:ext cx="374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4396389" y="306915"/>
              <a:ext cx="3489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正方形/長方形 49"/>
          <p:cNvSpPr/>
          <p:nvPr/>
        </p:nvSpPr>
        <p:spPr>
          <a:xfrm>
            <a:off x="6032500" y="3728398"/>
            <a:ext cx="433696" cy="136430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kern="0" dirty="0">
                <a:solidFill>
                  <a:prstClr val="black"/>
                </a:solidFill>
                <a:latin typeface="Calibri"/>
                <a:ea typeface="ＭＳ Ｐゴシック"/>
              </a:rPr>
              <a:t>x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999596" y="3728398"/>
            <a:ext cx="457200" cy="1364302"/>
          </a:xfrm>
          <a:prstGeom prst="rect">
            <a:avLst/>
          </a:prstGeom>
          <a:solidFill>
            <a:schemeClr val="tx1">
              <a:lumMod val="75000"/>
            </a:scheme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kern="0" noProof="0" dirty="0" smtClean="0">
                <a:solidFill>
                  <a:prstClr val="black"/>
                </a:solidFill>
                <a:latin typeface="Calibri"/>
                <a:ea typeface="ＭＳ Ｐゴシック"/>
              </a:rPr>
              <a:t>b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6466196" y="4011447"/>
            <a:ext cx="800100" cy="957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6400" dirty="0" smtClean="0"/>
              <a:t>=</a:t>
            </a:r>
            <a:endParaRPr lang="ja-JP" altLang="en-US" dirty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279400" y="5291182"/>
            <a:ext cx="8686800" cy="124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We solve the linear system by </a:t>
            </a:r>
            <a:r>
              <a:rPr lang="en-US" altLang="ja-JP" dirty="0" smtClean="0">
                <a:solidFill>
                  <a:srgbClr val="FFC000"/>
                </a:solidFill>
              </a:rPr>
              <a:t>LU-factorization</a:t>
            </a:r>
            <a:r>
              <a:rPr lang="en-US" altLang="ja-JP" dirty="0" smtClean="0"/>
              <a:t> based</a:t>
            </a:r>
            <a:r>
              <a:rPr lang="ja-JP" altLang="en-US" dirty="0" smtClean="0"/>
              <a:t> </a:t>
            </a:r>
            <a:r>
              <a:rPr lang="en-US" altLang="ja-JP" dirty="0" smtClean="0"/>
              <a:t>method </a:t>
            </a:r>
            <a:r>
              <a:rPr lang="en-US" altLang="ja-JP" dirty="0" smtClean="0">
                <a:sym typeface="Wingdings" pitchFamily="2" charset="2"/>
              </a:rPr>
              <a:t> this is the main bottleneck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1453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96645" y="164178"/>
            <a:ext cx="4588206" cy="697819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Our goal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1691601" y="4362418"/>
            <a:ext cx="5651275" cy="2393982"/>
            <a:chOff x="1924050" y="1013657"/>
            <a:chExt cx="5238750" cy="2219229"/>
          </a:xfrm>
        </p:grpSpPr>
        <p:sp>
          <p:nvSpPr>
            <p:cNvPr id="12" name="正方形/長方形 11"/>
            <p:cNvSpPr/>
            <p:nvPr/>
          </p:nvSpPr>
          <p:spPr>
            <a:xfrm>
              <a:off x="1924050" y="1013657"/>
              <a:ext cx="5238750" cy="22192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2028825" y="1042233"/>
              <a:ext cx="4976806" cy="2190653"/>
              <a:chOff x="-1139698" y="395420"/>
              <a:chExt cx="7932836" cy="349181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372"/>
              <a:stretch/>
            </p:blipFill>
            <p:spPr bwMode="auto">
              <a:xfrm>
                <a:off x="-1139698" y="395420"/>
                <a:ext cx="4176180" cy="34918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3779"/>
              <a:stretch/>
            </p:blipFill>
            <p:spPr bwMode="auto">
              <a:xfrm>
                <a:off x="3186517" y="415878"/>
                <a:ext cx="3606621" cy="3471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" name="テキスト ボックス 2"/>
          <p:cNvSpPr txBox="1"/>
          <p:nvPr/>
        </p:nvSpPr>
        <p:spPr>
          <a:xfrm>
            <a:off x="292100" y="904912"/>
            <a:ext cx="85344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ja-JP" sz="3600" dirty="0"/>
              <a:t>Present a contour-based segmentation technique for ambiguous </a:t>
            </a:r>
            <a:r>
              <a:rPr lang="en-US" altLang="ja-JP" sz="3600" dirty="0" smtClean="0"/>
              <a:t>ROIs</a:t>
            </a:r>
          </a:p>
          <a:p>
            <a:pPr marL="1657350" lvl="3" indent="-285750">
              <a:buFont typeface="Arial" pitchFamily="34" charset="0"/>
              <a:buChar char="•"/>
            </a:pPr>
            <a:endParaRPr lang="en-US" altLang="ja-JP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sz="3600" dirty="0" smtClean="0"/>
              <a:t>Generate </a:t>
            </a:r>
            <a:r>
              <a:rPr lang="en-US" altLang="ja-JP" sz="3600" dirty="0"/>
              <a:t>segmentation boundary that</a:t>
            </a:r>
            <a:r>
              <a:rPr lang="en-US" altLang="ja-JP" sz="2000" dirty="0"/>
              <a:t> </a:t>
            </a:r>
          </a:p>
          <a:p>
            <a:r>
              <a:rPr lang="en-US" altLang="ja-JP" sz="3200" dirty="0"/>
              <a:t>  </a:t>
            </a:r>
            <a:r>
              <a:rPr lang="en-US" altLang="ja-JP" sz="3200" dirty="0" smtClean="0"/>
              <a:t>  </a:t>
            </a:r>
            <a:r>
              <a:rPr lang="en-US" altLang="ja-JP" sz="2800" dirty="0" smtClean="0"/>
              <a:t>-- </a:t>
            </a:r>
            <a:r>
              <a:rPr lang="en-US" altLang="ja-JP" sz="2800" dirty="0"/>
              <a:t>pass through all </a:t>
            </a:r>
            <a:r>
              <a:rPr lang="en-US" altLang="ja-JP" sz="2800" dirty="0">
                <a:solidFill>
                  <a:srgbClr val="FFC000"/>
                </a:solidFill>
              </a:rPr>
              <a:t>contours</a:t>
            </a:r>
          </a:p>
          <a:p>
            <a:r>
              <a:rPr lang="en-US" altLang="ja-JP" sz="2800" dirty="0"/>
              <a:t>  </a:t>
            </a:r>
            <a:r>
              <a:rPr lang="en-US" altLang="ja-JP" sz="2800" dirty="0" smtClean="0"/>
              <a:t>  -- </a:t>
            </a:r>
            <a:r>
              <a:rPr lang="en-US" altLang="ja-JP" sz="2800" dirty="0"/>
              <a:t>have </a:t>
            </a:r>
            <a:r>
              <a:rPr lang="en-US" altLang="ja-JP" sz="2800" dirty="0">
                <a:solidFill>
                  <a:srgbClr val="FFC000"/>
                </a:solidFill>
              </a:rPr>
              <a:t>smooth shape</a:t>
            </a:r>
            <a:r>
              <a:rPr lang="en-US" altLang="ja-JP" sz="2800" dirty="0"/>
              <a:t> around blurred image area</a:t>
            </a:r>
          </a:p>
          <a:p>
            <a:r>
              <a:rPr lang="en-US" altLang="ja-JP" sz="2800" dirty="0"/>
              <a:t>  </a:t>
            </a:r>
            <a:r>
              <a:rPr lang="en-US" altLang="ja-JP" sz="2800" dirty="0" smtClean="0"/>
              <a:t>  -- </a:t>
            </a:r>
            <a:r>
              <a:rPr lang="en-US" altLang="ja-JP" sz="2800" dirty="0">
                <a:solidFill>
                  <a:srgbClr val="FFC000"/>
                </a:solidFill>
              </a:rPr>
              <a:t>fit to image edges </a:t>
            </a:r>
            <a:r>
              <a:rPr lang="en-US" altLang="ja-JP" sz="2800" dirty="0"/>
              <a:t>around area with clear </a:t>
            </a:r>
            <a:r>
              <a:rPr lang="en-US" altLang="ja-JP" sz="2800" dirty="0" smtClean="0"/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28957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0334" y="2944476"/>
            <a:ext cx="8983666" cy="1760874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ja-JP" dirty="0" smtClean="0"/>
              <a:t>User edits only one contour at a time</a:t>
            </a:r>
          </a:p>
          <a:p>
            <a:r>
              <a:rPr lang="en-US" altLang="ja-JP" dirty="0" smtClean="0"/>
              <a:t>Matrix </a:t>
            </a:r>
            <a:r>
              <a:rPr lang="en-US" altLang="ja-JP" dirty="0"/>
              <a:t>consists of 2 </a:t>
            </a:r>
            <a:r>
              <a:rPr lang="en-US" altLang="ja-JP" dirty="0" smtClean="0"/>
              <a:t>parts (correspond to </a:t>
            </a:r>
            <a:r>
              <a:rPr lang="en-US" altLang="ja-JP" dirty="0" smtClean="0">
                <a:solidFill>
                  <a:srgbClr val="FF00FF"/>
                </a:solidFill>
              </a:rPr>
              <a:t>active</a:t>
            </a:r>
            <a:r>
              <a:rPr lang="en-US" altLang="ja-JP" dirty="0" smtClean="0"/>
              <a:t>/</a:t>
            </a:r>
            <a:r>
              <a:rPr lang="en-US" altLang="ja-JP" dirty="0" smtClean="0">
                <a:solidFill>
                  <a:srgbClr val="00FFFF"/>
                </a:solidFill>
              </a:rPr>
              <a:t>stored</a:t>
            </a:r>
            <a:r>
              <a:rPr lang="en-US" altLang="ja-JP" dirty="0" smtClean="0"/>
              <a:t> contour)</a:t>
            </a:r>
            <a:endParaRPr lang="en-US" altLang="ja-JP" dirty="0"/>
          </a:p>
          <a:p>
            <a:r>
              <a:rPr lang="en-US" altLang="ja-JP" dirty="0" smtClean="0"/>
              <a:t>Pre-compute LU </a:t>
            </a:r>
            <a:r>
              <a:rPr lang="en-US" altLang="ja-JP" dirty="0"/>
              <a:t>factorization of </a:t>
            </a:r>
            <a:r>
              <a:rPr lang="en-US" altLang="ja-JP" dirty="0" smtClean="0">
                <a:solidFill>
                  <a:srgbClr val="00FFFF"/>
                </a:solidFill>
              </a:rPr>
              <a:t>stored contour part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Compute LU factorization only </a:t>
            </a:r>
            <a:r>
              <a:rPr lang="en-US" altLang="ja-JP" dirty="0" smtClean="0">
                <a:solidFill>
                  <a:srgbClr val="FF00FF"/>
                </a:solidFill>
              </a:rPr>
              <a:t>a part correspond to active contour</a:t>
            </a:r>
            <a:endParaRPr lang="en-US" altLang="ja-JP" dirty="0">
              <a:solidFill>
                <a:srgbClr val="FF00FF"/>
              </a:solidFill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778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Acceleration of LU factorization</a:t>
            </a:r>
            <a:endParaRPr kumimoji="1" lang="ja-JP" alt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2" cstate="print"/>
          <a:srcRect l="5334" t="19282" r="12423" b="25285"/>
          <a:stretch/>
        </p:blipFill>
        <p:spPr bwMode="auto">
          <a:xfrm>
            <a:off x="611445" y="781958"/>
            <a:ext cx="2183588" cy="2099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右中かっこ 8"/>
          <p:cNvSpPr/>
          <p:nvPr/>
        </p:nvSpPr>
        <p:spPr>
          <a:xfrm>
            <a:off x="2534920" y="863600"/>
            <a:ext cx="240827" cy="1036320"/>
          </a:xfrm>
          <a:prstGeom prst="rightBrace">
            <a:avLst>
              <a:gd name="adj1" fmla="val 30482"/>
              <a:gd name="adj2" fmla="val 50000"/>
            </a:avLst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2917987" y="1062445"/>
            <a:ext cx="5330086" cy="68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stored contour (fixed)</a:t>
            </a: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968787" y="2026970"/>
            <a:ext cx="5330086" cy="68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Active contour (can be change)</a:t>
            </a:r>
          </a:p>
        </p:txBody>
      </p:sp>
      <p:cxnSp>
        <p:nvCxnSpPr>
          <p:cNvPr id="13" name="直線矢印コネクタ 12"/>
          <p:cNvCxnSpPr>
            <a:stCxn id="11" idx="1"/>
          </p:cNvCxnSpPr>
          <p:nvPr/>
        </p:nvCxnSpPr>
        <p:spPr>
          <a:xfrm flipH="1" flipV="1">
            <a:off x="2016760" y="2184400"/>
            <a:ext cx="952027" cy="187285"/>
          </a:xfrm>
          <a:prstGeom prst="straightConnector1">
            <a:avLst/>
          </a:prstGeom>
          <a:ln w="539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338937" y="4909498"/>
            <a:ext cx="1364302" cy="1364302"/>
          </a:xfrm>
          <a:prstGeom prst="rect">
            <a:avLst/>
          </a:prstGeom>
          <a:solidFill>
            <a:srgbClr val="FFAFA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A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2025046" y="5238624"/>
            <a:ext cx="735981" cy="70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/>
          <p:cNvGrpSpPr/>
          <p:nvPr/>
        </p:nvGrpSpPr>
        <p:grpSpPr>
          <a:xfrm>
            <a:off x="3082834" y="4909498"/>
            <a:ext cx="1364302" cy="1364302"/>
            <a:chOff x="2968787" y="4947598"/>
            <a:chExt cx="1208189" cy="1208189"/>
          </a:xfrm>
        </p:grpSpPr>
        <p:sp>
          <p:nvSpPr>
            <p:cNvPr id="20" name="正方形/長方形 19"/>
            <p:cNvSpPr/>
            <p:nvPr/>
          </p:nvSpPr>
          <p:spPr>
            <a:xfrm>
              <a:off x="2968787" y="4947598"/>
              <a:ext cx="1208189" cy="120818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b="1" dirty="0" smtClean="0">
                  <a:solidFill>
                    <a:schemeClr val="bg1"/>
                  </a:solidFill>
                </a:rPr>
                <a:t>A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2984108" y="5873213"/>
              <a:ext cx="1175850" cy="27622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 rot="5400000">
              <a:off x="3434968" y="5416013"/>
              <a:ext cx="1190624" cy="276225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2859088" y="4368568"/>
            <a:ext cx="5330086" cy="505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smtClean="0"/>
              <a:t>Correspond to stored contour</a:t>
            </a:r>
          </a:p>
        </p:txBody>
      </p:sp>
      <p:sp>
        <p:nvSpPr>
          <p:cNvPr id="25" name="コンテンツ プレースホルダー 2"/>
          <p:cNvSpPr txBox="1">
            <a:spLocks/>
          </p:cNvSpPr>
          <p:nvPr/>
        </p:nvSpPr>
        <p:spPr>
          <a:xfrm>
            <a:off x="3522980" y="6302375"/>
            <a:ext cx="1982892" cy="505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 smtClean="0"/>
              <a:t>active contour</a:t>
            </a:r>
          </a:p>
        </p:txBody>
      </p:sp>
      <p:cxnSp>
        <p:nvCxnSpPr>
          <p:cNvPr id="26" name="直線矢印コネクタ 25"/>
          <p:cNvCxnSpPr/>
          <p:nvPr/>
        </p:nvCxnSpPr>
        <p:spPr>
          <a:xfrm flipH="1" flipV="1">
            <a:off x="3416300" y="6162675"/>
            <a:ext cx="191061" cy="39222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>
            <a:off x="3416300" y="4743450"/>
            <a:ext cx="95529" cy="4006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グループ化 58"/>
          <p:cNvGrpSpPr/>
          <p:nvPr/>
        </p:nvGrpSpPr>
        <p:grpSpPr>
          <a:xfrm>
            <a:off x="5826730" y="4922163"/>
            <a:ext cx="1356483" cy="1365568"/>
            <a:chOff x="5641470" y="1581913"/>
            <a:chExt cx="1212327" cy="1209610"/>
          </a:xfrm>
        </p:grpSpPr>
        <p:grpSp>
          <p:nvGrpSpPr>
            <p:cNvPr id="60" name="グループ化 59"/>
            <p:cNvGrpSpPr/>
            <p:nvPr/>
          </p:nvGrpSpPr>
          <p:grpSpPr>
            <a:xfrm>
              <a:off x="5641470" y="1581913"/>
              <a:ext cx="1212327" cy="1209610"/>
              <a:chOff x="5236098" y="3784162"/>
              <a:chExt cx="1212327" cy="1209610"/>
            </a:xfrm>
          </p:grpSpPr>
          <p:sp>
            <p:nvSpPr>
              <p:cNvPr id="64" name="二等辺三角形 63"/>
              <p:cNvSpPr/>
              <p:nvPr/>
            </p:nvSpPr>
            <p:spPr>
              <a:xfrm>
                <a:off x="5236098" y="3784988"/>
                <a:ext cx="1209151" cy="1206797"/>
              </a:xfrm>
              <a:prstGeom prst="triangle">
                <a:avLst>
                  <a:gd name="adj" fmla="val 0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6120894" y="4669248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66" name="正方形/長方形 65"/>
              <p:cNvSpPr/>
              <p:nvPr/>
            </p:nvSpPr>
            <p:spPr>
              <a:xfrm>
                <a:off x="6185342" y="4733182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6249788" y="4797114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68" name="正方形/長方形 67"/>
              <p:cNvSpPr/>
              <p:nvPr/>
            </p:nvSpPr>
            <p:spPr>
              <a:xfrm>
                <a:off x="6314236" y="4861047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6378682" y="4924980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5245791" y="3794065"/>
                <a:ext cx="81786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1" name="正方形/長方形 70"/>
              <p:cNvSpPr/>
              <p:nvPr/>
            </p:nvSpPr>
            <p:spPr>
              <a:xfrm>
                <a:off x="5319464" y="3861234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2" name="正方形/長方形 71"/>
              <p:cNvSpPr/>
              <p:nvPr/>
            </p:nvSpPr>
            <p:spPr>
              <a:xfrm>
                <a:off x="5386634" y="3928404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3" name="正方形/長方形 72"/>
              <p:cNvSpPr/>
              <p:nvPr/>
            </p:nvSpPr>
            <p:spPr>
              <a:xfrm>
                <a:off x="5453803" y="3995573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4" name="正方形/長方形 73"/>
              <p:cNvSpPr/>
              <p:nvPr/>
            </p:nvSpPr>
            <p:spPr>
              <a:xfrm>
                <a:off x="5520971" y="4062743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5" name="正方形/長方形 74"/>
              <p:cNvSpPr/>
              <p:nvPr/>
            </p:nvSpPr>
            <p:spPr>
              <a:xfrm>
                <a:off x="5588140" y="4129912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6" name="正方形/長方形 75"/>
              <p:cNvSpPr/>
              <p:nvPr/>
            </p:nvSpPr>
            <p:spPr>
              <a:xfrm>
                <a:off x="5655311" y="4197083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7" name="正方形/長方形 76"/>
              <p:cNvSpPr/>
              <p:nvPr/>
            </p:nvSpPr>
            <p:spPr>
              <a:xfrm>
                <a:off x="5722480" y="4264252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8" name="正方形/長方形 77"/>
              <p:cNvSpPr/>
              <p:nvPr/>
            </p:nvSpPr>
            <p:spPr>
              <a:xfrm>
                <a:off x="5789650" y="4334558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79" name="正方形/長方形 78"/>
              <p:cNvSpPr/>
              <p:nvPr/>
            </p:nvSpPr>
            <p:spPr>
              <a:xfrm>
                <a:off x="5236368" y="4738688"/>
                <a:ext cx="1197769" cy="249848"/>
              </a:xfrm>
              <a:prstGeom prst="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0" name="正方形/長方形 79"/>
              <p:cNvSpPr/>
              <p:nvPr/>
            </p:nvSpPr>
            <p:spPr>
              <a:xfrm>
                <a:off x="5852458" y="4401375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1" name="正方形/長方形 80"/>
              <p:cNvSpPr/>
              <p:nvPr/>
            </p:nvSpPr>
            <p:spPr>
              <a:xfrm>
                <a:off x="5919629" y="4468546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2" name="正方形/長方形 81"/>
              <p:cNvSpPr/>
              <p:nvPr/>
            </p:nvSpPr>
            <p:spPr>
              <a:xfrm>
                <a:off x="5986798" y="4535715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3" name="正方形/長方形 82"/>
              <p:cNvSpPr/>
              <p:nvPr/>
            </p:nvSpPr>
            <p:spPr>
              <a:xfrm>
                <a:off x="6053968" y="4606021"/>
                <a:ext cx="65740" cy="657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4" name="二等辺三角形 83"/>
              <p:cNvSpPr/>
              <p:nvPr/>
            </p:nvSpPr>
            <p:spPr>
              <a:xfrm rot="10800000">
                <a:off x="5246493" y="3787596"/>
                <a:ext cx="1199838" cy="1205025"/>
              </a:xfrm>
              <a:prstGeom prst="triangle">
                <a:avLst>
                  <a:gd name="adj" fmla="val 0"/>
                </a:avLst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 rot="5400000">
                <a:off x="5711606" y="4254281"/>
                <a:ext cx="1206938" cy="266700"/>
              </a:xfrm>
              <a:prstGeom prst="rect">
                <a:avLst/>
              </a:prstGeom>
              <a:solidFill>
                <a:srgbClr val="FF0000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6" name="フリーフォーム 85"/>
              <p:cNvSpPr/>
              <p:nvPr/>
            </p:nvSpPr>
            <p:spPr>
              <a:xfrm>
                <a:off x="6181725" y="4726781"/>
                <a:ext cx="257248" cy="259990"/>
              </a:xfrm>
              <a:custGeom>
                <a:avLst/>
                <a:gdLst>
                  <a:gd name="connsiteX0" fmla="*/ 0 w 500062"/>
                  <a:gd name="connsiteY0" fmla="*/ 0 h 490538"/>
                  <a:gd name="connsiteX1" fmla="*/ 2381 w 500062"/>
                  <a:gd name="connsiteY1" fmla="*/ 116682 h 490538"/>
                  <a:gd name="connsiteX2" fmla="*/ 130968 w 500062"/>
                  <a:gd name="connsiteY2" fmla="*/ 116682 h 490538"/>
                  <a:gd name="connsiteX3" fmla="*/ 130968 w 500062"/>
                  <a:gd name="connsiteY3" fmla="*/ 235744 h 490538"/>
                  <a:gd name="connsiteX4" fmla="*/ 252412 w 500062"/>
                  <a:gd name="connsiteY4" fmla="*/ 235744 h 490538"/>
                  <a:gd name="connsiteX5" fmla="*/ 252412 w 500062"/>
                  <a:gd name="connsiteY5" fmla="*/ 364332 h 490538"/>
                  <a:gd name="connsiteX6" fmla="*/ 381000 w 500062"/>
                  <a:gd name="connsiteY6" fmla="*/ 361950 h 490538"/>
                  <a:gd name="connsiteX7" fmla="*/ 378618 w 500062"/>
                  <a:gd name="connsiteY7" fmla="*/ 490538 h 490538"/>
                  <a:gd name="connsiteX8" fmla="*/ 500062 w 500062"/>
                  <a:gd name="connsiteY8" fmla="*/ 490538 h 49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0062" h="490538">
                    <a:moveTo>
                      <a:pt x="0" y="0"/>
                    </a:moveTo>
                    <a:cubicBezTo>
                      <a:pt x="794" y="38894"/>
                      <a:pt x="1587" y="77788"/>
                      <a:pt x="2381" y="116682"/>
                    </a:cubicBezTo>
                    <a:lnTo>
                      <a:pt x="130968" y="116682"/>
                    </a:lnTo>
                    <a:lnTo>
                      <a:pt x="130968" y="235744"/>
                    </a:lnTo>
                    <a:lnTo>
                      <a:pt x="252412" y="235744"/>
                    </a:lnTo>
                    <a:lnTo>
                      <a:pt x="252412" y="364332"/>
                    </a:lnTo>
                    <a:lnTo>
                      <a:pt x="381000" y="361950"/>
                    </a:lnTo>
                    <a:lnTo>
                      <a:pt x="378618" y="490538"/>
                    </a:lnTo>
                    <a:lnTo>
                      <a:pt x="500062" y="490538"/>
                    </a:lnTo>
                  </a:path>
                </a:pathLst>
              </a:cu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>
                <a:off x="5236911" y="3787005"/>
                <a:ext cx="1206769" cy="1206767"/>
              </a:xfrm>
              <a:prstGeom prst="rect">
                <a:avLst/>
              </a:pr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/>
                  <a:cs typeface="+mn-cs"/>
                </a:endParaRPr>
              </a:p>
            </p:txBody>
          </p:sp>
        </p:grpSp>
        <p:sp>
          <p:nvSpPr>
            <p:cNvPr id="61" name="正方形/長方形 60"/>
            <p:cNvSpPr/>
            <p:nvPr/>
          </p:nvSpPr>
          <p:spPr>
            <a:xfrm>
              <a:off x="5729377" y="1859599"/>
              <a:ext cx="358449" cy="62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</a:t>
              </a:r>
              <a:endParaRPr kumimoji="0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6111114" y="1665547"/>
              <a:ext cx="464465" cy="62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U</a:t>
              </a:r>
              <a:endParaRPr kumimoji="0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8" name="右矢印 87"/>
          <p:cNvSpPr/>
          <p:nvPr/>
        </p:nvSpPr>
        <p:spPr>
          <a:xfrm>
            <a:off x="4768943" y="5238624"/>
            <a:ext cx="735981" cy="70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4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2720" y="750208"/>
            <a:ext cx="8605520" cy="550272"/>
          </a:xfrm>
        </p:spPr>
        <p:txBody>
          <a:bodyPr>
            <a:noAutofit/>
          </a:bodyPr>
          <a:lstStyle/>
          <a:p>
            <a:r>
              <a:rPr kumimoji="1" lang="en-US" altLang="ja-JP" sz="2400" dirty="0" smtClean="0"/>
              <a:t>All contours are stored and we factorized HRBF matrix in LU form</a:t>
            </a:r>
          </a:p>
          <a:p>
            <a:endParaRPr kumimoji="1" lang="ja-JP" altLang="en-US" sz="2400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778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Acceleration of LU factorization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356896" y="2750373"/>
            <a:ext cx="8514080" cy="173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</a:pPr>
            <a:r>
              <a:rPr lang="en-US" altLang="ja-JP" sz="2400" dirty="0" smtClean="0"/>
              <a:t>The user may select a contour to activate (to re-edit)</a:t>
            </a:r>
            <a:endParaRPr lang="en-US" altLang="ja-JP" sz="2400" dirty="0"/>
          </a:p>
          <a:p>
            <a:pPr>
              <a:lnSpc>
                <a:spcPts val="2700"/>
              </a:lnSpc>
            </a:pPr>
            <a:r>
              <a:rPr lang="en-US" altLang="ja-JP" sz="2400" dirty="0" smtClean="0"/>
              <a:t>HRBF matrix consists of two part </a:t>
            </a:r>
          </a:p>
          <a:p>
            <a:pPr lvl="1">
              <a:lnSpc>
                <a:spcPts val="2700"/>
              </a:lnSpc>
            </a:pPr>
            <a:r>
              <a:rPr lang="en-US" altLang="ja-JP" sz="2000" dirty="0" smtClean="0"/>
              <a:t>Correspond to activated contour / stored contour</a:t>
            </a:r>
          </a:p>
          <a:p>
            <a:pPr>
              <a:lnSpc>
                <a:spcPts val="2700"/>
              </a:lnSpc>
            </a:pPr>
            <a:r>
              <a:rPr lang="en-US" altLang="ja-JP" sz="2400" dirty="0" smtClean="0"/>
              <a:t>We sweep a part correspond to active contour to right</a:t>
            </a:r>
            <a:r>
              <a:rPr lang="ja-JP" altLang="en-US" sz="2400" dirty="0" smtClean="0"/>
              <a:t>・</a:t>
            </a:r>
            <a:r>
              <a:rPr lang="en-US" altLang="ja-JP" sz="2400" dirty="0" smtClean="0"/>
              <a:t>bottom keeping a the LU </a:t>
            </a:r>
            <a:r>
              <a:rPr lang="en-US" altLang="ja-JP" sz="2400" dirty="0"/>
              <a:t>form </a:t>
            </a:r>
            <a:r>
              <a:rPr lang="en-US" altLang="ja-JP" sz="2400" dirty="0" smtClean="0"/>
              <a:t>[</a:t>
            </a:r>
            <a:r>
              <a:rPr lang="en-US" altLang="ja-JP" sz="2400" dirty="0" err="1" smtClean="0"/>
              <a:t>Gondzio’s</a:t>
            </a:r>
            <a:r>
              <a:rPr lang="en-US" altLang="ja-JP" sz="2400" dirty="0" smtClean="0"/>
              <a:t> algorithm]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507842" y="1317328"/>
            <a:ext cx="1364302" cy="1364302"/>
          </a:xfrm>
          <a:prstGeom prst="rect">
            <a:avLst/>
          </a:prstGeom>
          <a:solidFill>
            <a:srgbClr val="FFAFA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rPr>
              <a:t>A</a:t>
            </a: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/>
              <a:cs typeface="+mn-cs"/>
            </a:endParaRPr>
          </a:p>
        </p:txBody>
      </p:sp>
      <p:grpSp>
        <p:nvGrpSpPr>
          <p:cNvPr id="7" name="グループ化 59"/>
          <p:cNvGrpSpPr/>
          <p:nvPr/>
        </p:nvGrpSpPr>
        <p:grpSpPr>
          <a:xfrm>
            <a:off x="5870075" y="1317328"/>
            <a:ext cx="1694545" cy="1364303"/>
            <a:chOff x="3599398" y="241994"/>
            <a:chExt cx="1725496" cy="1455995"/>
          </a:xfrm>
        </p:grpSpPr>
        <p:sp>
          <p:nvSpPr>
            <p:cNvPr id="8" name="正方形/長方形 7"/>
            <p:cNvSpPr/>
            <p:nvPr/>
          </p:nvSpPr>
          <p:spPr>
            <a:xfrm>
              <a:off x="3599398" y="244377"/>
              <a:ext cx="1453611" cy="1453612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3613684" y="244377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716160" y="349234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830541" y="461234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940160" y="57085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047397" y="680472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157016" y="787710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266635" y="897329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376254" y="1011709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88254" y="1126090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609778" y="1242852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714634" y="135723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4821872" y="1469233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931488" y="1576468"/>
              <a:ext cx="109616" cy="109616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22" name="フリーフォーム 21"/>
            <p:cNvSpPr/>
            <p:nvPr/>
          </p:nvSpPr>
          <p:spPr>
            <a:xfrm>
              <a:off x="3613684" y="241994"/>
              <a:ext cx="1439324" cy="1455995"/>
            </a:xfrm>
            <a:custGeom>
              <a:avLst/>
              <a:gdLst>
                <a:gd name="connsiteX0" fmla="*/ 0 w 2919412"/>
                <a:gd name="connsiteY0" fmla="*/ 0 h 2909887"/>
                <a:gd name="connsiteX1" fmla="*/ 2919412 w 2919412"/>
                <a:gd name="connsiteY1" fmla="*/ 2909887 h 2909887"/>
                <a:gd name="connsiteX2" fmla="*/ 2909887 w 2919412"/>
                <a:gd name="connsiteY2" fmla="*/ 9525 h 2909887"/>
                <a:gd name="connsiteX3" fmla="*/ 0 w 2919412"/>
                <a:gd name="connsiteY3" fmla="*/ 0 h 290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9412" h="2909887">
                  <a:moveTo>
                    <a:pt x="0" y="0"/>
                  </a:moveTo>
                  <a:lnTo>
                    <a:pt x="2919412" y="2909887"/>
                  </a:lnTo>
                  <a:lnTo>
                    <a:pt x="2909887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3652016" y="560582"/>
              <a:ext cx="1672878" cy="886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L×U</a:t>
              </a: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6" name="Picture 9"/>
          <p:cNvPicPr>
            <a:picLocks noChangeAspect="1" noChangeArrowheads="1"/>
          </p:cNvPicPr>
          <p:nvPr/>
        </p:nvPicPr>
        <p:blipFill rotWithShape="1">
          <a:blip r:embed="rId2" cstate="print"/>
          <a:srcRect t="8020" r="9749" b="48027"/>
          <a:stretch/>
        </p:blipFill>
        <p:spPr bwMode="auto">
          <a:xfrm>
            <a:off x="902004" y="1249260"/>
            <a:ext cx="1509524" cy="1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l="5334" t="19282" r="12424" b="23372"/>
          <a:stretch/>
        </p:blipFill>
        <p:spPr bwMode="auto">
          <a:xfrm>
            <a:off x="7438901" y="2446850"/>
            <a:ext cx="1508819" cy="1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8" name="グループ化 197"/>
          <p:cNvGrpSpPr/>
          <p:nvPr/>
        </p:nvGrpSpPr>
        <p:grpSpPr>
          <a:xfrm>
            <a:off x="5337373" y="4997563"/>
            <a:ext cx="3297997" cy="1364571"/>
            <a:chOff x="5475031" y="5152444"/>
            <a:chExt cx="2923671" cy="1209690"/>
          </a:xfrm>
        </p:grpSpPr>
        <p:grpSp>
          <p:nvGrpSpPr>
            <p:cNvPr id="144" name="グループ化 143"/>
            <p:cNvGrpSpPr/>
            <p:nvPr/>
          </p:nvGrpSpPr>
          <p:grpSpPr>
            <a:xfrm>
              <a:off x="5475031" y="5152444"/>
              <a:ext cx="1208189" cy="1208189"/>
              <a:chOff x="3913537" y="1581833"/>
              <a:chExt cx="1208189" cy="1208189"/>
            </a:xfrm>
          </p:grpSpPr>
          <p:grpSp>
            <p:nvGrpSpPr>
              <p:cNvPr id="145" name="グループ化 144"/>
              <p:cNvGrpSpPr/>
              <p:nvPr/>
            </p:nvGrpSpPr>
            <p:grpSpPr>
              <a:xfrm>
                <a:off x="3913537" y="1581833"/>
                <a:ext cx="1208189" cy="1208189"/>
                <a:chOff x="4768850" y="5168382"/>
                <a:chExt cx="1208189" cy="1208189"/>
              </a:xfrm>
            </p:grpSpPr>
            <p:sp>
              <p:nvSpPr>
                <p:cNvPr id="147" name="正方形/長方形 146"/>
                <p:cNvSpPr/>
                <p:nvPr/>
              </p:nvSpPr>
              <p:spPr>
                <a:xfrm>
                  <a:off x="4768850" y="5168382"/>
                  <a:ext cx="1208189" cy="1208189"/>
                </a:xfrm>
                <a:prstGeom prst="rect">
                  <a:avLst/>
                </a:prstGeom>
                <a:solidFill>
                  <a:srgbClr val="FFAFA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8" name="正方形/長方形 147"/>
                <p:cNvSpPr/>
                <p:nvPr/>
              </p:nvSpPr>
              <p:spPr>
                <a:xfrm>
                  <a:off x="4773614" y="6093997"/>
                  <a:ext cx="1190624" cy="276225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9" name="正方形/長方形 148"/>
                <p:cNvSpPr/>
                <p:nvPr/>
              </p:nvSpPr>
              <p:spPr>
                <a:xfrm rot="5400000">
                  <a:off x="5230813" y="5636797"/>
                  <a:ext cx="1190624" cy="276225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cxnSp>
              <p:nvCxnSpPr>
                <p:cNvPr id="150" name="直線コネクタ 149"/>
                <p:cNvCxnSpPr/>
                <p:nvPr/>
              </p:nvCxnSpPr>
              <p:spPr>
                <a:xfrm>
                  <a:off x="5686425" y="5180390"/>
                  <a:ext cx="0" cy="118586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  <p:cxnSp>
              <p:nvCxnSpPr>
                <p:cNvPr id="151" name="直線コネクタ 150"/>
                <p:cNvCxnSpPr/>
                <p:nvPr/>
              </p:nvCxnSpPr>
              <p:spPr>
                <a:xfrm>
                  <a:off x="4780756" y="6092383"/>
                  <a:ext cx="118586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</p:grpSp>
          <p:sp>
            <p:nvSpPr>
              <p:cNvPr id="146" name="正方形/長方形 145"/>
              <p:cNvSpPr/>
              <p:nvPr/>
            </p:nvSpPr>
            <p:spPr>
              <a:xfrm>
                <a:off x="4287366" y="1855721"/>
                <a:ext cx="557339" cy="62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A’</a:t>
                </a:r>
                <a:endParaRPr kumimoji="0" lang="ja-JP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2" name="正方形/長方形 151"/>
            <p:cNvSpPr/>
            <p:nvPr/>
          </p:nvSpPr>
          <p:spPr>
            <a:xfrm>
              <a:off x="6668293" y="5360143"/>
              <a:ext cx="469234" cy="818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5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=</a:t>
              </a:r>
              <a:endPara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53" name="グループ化 152"/>
            <p:cNvGrpSpPr/>
            <p:nvPr/>
          </p:nvGrpSpPr>
          <p:grpSpPr>
            <a:xfrm>
              <a:off x="7133114" y="5152524"/>
              <a:ext cx="1265588" cy="1209610"/>
              <a:chOff x="5641470" y="1581913"/>
              <a:chExt cx="1265588" cy="1209610"/>
            </a:xfrm>
          </p:grpSpPr>
          <p:grpSp>
            <p:nvGrpSpPr>
              <p:cNvPr id="154" name="グループ化 153"/>
              <p:cNvGrpSpPr/>
              <p:nvPr/>
            </p:nvGrpSpPr>
            <p:grpSpPr>
              <a:xfrm>
                <a:off x="5641470" y="1581913"/>
                <a:ext cx="1212327" cy="1209610"/>
                <a:chOff x="5236098" y="3784162"/>
                <a:chExt cx="1212327" cy="1209610"/>
              </a:xfrm>
            </p:grpSpPr>
            <p:sp>
              <p:nvSpPr>
                <p:cNvPr id="158" name="二等辺三角形 157"/>
                <p:cNvSpPr/>
                <p:nvPr/>
              </p:nvSpPr>
              <p:spPr>
                <a:xfrm>
                  <a:off x="5236098" y="3784988"/>
                  <a:ext cx="1209151" cy="1206797"/>
                </a:xfrm>
                <a:prstGeom prst="triangle">
                  <a:avLst>
                    <a:gd name="adj" fmla="val 0"/>
                  </a:avLst>
                </a:prstGeom>
                <a:solidFill>
                  <a:srgbClr val="FFFF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9" name="正方形/長方形 158"/>
                <p:cNvSpPr/>
                <p:nvPr/>
              </p:nvSpPr>
              <p:spPr>
                <a:xfrm>
                  <a:off x="6120894" y="4669248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0" name="正方形/長方形 159"/>
                <p:cNvSpPr/>
                <p:nvPr/>
              </p:nvSpPr>
              <p:spPr>
                <a:xfrm>
                  <a:off x="6185342" y="4733182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1" name="正方形/長方形 160"/>
                <p:cNvSpPr/>
                <p:nvPr/>
              </p:nvSpPr>
              <p:spPr>
                <a:xfrm>
                  <a:off x="6249788" y="4797114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2" name="正方形/長方形 161"/>
                <p:cNvSpPr/>
                <p:nvPr/>
              </p:nvSpPr>
              <p:spPr>
                <a:xfrm>
                  <a:off x="6314236" y="4861047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3" name="正方形/長方形 162"/>
                <p:cNvSpPr/>
                <p:nvPr/>
              </p:nvSpPr>
              <p:spPr>
                <a:xfrm>
                  <a:off x="6378682" y="4924980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4" name="正方形/長方形 163"/>
                <p:cNvSpPr/>
                <p:nvPr/>
              </p:nvSpPr>
              <p:spPr>
                <a:xfrm>
                  <a:off x="5245791" y="3794065"/>
                  <a:ext cx="81786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5" name="正方形/長方形 164"/>
                <p:cNvSpPr/>
                <p:nvPr/>
              </p:nvSpPr>
              <p:spPr>
                <a:xfrm>
                  <a:off x="5319464" y="3861234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6" name="正方形/長方形 165"/>
                <p:cNvSpPr/>
                <p:nvPr/>
              </p:nvSpPr>
              <p:spPr>
                <a:xfrm>
                  <a:off x="5386634" y="3928404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7" name="正方形/長方形 166"/>
                <p:cNvSpPr/>
                <p:nvPr/>
              </p:nvSpPr>
              <p:spPr>
                <a:xfrm>
                  <a:off x="5453803" y="3995573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8" name="正方形/長方形 167"/>
                <p:cNvSpPr/>
                <p:nvPr/>
              </p:nvSpPr>
              <p:spPr>
                <a:xfrm>
                  <a:off x="5520971" y="4062743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9" name="正方形/長方形 168"/>
                <p:cNvSpPr/>
                <p:nvPr/>
              </p:nvSpPr>
              <p:spPr>
                <a:xfrm>
                  <a:off x="5588140" y="4129912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0" name="正方形/長方形 169"/>
                <p:cNvSpPr/>
                <p:nvPr/>
              </p:nvSpPr>
              <p:spPr>
                <a:xfrm>
                  <a:off x="5655311" y="4197083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1" name="正方形/長方形 170"/>
                <p:cNvSpPr/>
                <p:nvPr/>
              </p:nvSpPr>
              <p:spPr>
                <a:xfrm>
                  <a:off x="5722480" y="4264252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2" name="正方形/長方形 171"/>
                <p:cNvSpPr/>
                <p:nvPr/>
              </p:nvSpPr>
              <p:spPr>
                <a:xfrm>
                  <a:off x="5789650" y="4334558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3" name="正方形/長方形 172"/>
                <p:cNvSpPr/>
                <p:nvPr/>
              </p:nvSpPr>
              <p:spPr>
                <a:xfrm>
                  <a:off x="5236368" y="4738688"/>
                  <a:ext cx="1197769" cy="249848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4" name="正方形/長方形 173"/>
                <p:cNvSpPr/>
                <p:nvPr/>
              </p:nvSpPr>
              <p:spPr>
                <a:xfrm>
                  <a:off x="5852458" y="4401375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5" name="正方形/長方形 174"/>
                <p:cNvSpPr/>
                <p:nvPr/>
              </p:nvSpPr>
              <p:spPr>
                <a:xfrm>
                  <a:off x="5919629" y="4468546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6" name="正方形/長方形 175"/>
                <p:cNvSpPr/>
                <p:nvPr/>
              </p:nvSpPr>
              <p:spPr>
                <a:xfrm>
                  <a:off x="5986798" y="4535715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7" name="正方形/長方形 176"/>
                <p:cNvSpPr/>
                <p:nvPr/>
              </p:nvSpPr>
              <p:spPr>
                <a:xfrm>
                  <a:off x="6053968" y="4606021"/>
                  <a:ext cx="65740" cy="6574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8" name="二等辺三角形 177"/>
                <p:cNvSpPr/>
                <p:nvPr/>
              </p:nvSpPr>
              <p:spPr>
                <a:xfrm rot="10800000">
                  <a:off x="5246493" y="3787596"/>
                  <a:ext cx="1199838" cy="1205025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79" name="正方形/長方形 178"/>
                <p:cNvSpPr/>
                <p:nvPr/>
              </p:nvSpPr>
              <p:spPr>
                <a:xfrm rot="5400000">
                  <a:off x="5711606" y="4254281"/>
                  <a:ext cx="1206938" cy="266700"/>
                </a:xfrm>
                <a:prstGeom prst="rect">
                  <a:avLst/>
                </a:prstGeom>
                <a:solidFill>
                  <a:srgbClr val="FF000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80" name="フリーフォーム 179"/>
                <p:cNvSpPr/>
                <p:nvPr/>
              </p:nvSpPr>
              <p:spPr>
                <a:xfrm>
                  <a:off x="6181725" y="4726781"/>
                  <a:ext cx="257248" cy="259990"/>
                </a:xfrm>
                <a:custGeom>
                  <a:avLst/>
                  <a:gdLst>
                    <a:gd name="connsiteX0" fmla="*/ 0 w 500062"/>
                    <a:gd name="connsiteY0" fmla="*/ 0 h 490538"/>
                    <a:gd name="connsiteX1" fmla="*/ 2381 w 500062"/>
                    <a:gd name="connsiteY1" fmla="*/ 116682 h 490538"/>
                    <a:gd name="connsiteX2" fmla="*/ 130968 w 500062"/>
                    <a:gd name="connsiteY2" fmla="*/ 116682 h 490538"/>
                    <a:gd name="connsiteX3" fmla="*/ 130968 w 500062"/>
                    <a:gd name="connsiteY3" fmla="*/ 235744 h 490538"/>
                    <a:gd name="connsiteX4" fmla="*/ 252412 w 500062"/>
                    <a:gd name="connsiteY4" fmla="*/ 235744 h 490538"/>
                    <a:gd name="connsiteX5" fmla="*/ 252412 w 500062"/>
                    <a:gd name="connsiteY5" fmla="*/ 364332 h 490538"/>
                    <a:gd name="connsiteX6" fmla="*/ 381000 w 500062"/>
                    <a:gd name="connsiteY6" fmla="*/ 361950 h 490538"/>
                    <a:gd name="connsiteX7" fmla="*/ 378618 w 500062"/>
                    <a:gd name="connsiteY7" fmla="*/ 490538 h 490538"/>
                    <a:gd name="connsiteX8" fmla="*/ 500062 w 500062"/>
                    <a:gd name="connsiteY8" fmla="*/ 490538 h 490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62" h="490538">
                      <a:moveTo>
                        <a:pt x="0" y="0"/>
                      </a:moveTo>
                      <a:cubicBezTo>
                        <a:pt x="794" y="38894"/>
                        <a:pt x="1587" y="77788"/>
                        <a:pt x="2381" y="116682"/>
                      </a:cubicBezTo>
                      <a:lnTo>
                        <a:pt x="130968" y="116682"/>
                      </a:lnTo>
                      <a:lnTo>
                        <a:pt x="130968" y="235744"/>
                      </a:lnTo>
                      <a:lnTo>
                        <a:pt x="252412" y="235744"/>
                      </a:lnTo>
                      <a:lnTo>
                        <a:pt x="252412" y="364332"/>
                      </a:lnTo>
                      <a:lnTo>
                        <a:pt x="381000" y="361950"/>
                      </a:lnTo>
                      <a:lnTo>
                        <a:pt x="378618" y="490538"/>
                      </a:lnTo>
                      <a:lnTo>
                        <a:pt x="500062" y="490538"/>
                      </a:lnTo>
                    </a:path>
                  </a:pathLst>
                </a:cu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81" name="正方形/長方形 180"/>
                <p:cNvSpPr/>
                <p:nvPr/>
              </p:nvSpPr>
              <p:spPr>
                <a:xfrm>
                  <a:off x="5236911" y="3787005"/>
                  <a:ext cx="1206769" cy="1206767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  <p:sp>
            <p:nvSpPr>
              <p:cNvPr id="155" name="正方形/長方形 154"/>
              <p:cNvSpPr/>
              <p:nvPr/>
            </p:nvSpPr>
            <p:spPr>
              <a:xfrm>
                <a:off x="5707879" y="1864727"/>
                <a:ext cx="473499" cy="62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L’</a:t>
                </a:r>
                <a:endParaRPr kumimoji="0" lang="ja-JP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正方形/長方形 155"/>
              <p:cNvSpPr/>
              <p:nvPr/>
            </p:nvSpPr>
            <p:spPr>
              <a:xfrm>
                <a:off x="5958553" y="1864727"/>
                <a:ext cx="619867" cy="62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×</a:t>
                </a:r>
                <a:endParaRPr kumimoji="0" lang="ja-JP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正方形/長方形 156"/>
              <p:cNvSpPr/>
              <p:nvPr/>
            </p:nvSpPr>
            <p:spPr>
              <a:xfrm>
                <a:off x="6328401" y="1864727"/>
                <a:ext cx="578657" cy="62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U’</a:t>
                </a:r>
                <a:endParaRPr kumimoji="0" lang="ja-JP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97" name="グループ化 196"/>
          <p:cNvGrpSpPr/>
          <p:nvPr/>
        </p:nvGrpSpPr>
        <p:grpSpPr>
          <a:xfrm>
            <a:off x="786766" y="4997563"/>
            <a:ext cx="3320216" cy="1678187"/>
            <a:chOff x="2311440" y="5168202"/>
            <a:chExt cx="2939709" cy="1485864"/>
          </a:xfrm>
        </p:grpSpPr>
        <p:sp>
          <p:nvSpPr>
            <p:cNvPr id="115" name="テキスト ボックス 114"/>
            <p:cNvSpPr txBox="1"/>
            <p:nvPr/>
          </p:nvSpPr>
          <p:spPr>
            <a:xfrm>
              <a:off x="2920758" y="6381561"/>
              <a:ext cx="2102590" cy="272505"/>
            </a:xfrm>
            <a:prstGeom prst="rect">
              <a:avLst/>
            </a:prstGeom>
            <a:noFill/>
            <a:ln w="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20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ja-JP" sz="20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elected contour</a:t>
              </a:r>
              <a:endParaRPr lang="ja-JP" altLang="en-US" sz="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3554361" y="5396454"/>
              <a:ext cx="468650" cy="817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5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=</a:t>
              </a:r>
              <a:endParaRPr kumimoji="0" lang="ja-JP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119" name="グループ化 118"/>
            <p:cNvGrpSpPr/>
            <p:nvPr/>
          </p:nvGrpSpPr>
          <p:grpSpPr>
            <a:xfrm>
              <a:off x="4041898" y="5171648"/>
              <a:ext cx="1209251" cy="1208784"/>
              <a:chOff x="2047320" y="1582739"/>
              <a:chExt cx="1209251" cy="1208784"/>
            </a:xfrm>
          </p:grpSpPr>
          <p:grpSp>
            <p:nvGrpSpPr>
              <p:cNvPr id="120" name="グループ化 119"/>
              <p:cNvGrpSpPr/>
              <p:nvPr/>
            </p:nvGrpSpPr>
            <p:grpSpPr>
              <a:xfrm>
                <a:off x="2047320" y="1582739"/>
                <a:ext cx="1209151" cy="1208784"/>
                <a:chOff x="4681109" y="1349751"/>
                <a:chExt cx="2219754" cy="2219081"/>
              </a:xfrm>
            </p:grpSpPr>
            <p:sp>
              <p:nvSpPr>
                <p:cNvPr id="124" name="二等辺三角形 123"/>
                <p:cNvSpPr/>
                <p:nvPr/>
              </p:nvSpPr>
              <p:spPr>
                <a:xfrm>
                  <a:off x="4681109" y="1349751"/>
                  <a:ext cx="2219754" cy="2215434"/>
                </a:xfrm>
                <a:prstGeom prst="triangle">
                  <a:avLst>
                    <a:gd name="adj" fmla="val 0"/>
                  </a:avLst>
                </a:prstGeom>
                <a:solidFill>
                  <a:srgbClr val="FFFF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5" name="正方形/長方形 124"/>
                <p:cNvSpPr/>
                <p:nvPr/>
              </p:nvSpPr>
              <p:spPr>
                <a:xfrm>
                  <a:off x="6305414" y="2973073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6" name="正方形/長方形 125"/>
                <p:cNvSpPr/>
                <p:nvPr/>
              </p:nvSpPr>
              <p:spPr>
                <a:xfrm>
                  <a:off x="6423727" y="3090441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7" name="正方形/長方形 126"/>
                <p:cNvSpPr/>
                <p:nvPr/>
              </p:nvSpPr>
              <p:spPr>
                <a:xfrm>
                  <a:off x="6542037" y="3207808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8" name="正方形/長方形 127"/>
                <p:cNvSpPr/>
                <p:nvPr/>
              </p:nvSpPr>
              <p:spPr>
                <a:xfrm>
                  <a:off x="6660350" y="3325176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9" name="正方形/長方形 128"/>
                <p:cNvSpPr/>
                <p:nvPr/>
              </p:nvSpPr>
              <p:spPr>
                <a:xfrm>
                  <a:off x="6778660" y="3442543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0" name="正方形/長方形 129"/>
                <p:cNvSpPr/>
                <p:nvPr/>
              </p:nvSpPr>
              <p:spPr>
                <a:xfrm>
                  <a:off x="4698904" y="1366414"/>
                  <a:ext cx="150143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1" name="正方形/長方形 130"/>
                <p:cNvSpPr/>
                <p:nvPr/>
              </p:nvSpPr>
              <p:spPr>
                <a:xfrm>
                  <a:off x="4834152" y="1489723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2" name="正方形/長方形 131"/>
                <p:cNvSpPr/>
                <p:nvPr/>
              </p:nvSpPr>
              <p:spPr>
                <a:xfrm>
                  <a:off x="4957462" y="1613034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3" name="正方形/長方形 132"/>
                <p:cNvSpPr/>
                <p:nvPr/>
              </p:nvSpPr>
              <p:spPr>
                <a:xfrm>
                  <a:off x="5080771" y="1736342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4" name="正方形/長方形 133"/>
                <p:cNvSpPr/>
                <p:nvPr/>
              </p:nvSpPr>
              <p:spPr>
                <a:xfrm>
                  <a:off x="5204078" y="1859653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5" name="正方形/長方形 134"/>
                <p:cNvSpPr/>
                <p:nvPr/>
              </p:nvSpPr>
              <p:spPr>
                <a:xfrm>
                  <a:off x="5327387" y="1982962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6" name="正方形/長方形 135"/>
                <p:cNvSpPr/>
                <p:nvPr/>
              </p:nvSpPr>
              <p:spPr>
                <a:xfrm>
                  <a:off x="5450698" y="2106273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7" name="正方形/長方形 136"/>
                <p:cNvSpPr/>
                <p:nvPr/>
              </p:nvSpPr>
              <p:spPr>
                <a:xfrm>
                  <a:off x="5574007" y="2229582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8" name="正方形/長方形 137"/>
                <p:cNvSpPr/>
                <p:nvPr/>
              </p:nvSpPr>
              <p:spPr>
                <a:xfrm>
                  <a:off x="5697317" y="2358649"/>
                  <a:ext cx="120685" cy="12068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39" name="二等辺三角形 138"/>
                <p:cNvSpPr/>
                <p:nvPr/>
              </p:nvSpPr>
              <p:spPr>
                <a:xfrm rot="10800000">
                  <a:off x="4695821" y="1350168"/>
                  <a:ext cx="2202657" cy="2212181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B0F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0" name="正方形/長方形 139"/>
                <p:cNvSpPr/>
                <p:nvPr/>
              </p:nvSpPr>
              <p:spPr>
                <a:xfrm>
                  <a:off x="4704144" y="2481227"/>
                  <a:ext cx="1227916" cy="500956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1" name="正方形/長方形 140"/>
                <p:cNvSpPr/>
                <p:nvPr/>
              </p:nvSpPr>
              <p:spPr>
                <a:xfrm rot="5400000">
                  <a:off x="5264767" y="1931975"/>
                  <a:ext cx="1599460" cy="500956"/>
                </a:xfrm>
                <a:prstGeom prst="rect">
                  <a:avLst/>
                </a:prstGeom>
                <a:solidFill>
                  <a:srgbClr val="FF000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2" name="正方形/長方形 141"/>
                <p:cNvSpPr/>
                <p:nvPr/>
              </p:nvSpPr>
              <p:spPr>
                <a:xfrm>
                  <a:off x="4682602" y="1353453"/>
                  <a:ext cx="2215381" cy="2215379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3" name="フリーフォーム 142"/>
                <p:cNvSpPr/>
                <p:nvPr/>
              </p:nvSpPr>
              <p:spPr>
                <a:xfrm>
                  <a:off x="5815013" y="2478880"/>
                  <a:ext cx="492918" cy="500063"/>
                </a:xfrm>
                <a:custGeom>
                  <a:avLst/>
                  <a:gdLst>
                    <a:gd name="connsiteX0" fmla="*/ 0 w 500062"/>
                    <a:gd name="connsiteY0" fmla="*/ 0 h 490538"/>
                    <a:gd name="connsiteX1" fmla="*/ 2381 w 500062"/>
                    <a:gd name="connsiteY1" fmla="*/ 116682 h 490538"/>
                    <a:gd name="connsiteX2" fmla="*/ 130968 w 500062"/>
                    <a:gd name="connsiteY2" fmla="*/ 116682 h 490538"/>
                    <a:gd name="connsiteX3" fmla="*/ 130968 w 500062"/>
                    <a:gd name="connsiteY3" fmla="*/ 235744 h 490538"/>
                    <a:gd name="connsiteX4" fmla="*/ 252412 w 500062"/>
                    <a:gd name="connsiteY4" fmla="*/ 235744 h 490538"/>
                    <a:gd name="connsiteX5" fmla="*/ 252412 w 500062"/>
                    <a:gd name="connsiteY5" fmla="*/ 364332 h 490538"/>
                    <a:gd name="connsiteX6" fmla="*/ 381000 w 500062"/>
                    <a:gd name="connsiteY6" fmla="*/ 361950 h 490538"/>
                    <a:gd name="connsiteX7" fmla="*/ 378618 w 500062"/>
                    <a:gd name="connsiteY7" fmla="*/ 490538 h 490538"/>
                    <a:gd name="connsiteX8" fmla="*/ 500062 w 500062"/>
                    <a:gd name="connsiteY8" fmla="*/ 490538 h 490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62" h="490538">
                      <a:moveTo>
                        <a:pt x="0" y="0"/>
                      </a:moveTo>
                      <a:cubicBezTo>
                        <a:pt x="794" y="38894"/>
                        <a:pt x="1587" y="77788"/>
                        <a:pt x="2381" y="116682"/>
                      </a:cubicBezTo>
                      <a:lnTo>
                        <a:pt x="130968" y="116682"/>
                      </a:lnTo>
                      <a:lnTo>
                        <a:pt x="130968" y="235744"/>
                      </a:lnTo>
                      <a:lnTo>
                        <a:pt x="252412" y="235744"/>
                      </a:lnTo>
                      <a:lnTo>
                        <a:pt x="252412" y="364332"/>
                      </a:lnTo>
                      <a:lnTo>
                        <a:pt x="381000" y="361950"/>
                      </a:lnTo>
                      <a:lnTo>
                        <a:pt x="378618" y="490538"/>
                      </a:lnTo>
                      <a:lnTo>
                        <a:pt x="500062" y="490538"/>
                      </a:lnTo>
                    </a:path>
                  </a:pathLst>
                </a:cu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</p:grpSp>
          <p:sp>
            <p:nvSpPr>
              <p:cNvPr id="121" name="正方形/長方形 120"/>
              <p:cNvSpPr/>
              <p:nvPr/>
            </p:nvSpPr>
            <p:spPr>
              <a:xfrm>
                <a:off x="2151011" y="1851134"/>
                <a:ext cx="374977" cy="68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L</a:t>
                </a:r>
                <a:endParaRPr kumimoji="0" lang="ja-JP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正方形/長方形 121"/>
              <p:cNvSpPr/>
              <p:nvPr/>
            </p:nvSpPr>
            <p:spPr>
              <a:xfrm>
                <a:off x="2330098" y="1859568"/>
                <a:ext cx="664513" cy="68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×</a:t>
                </a:r>
                <a:endParaRPr kumimoji="0" lang="ja-JP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正方形/長方形 122"/>
              <p:cNvSpPr/>
              <p:nvPr/>
            </p:nvSpPr>
            <p:spPr>
              <a:xfrm>
                <a:off x="2766630" y="1851134"/>
                <a:ext cx="489941" cy="68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</a:t>
                </a:r>
                <a:endParaRPr kumimoji="0" lang="ja-JP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4" name="グループ化 183"/>
            <p:cNvGrpSpPr/>
            <p:nvPr/>
          </p:nvGrpSpPr>
          <p:grpSpPr>
            <a:xfrm>
              <a:off x="2311440" y="5168202"/>
              <a:ext cx="1208189" cy="1208189"/>
              <a:chOff x="240662" y="1579293"/>
              <a:chExt cx="1208189" cy="1208189"/>
            </a:xfrm>
          </p:grpSpPr>
          <p:grpSp>
            <p:nvGrpSpPr>
              <p:cNvPr id="185" name="グループ化 184"/>
              <p:cNvGrpSpPr/>
              <p:nvPr/>
            </p:nvGrpSpPr>
            <p:grpSpPr>
              <a:xfrm>
                <a:off x="240662" y="1579293"/>
                <a:ext cx="1208189" cy="1208189"/>
                <a:chOff x="88900" y="3781542"/>
                <a:chExt cx="1208189" cy="1208189"/>
              </a:xfrm>
            </p:grpSpPr>
            <p:sp>
              <p:nvSpPr>
                <p:cNvPr id="187" name="正方形/長方形 186"/>
                <p:cNvSpPr/>
                <p:nvPr/>
              </p:nvSpPr>
              <p:spPr>
                <a:xfrm>
                  <a:off x="88900" y="3781542"/>
                  <a:ext cx="1208189" cy="1208189"/>
                </a:xfrm>
                <a:prstGeom prst="rect">
                  <a:avLst/>
                </a:prstGeom>
                <a:solidFill>
                  <a:srgbClr val="FFAFAF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88" name="正方形/長方形 187"/>
                <p:cNvSpPr/>
                <p:nvPr/>
              </p:nvSpPr>
              <p:spPr>
                <a:xfrm>
                  <a:off x="98426" y="4434109"/>
                  <a:ext cx="1190624" cy="276225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89" name="正方形/長方形 188"/>
                <p:cNvSpPr/>
                <p:nvPr/>
              </p:nvSpPr>
              <p:spPr>
                <a:xfrm rot="5400000">
                  <a:off x="276226" y="4249957"/>
                  <a:ext cx="1190624" cy="276225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2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ＭＳ Ｐゴシック"/>
                    <a:cs typeface="+mn-cs"/>
                  </a:endParaRPr>
                </a:p>
              </p:txBody>
            </p:sp>
            <p:cxnSp>
              <p:nvCxnSpPr>
                <p:cNvPr id="190" name="直線コネクタ 189"/>
                <p:cNvCxnSpPr/>
                <p:nvPr/>
              </p:nvCxnSpPr>
              <p:spPr>
                <a:xfrm>
                  <a:off x="730250" y="3793550"/>
                  <a:ext cx="0" cy="118586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  <p:cxnSp>
              <p:nvCxnSpPr>
                <p:cNvPr id="191" name="直線コネクタ 190"/>
                <p:cNvCxnSpPr/>
                <p:nvPr/>
              </p:nvCxnSpPr>
              <p:spPr>
                <a:xfrm>
                  <a:off x="1006475" y="3793550"/>
                  <a:ext cx="0" cy="1185862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  <p:cxnSp>
              <p:nvCxnSpPr>
                <p:cNvPr id="192" name="直線コネクタ 191"/>
                <p:cNvCxnSpPr/>
                <p:nvPr/>
              </p:nvCxnSpPr>
              <p:spPr>
                <a:xfrm>
                  <a:off x="100806" y="4434109"/>
                  <a:ext cx="118586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  <p:cxnSp>
              <p:nvCxnSpPr>
                <p:cNvPr id="193" name="直線コネクタ 192"/>
                <p:cNvCxnSpPr/>
                <p:nvPr/>
              </p:nvCxnSpPr>
              <p:spPr>
                <a:xfrm>
                  <a:off x="100806" y="4707952"/>
                  <a:ext cx="118586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ysDash"/>
                </a:ln>
                <a:effectLst/>
              </p:spPr>
            </p:cxnSp>
          </p:grpSp>
          <p:sp>
            <p:nvSpPr>
              <p:cNvPr id="186" name="正方形/長方形 185"/>
              <p:cNvSpPr/>
              <p:nvPr/>
            </p:nvSpPr>
            <p:spPr>
              <a:xfrm>
                <a:off x="633132" y="1834266"/>
                <a:ext cx="465812" cy="68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4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</a:t>
                </a:r>
                <a:endParaRPr kumimoji="0" lang="ja-JP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4" name="フリーフォーム 193"/>
            <p:cNvSpPr/>
            <p:nvPr/>
          </p:nvSpPr>
          <p:spPr>
            <a:xfrm flipH="1">
              <a:off x="3325060" y="5982473"/>
              <a:ext cx="307180" cy="492918"/>
            </a:xfrm>
            <a:custGeom>
              <a:avLst/>
              <a:gdLst>
                <a:gd name="connsiteX0" fmla="*/ 0 w 266700"/>
                <a:gd name="connsiteY0" fmla="*/ 533400 h 533400"/>
                <a:gd name="connsiteX1" fmla="*/ 107950 w 266700"/>
                <a:gd name="connsiteY1" fmla="*/ 196850 h 533400"/>
                <a:gd name="connsiteX2" fmla="*/ 266700 w 26670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533400">
                  <a:moveTo>
                    <a:pt x="0" y="533400"/>
                  </a:moveTo>
                  <a:cubicBezTo>
                    <a:pt x="31750" y="409575"/>
                    <a:pt x="63500" y="285750"/>
                    <a:pt x="107950" y="196850"/>
                  </a:cubicBezTo>
                  <a:cubicBezTo>
                    <a:pt x="152400" y="107950"/>
                    <a:pt x="209550" y="53975"/>
                    <a:pt x="2667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195" name="フリーフォーム 194"/>
            <p:cNvSpPr/>
            <p:nvPr/>
          </p:nvSpPr>
          <p:spPr>
            <a:xfrm>
              <a:off x="3889256" y="5978881"/>
              <a:ext cx="289719" cy="496510"/>
            </a:xfrm>
            <a:custGeom>
              <a:avLst/>
              <a:gdLst>
                <a:gd name="connsiteX0" fmla="*/ 0 w 266700"/>
                <a:gd name="connsiteY0" fmla="*/ 533400 h 533400"/>
                <a:gd name="connsiteX1" fmla="*/ 107950 w 266700"/>
                <a:gd name="connsiteY1" fmla="*/ 196850 h 533400"/>
                <a:gd name="connsiteX2" fmla="*/ 266700 w 26670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533400">
                  <a:moveTo>
                    <a:pt x="0" y="533400"/>
                  </a:moveTo>
                  <a:cubicBezTo>
                    <a:pt x="31750" y="409575"/>
                    <a:pt x="63500" y="285750"/>
                    <a:pt x="107950" y="196850"/>
                  </a:cubicBezTo>
                  <a:cubicBezTo>
                    <a:pt x="152400" y="107950"/>
                    <a:pt x="209550" y="53975"/>
                    <a:pt x="266700" y="0"/>
                  </a:cubicBez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tailEnd type="stealth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/>
                <a:cs typeface="+mn-cs"/>
              </a:endParaRPr>
            </a:p>
          </p:txBody>
        </p:sp>
      </p:grpSp>
      <p:sp>
        <p:nvSpPr>
          <p:cNvPr id="196" name="コンテンツ プレースホルダー 2"/>
          <p:cNvSpPr txBox="1">
            <a:spLocks/>
          </p:cNvSpPr>
          <p:nvPr/>
        </p:nvSpPr>
        <p:spPr>
          <a:xfrm>
            <a:off x="5015162" y="1369391"/>
            <a:ext cx="471775" cy="550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6600" dirty="0" smtClean="0"/>
              <a:t>=</a:t>
            </a:r>
            <a:endParaRPr lang="ja-JP" altLang="en-US" sz="6600" dirty="0"/>
          </a:p>
        </p:txBody>
      </p:sp>
      <p:sp>
        <p:nvSpPr>
          <p:cNvPr id="199" name="右矢印 198"/>
          <p:cNvSpPr/>
          <p:nvPr/>
        </p:nvSpPr>
        <p:spPr>
          <a:xfrm>
            <a:off x="4313734" y="5318514"/>
            <a:ext cx="735981" cy="70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7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081" y="1821439"/>
            <a:ext cx="2251774" cy="173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7500" y="100937"/>
            <a:ext cx="8229600" cy="649287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Our approach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250826" y="4809016"/>
            <a:ext cx="8803120" cy="1748702"/>
            <a:chOff x="307976" y="4460418"/>
            <a:chExt cx="8803120" cy="1748702"/>
          </a:xfrm>
        </p:grpSpPr>
        <p:sp>
          <p:nvSpPr>
            <p:cNvPr id="10" name="タイトル 1"/>
            <p:cNvSpPr txBox="1">
              <a:spLocks/>
            </p:cNvSpPr>
            <p:nvPr/>
          </p:nvSpPr>
          <p:spPr>
            <a:xfrm>
              <a:off x="307976" y="4460418"/>
              <a:ext cx="8803120" cy="6048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ja-JP" altLang="en-US" sz="2400" dirty="0" smtClean="0"/>
                <a:t>・</a:t>
              </a:r>
              <a:r>
                <a:rPr lang="en-US" altLang="ja-JP" sz="2400" dirty="0" smtClean="0"/>
                <a:t>B-HRBF: New formulation to compute scalar field in bilateral domain  </a:t>
              </a:r>
              <a:endParaRPr lang="ja-JP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正方形/長方形 19"/>
                <p:cNvSpPr/>
                <p:nvPr/>
              </p:nvSpPr>
              <p:spPr>
                <a:xfrm>
                  <a:off x="587195" y="4879167"/>
                  <a:ext cx="7755794" cy="557332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4000"/>
                    </a:lnSpc>
                  </a:pPr>
                  <a14:m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400">
                          <a:solidFill>
                            <a:schemeClr val="bg1"/>
                          </a:solidFill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altLang="ja-JP" sz="2400" dirty="0" smtClean="0">
                      <a:solidFill>
                        <a:schemeClr val="bg1"/>
                      </a:solidFill>
                    </a:rPr>
                    <a:t>,     </a:t>
                  </a:r>
                  <a14:m>
                    <m:oMath xmlns:m="http://schemas.openxmlformats.org/officeDocument/2006/math">
                      <m:r>
                        <a:rPr lang="en-US" altLang="ja-JP" sz="2400">
                          <a:solidFill>
                            <a:schemeClr val="bg1"/>
                          </a:solidFill>
                          <a:latin typeface="Cambria Math"/>
                        </a:rPr>
                        <m:t>𝛻</m:t>
                      </m:r>
                      <m:r>
                        <a:rPr lang="en-US" altLang="ja-JP" sz="2400" i="1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ja-JP" altLang="ja-JP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ja-JP" altLang="ja-JP" sz="2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ja-JP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𝐩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24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ja-JP" sz="2400" b="1" i="0" smtClean="0">
                          <a:solidFill>
                            <a:schemeClr val="bg1"/>
                          </a:solidFill>
                          <a:latin typeface="Cambria Math"/>
                        </a:rPr>
                        <m:t>𝐧𝐨𝐫𝐦𝐚𝐥</m:t>
                      </m:r>
                    </m:oMath>
                  </a14:m>
                  <a:endParaRPr lang="ja-JP" altLang="ja-JP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正方形/長方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95" y="4879167"/>
                  <a:ext cx="7755794" cy="557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527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正方形/長方形 17"/>
                <p:cNvSpPr/>
                <p:nvPr/>
              </p:nvSpPr>
              <p:spPr>
                <a:xfrm>
                  <a:off x="587195" y="5434036"/>
                  <a:ext cx="7755794" cy="77508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24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ja-JP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ja-JP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</m:e>
                        </m:d>
                        <m:r>
                          <a:rPr lang="en-US" altLang="ja-JP" sz="240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ja-JP" altLang="ja-JP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ja-JP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𝛃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∙</m:t>
                                </m:r>
                                <m:r>
                                  <a:rPr lang="en-US" altLang="ja-JP" sz="240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𝛻</m:t>
                                </m:r>
                                <m:r>
                                  <a:rPr lang="en-US" altLang="ja-JP" sz="24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ja-JP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ja-JP" altLang="ja-JP" sz="2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ja-JP" altLang="ja-JP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ja-JP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ja-JP" sz="2400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400" b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𝐚</m:t>
                            </m:r>
                            <m:r>
                              <a:rPr lang="en-US" altLang="ja-JP" sz="2400" b="1" i="1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acc>
                              <m:accPr>
                                <m:chr m:val="̅"/>
                                <m:ctrlPr>
                                  <a:rPr lang="ja-JP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ja-JP" sz="24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acc>
                            <m:r>
                              <a:rPr lang="en-US" altLang="ja-JP" sz="2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ja-JP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ja-JP" altLang="ja-JP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正方形/長方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95" y="5434036"/>
                  <a:ext cx="7755794" cy="77508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タイトル 1"/>
          <p:cNvSpPr txBox="1">
            <a:spLocks/>
          </p:cNvSpPr>
          <p:nvPr/>
        </p:nvSpPr>
        <p:spPr>
          <a:xfrm>
            <a:off x="180976" y="778217"/>
            <a:ext cx="8963024" cy="604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2800" dirty="0" smtClean="0"/>
              <a:t>・</a:t>
            </a:r>
            <a:r>
              <a:rPr lang="en-US" altLang="ja-JP" sz="2800" dirty="0" smtClean="0"/>
              <a:t>New technique based on implicit surface reconstruction </a:t>
            </a:r>
            <a:endParaRPr lang="ja-JP" altLang="en-US" sz="28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58114" y="3183105"/>
            <a:ext cx="389849" cy="58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kumimoji="1" lang="ja-JP" altLang="en-US" sz="1200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-81400" y="1720145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3200" i="1" dirty="0" smtClean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kumimoji="1" lang="ja-JP" altLang="en-US" sz="1200" i="1" dirty="0">
              <a:solidFill>
                <a:srgbClr val="00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483051" y="1380315"/>
            <a:ext cx="1004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 smtClean="0"/>
              <a:t>Input</a:t>
            </a:r>
            <a:endParaRPr lang="ja-JP" altLang="en-US" sz="2400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266958" y="1737716"/>
            <a:ext cx="1729482" cy="1616336"/>
            <a:chOff x="266958" y="1947470"/>
            <a:chExt cx="1505045" cy="1406582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28" y="2012533"/>
              <a:ext cx="1472951" cy="133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9" name="直線矢印コネクタ 28"/>
            <p:cNvCxnSpPr/>
            <p:nvPr/>
          </p:nvCxnSpPr>
          <p:spPr>
            <a:xfrm>
              <a:off x="266958" y="3354052"/>
              <a:ext cx="1505045" cy="0"/>
            </a:xfrm>
            <a:prstGeom prst="straightConnector1">
              <a:avLst/>
            </a:prstGeom>
            <a:ln w="34925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/>
            <p:cNvCxnSpPr/>
            <p:nvPr/>
          </p:nvCxnSpPr>
          <p:spPr>
            <a:xfrm flipV="1">
              <a:off x="273950" y="1947470"/>
              <a:ext cx="0" cy="1406581"/>
            </a:xfrm>
            <a:prstGeom prst="straightConnector1">
              <a:avLst/>
            </a:prstGeom>
            <a:ln w="34925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円/楕円 55"/>
            <p:cNvSpPr/>
            <p:nvPr/>
          </p:nvSpPr>
          <p:spPr>
            <a:xfrm>
              <a:off x="454341" y="2720566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/>
          </p:nvSpPr>
          <p:spPr>
            <a:xfrm>
              <a:off x="610967" y="254398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/>
          </p:nvSpPr>
          <p:spPr>
            <a:xfrm>
              <a:off x="775487" y="251123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1038625" y="218327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1306823" y="218327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1483036" y="245375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852330" y="3091131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8" name="直線矢印コネクタ 57"/>
            <p:cNvCxnSpPr/>
            <p:nvPr/>
          </p:nvCxnSpPr>
          <p:spPr>
            <a:xfrm>
              <a:off x="653345" y="2589656"/>
              <a:ext cx="48243" cy="1191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/>
            <p:nvPr/>
          </p:nvCxnSpPr>
          <p:spPr>
            <a:xfrm>
              <a:off x="822152" y="2559689"/>
              <a:ext cx="100644" cy="714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矢印コネクタ 59"/>
            <p:cNvCxnSpPr/>
            <p:nvPr/>
          </p:nvCxnSpPr>
          <p:spPr>
            <a:xfrm>
              <a:off x="1077392" y="2228455"/>
              <a:ext cx="106467" cy="778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矢印コネクタ 60"/>
            <p:cNvCxnSpPr/>
            <p:nvPr/>
          </p:nvCxnSpPr>
          <p:spPr>
            <a:xfrm flipH="1">
              <a:off x="1280346" y="2233216"/>
              <a:ext cx="59888" cy="1031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H="1" flipV="1">
              <a:off x="1358791" y="2496029"/>
              <a:ext cx="178263" cy="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/>
            <p:nvPr/>
          </p:nvCxnSpPr>
          <p:spPr>
            <a:xfrm flipH="1" flipV="1">
              <a:off x="870692" y="3000375"/>
              <a:ext cx="27984" cy="1449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矢印コネクタ 63"/>
            <p:cNvCxnSpPr/>
            <p:nvPr/>
          </p:nvCxnSpPr>
          <p:spPr>
            <a:xfrm>
              <a:off x="503467" y="2756922"/>
              <a:ext cx="12310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グループ化 120"/>
          <p:cNvGrpSpPr/>
          <p:nvPr/>
        </p:nvGrpSpPr>
        <p:grpSpPr>
          <a:xfrm>
            <a:off x="4251960" y="1306094"/>
            <a:ext cx="4640109" cy="3271237"/>
            <a:chOff x="4493718" y="1306094"/>
            <a:chExt cx="4398351" cy="3271237"/>
          </a:xfrm>
        </p:grpSpPr>
        <p:sp>
          <p:nvSpPr>
            <p:cNvPr id="44" name="タイトル 1"/>
            <p:cNvSpPr txBox="1">
              <a:spLocks/>
            </p:cNvSpPr>
            <p:nvPr/>
          </p:nvSpPr>
          <p:spPr>
            <a:xfrm>
              <a:off x="4493718" y="3641954"/>
              <a:ext cx="4398351" cy="41549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kumimoji="1"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2400" dirty="0" smtClean="0"/>
                <a:t> Scalar field on </a:t>
              </a:r>
              <a:r>
                <a:rPr lang="en-US" altLang="ja-JP" sz="2400" dirty="0" smtClean="0">
                  <a:solidFill>
                    <a:srgbClr val="FFFF00"/>
                  </a:solidFill>
                </a:rPr>
                <a:t>image manifold </a:t>
              </a:r>
              <a:r>
                <a:rPr lang="en-US" altLang="ja-JP" sz="2400" dirty="0" smtClean="0"/>
                <a:t>in</a:t>
              </a:r>
              <a:endParaRPr lang="en-US" altLang="ja-JP" sz="24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4534678" y="1306094"/>
              <a:ext cx="4320073" cy="3271237"/>
            </a:xfrm>
            <a:prstGeom prst="roundRect">
              <a:avLst>
                <a:gd name="adj" fmla="val 7217"/>
              </a:avLst>
            </a:prstGeom>
            <a:noFill/>
            <a:ln w="8255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5583513" y="4042391"/>
              <a:ext cx="222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FFFF00"/>
                  </a:solidFill>
                </a:rPr>
                <a:t>bilateral domain</a:t>
              </a:r>
            </a:p>
          </p:txBody>
        </p:sp>
      </p:grpSp>
      <p:sp>
        <p:nvSpPr>
          <p:cNvPr id="116" name="正方形/長方形 115"/>
          <p:cNvSpPr/>
          <p:nvPr/>
        </p:nvSpPr>
        <p:spPr>
          <a:xfrm>
            <a:off x="2046965" y="1380315"/>
            <a:ext cx="2222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/>
              <a:t>[TO01; HKHP11]</a:t>
            </a:r>
            <a:endParaRPr lang="ja-JP" altLang="en-US" sz="2400" dirty="0"/>
          </a:p>
        </p:txBody>
      </p:sp>
      <p:sp>
        <p:nvSpPr>
          <p:cNvPr id="117" name="正方形/長方形 116"/>
          <p:cNvSpPr/>
          <p:nvPr/>
        </p:nvSpPr>
        <p:spPr>
          <a:xfrm>
            <a:off x="5583422" y="1380315"/>
            <a:ext cx="2222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 smtClean="0"/>
              <a:t>Our technique</a:t>
            </a:r>
            <a:endParaRPr lang="ja-JP" altLang="en-US" sz="2400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2046966" y="1674648"/>
            <a:ext cx="2109598" cy="2798303"/>
            <a:chOff x="2046966" y="1674648"/>
            <a:chExt cx="2109598" cy="2798303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559" y="1812839"/>
              <a:ext cx="1663674" cy="153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グループ化 6"/>
            <p:cNvGrpSpPr/>
            <p:nvPr/>
          </p:nvGrpSpPr>
          <p:grpSpPr>
            <a:xfrm>
              <a:off x="2046966" y="1674648"/>
              <a:ext cx="2109598" cy="2798303"/>
              <a:chOff x="2046966" y="1674648"/>
              <a:chExt cx="2109598" cy="2798303"/>
            </a:xfrm>
          </p:grpSpPr>
          <p:sp>
            <p:nvSpPr>
              <p:cNvPr id="38" name="テキスト ボックス 37"/>
              <p:cNvSpPr txBox="1"/>
              <p:nvPr/>
            </p:nvSpPr>
            <p:spPr>
              <a:xfrm>
                <a:off x="3766715" y="3183105"/>
                <a:ext cx="389849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32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kumimoji="1" lang="ja-JP" altLang="en-US" sz="12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2046966" y="1674648"/>
                <a:ext cx="3674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3200" i="1" dirty="0" smtClean="0">
                    <a:solidFill>
                      <a:srgbClr val="00FFFF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endParaRPr kumimoji="1" lang="ja-JP" altLang="en-US" sz="1200" i="1" dirty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2163896" y="3641954"/>
                <a:ext cx="188994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400" dirty="0" smtClean="0">
                    <a:latin typeface="+mj-lt"/>
                  </a:rPr>
                  <a:t>Scalar field on image</a:t>
                </a:r>
                <a:endParaRPr lang="ja-JP" altLang="en-US" sz="2400" dirty="0">
                  <a:latin typeface="+mj-lt"/>
                </a:endParaRPr>
              </a:p>
            </p:txBody>
          </p:sp>
          <p:cxnSp>
            <p:nvCxnSpPr>
              <p:cNvPr id="36" name="直線矢印コネクタ 35"/>
              <p:cNvCxnSpPr/>
              <p:nvPr/>
            </p:nvCxnSpPr>
            <p:spPr>
              <a:xfrm>
                <a:off x="2375559" y="3354052"/>
                <a:ext cx="1729081" cy="0"/>
              </a:xfrm>
              <a:prstGeom prst="straightConnector1">
                <a:avLst/>
              </a:prstGeom>
              <a:ln w="34925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/>
              <p:cNvCxnSpPr/>
              <p:nvPr/>
            </p:nvCxnSpPr>
            <p:spPr>
              <a:xfrm flipV="1">
                <a:off x="2383592" y="1738091"/>
                <a:ext cx="0" cy="1615960"/>
              </a:xfrm>
              <a:prstGeom prst="straightConnector1">
                <a:avLst/>
              </a:prstGeom>
              <a:ln w="34925" cap="rnd">
                <a:solidFill>
                  <a:srgbClr val="00FF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5" name="Picture 1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-100" b="-100"/>
          <a:stretch/>
        </p:blipFill>
        <p:spPr bwMode="auto">
          <a:xfrm>
            <a:off x="2409210" y="1812837"/>
            <a:ext cx="1630023" cy="152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フリーフォーム 39"/>
          <p:cNvSpPr/>
          <p:nvPr/>
        </p:nvSpPr>
        <p:spPr>
          <a:xfrm>
            <a:off x="2625018" y="2005332"/>
            <a:ext cx="1175230" cy="1087022"/>
          </a:xfrm>
          <a:custGeom>
            <a:avLst/>
            <a:gdLst>
              <a:gd name="connsiteX0" fmla="*/ 4029474 w 10337821"/>
              <a:gd name="connsiteY0" fmla="*/ 3481107 h 10377554"/>
              <a:gd name="connsiteX1" fmla="*/ 4827760 w 10337821"/>
              <a:gd name="connsiteY1" fmla="*/ 2203850 h 10377554"/>
              <a:gd name="connsiteX2" fmla="*/ 5335760 w 10337821"/>
              <a:gd name="connsiteY2" fmla="*/ 999164 h 10377554"/>
              <a:gd name="connsiteX3" fmla="*/ 6366274 w 10337821"/>
              <a:gd name="connsiteY3" fmla="*/ 142821 h 10377554"/>
              <a:gd name="connsiteX4" fmla="*/ 7846731 w 10337821"/>
              <a:gd name="connsiteY4" fmla="*/ 70250 h 10377554"/>
              <a:gd name="connsiteX5" fmla="*/ 8978845 w 10337821"/>
              <a:gd name="connsiteY5" fmla="*/ 854021 h 10377554"/>
              <a:gd name="connsiteX6" fmla="*/ 9646502 w 10337821"/>
              <a:gd name="connsiteY6" fmla="*/ 1579735 h 10377554"/>
              <a:gd name="connsiteX7" fmla="*/ 10139988 w 10337821"/>
              <a:gd name="connsiteY7" fmla="*/ 2552193 h 10377554"/>
              <a:gd name="connsiteX8" fmla="*/ 10328674 w 10337821"/>
              <a:gd name="connsiteY8" fmla="*/ 3960078 h 10377554"/>
              <a:gd name="connsiteX9" fmla="*/ 10183531 w 10337821"/>
              <a:gd name="connsiteY9" fmla="*/ 6108193 h 10377554"/>
              <a:gd name="connsiteX10" fmla="*/ 9153017 w 10337821"/>
              <a:gd name="connsiteY10" fmla="*/ 8111164 h 10377554"/>
              <a:gd name="connsiteX11" fmla="*/ 7454845 w 10337821"/>
              <a:gd name="connsiteY11" fmla="*/ 9591621 h 10377554"/>
              <a:gd name="connsiteX12" fmla="*/ 5393817 w 10337821"/>
              <a:gd name="connsiteY12" fmla="*/ 10230250 h 10377554"/>
              <a:gd name="connsiteX13" fmla="*/ 3245702 w 10337821"/>
              <a:gd name="connsiteY13" fmla="*/ 10317335 h 10377554"/>
              <a:gd name="connsiteX14" fmla="*/ 1257245 w 10337821"/>
              <a:gd name="connsiteY14" fmla="*/ 9475507 h 10377554"/>
              <a:gd name="connsiteX15" fmla="*/ 67074 w 10337821"/>
              <a:gd name="connsiteY15" fmla="*/ 7748307 h 10377554"/>
              <a:gd name="connsiteX16" fmla="*/ 284788 w 10337821"/>
              <a:gd name="connsiteY16" fmla="*/ 5426021 h 10377554"/>
              <a:gd name="connsiteX17" fmla="*/ 1416902 w 10337821"/>
              <a:gd name="connsiteY17" fmla="*/ 4410021 h 10377554"/>
              <a:gd name="connsiteX18" fmla="*/ 2563531 w 10337821"/>
              <a:gd name="connsiteY18" fmla="*/ 4308421 h 10377554"/>
              <a:gd name="connsiteX19" fmla="*/ 3521474 w 10337821"/>
              <a:gd name="connsiteY19" fmla="*/ 3931050 h 10377554"/>
              <a:gd name="connsiteX20" fmla="*/ 4029474 w 10337821"/>
              <a:gd name="connsiteY20" fmla="*/ 3481107 h 103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37821" h="10377554">
                <a:moveTo>
                  <a:pt x="4029474" y="3481107"/>
                </a:moveTo>
                <a:cubicBezTo>
                  <a:pt x="4247188" y="3193240"/>
                  <a:pt x="4610046" y="2617507"/>
                  <a:pt x="4827760" y="2203850"/>
                </a:cubicBezTo>
                <a:cubicBezTo>
                  <a:pt x="5045474" y="1790193"/>
                  <a:pt x="5079341" y="1342669"/>
                  <a:pt x="5335760" y="999164"/>
                </a:cubicBezTo>
                <a:cubicBezTo>
                  <a:pt x="5592179" y="655659"/>
                  <a:pt x="5947779" y="297640"/>
                  <a:pt x="6366274" y="142821"/>
                </a:cubicBezTo>
                <a:cubicBezTo>
                  <a:pt x="6784769" y="-11998"/>
                  <a:pt x="7411303" y="-48283"/>
                  <a:pt x="7846731" y="70250"/>
                </a:cubicBezTo>
                <a:cubicBezTo>
                  <a:pt x="8282159" y="188783"/>
                  <a:pt x="8678883" y="602440"/>
                  <a:pt x="8978845" y="854021"/>
                </a:cubicBezTo>
                <a:cubicBezTo>
                  <a:pt x="9278807" y="1105602"/>
                  <a:pt x="9452978" y="1296706"/>
                  <a:pt x="9646502" y="1579735"/>
                </a:cubicBezTo>
                <a:cubicBezTo>
                  <a:pt x="9840026" y="1862764"/>
                  <a:pt x="10026293" y="2155469"/>
                  <a:pt x="10139988" y="2552193"/>
                </a:cubicBezTo>
                <a:cubicBezTo>
                  <a:pt x="10253683" y="2948917"/>
                  <a:pt x="10321417" y="3367411"/>
                  <a:pt x="10328674" y="3960078"/>
                </a:cubicBezTo>
                <a:cubicBezTo>
                  <a:pt x="10335931" y="4552745"/>
                  <a:pt x="10379474" y="5416345"/>
                  <a:pt x="10183531" y="6108193"/>
                </a:cubicBezTo>
                <a:cubicBezTo>
                  <a:pt x="9987588" y="6800041"/>
                  <a:pt x="9607798" y="7530593"/>
                  <a:pt x="9153017" y="8111164"/>
                </a:cubicBezTo>
                <a:cubicBezTo>
                  <a:pt x="8698236" y="8691735"/>
                  <a:pt x="8081378" y="9238440"/>
                  <a:pt x="7454845" y="9591621"/>
                </a:cubicBezTo>
                <a:cubicBezTo>
                  <a:pt x="6828312" y="9944802"/>
                  <a:pt x="6095341" y="10109298"/>
                  <a:pt x="5393817" y="10230250"/>
                </a:cubicBezTo>
                <a:cubicBezTo>
                  <a:pt x="4692293" y="10351202"/>
                  <a:pt x="3935131" y="10443125"/>
                  <a:pt x="3245702" y="10317335"/>
                </a:cubicBezTo>
                <a:cubicBezTo>
                  <a:pt x="2556273" y="10191545"/>
                  <a:pt x="1787016" y="9903678"/>
                  <a:pt x="1257245" y="9475507"/>
                </a:cubicBezTo>
                <a:cubicBezTo>
                  <a:pt x="727474" y="9047336"/>
                  <a:pt x="229150" y="8423221"/>
                  <a:pt x="67074" y="7748307"/>
                </a:cubicBezTo>
                <a:cubicBezTo>
                  <a:pt x="-95002" y="7073393"/>
                  <a:pt x="59817" y="5982402"/>
                  <a:pt x="284788" y="5426021"/>
                </a:cubicBezTo>
                <a:cubicBezTo>
                  <a:pt x="509759" y="4869640"/>
                  <a:pt x="1037112" y="4596288"/>
                  <a:pt x="1416902" y="4410021"/>
                </a:cubicBezTo>
                <a:cubicBezTo>
                  <a:pt x="1796692" y="4223754"/>
                  <a:pt x="2212769" y="4388249"/>
                  <a:pt x="2563531" y="4308421"/>
                </a:cubicBezTo>
                <a:cubicBezTo>
                  <a:pt x="2914293" y="4228593"/>
                  <a:pt x="3277150" y="4064098"/>
                  <a:pt x="3521474" y="3931050"/>
                </a:cubicBezTo>
                <a:cubicBezTo>
                  <a:pt x="3765798" y="3798002"/>
                  <a:pt x="3811760" y="3768974"/>
                  <a:pt x="4029474" y="3481107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5" name="グループ化 114"/>
          <p:cNvGrpSpPr/>
          <p:nvPr/>
        </p:nvGrpSpPr>
        <p:grpSpPr>
          <a:xfrm>
            <a:off x="2579956" y="2008997"/>
            <a:ext cx="1279347" cy="1140130"/>
            <a:chOff x="2553472" y="2183275"/>
            <a:chExt cx="1113583" cy="992404"/>
          </a:xfrm>
        </p:grpSpPr>
        <p:sp>
          <p:nvSpPr>
            <p:cNvPr id="98" name="円/楕円 97"/>
            <p:cNvSpPr/>
            <p:nvPr/>
          </p:nvSpPr>
          <p:spPr>
            <a:xfrm>
              <a:off x="2553472" y="2720566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9" name="円/楕円 98"/>
            <p:cNvSpPr/>
            <p:nvPr/>
          </p:nvSpPr>
          <p:spPr>
            <a:xfrm>
              <a:off x="2710098" y="254398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0" name="円/楕円 99"/>
            <p:cNvSpPr/>
            <p:nvPr/>
          </p:nvSpPr>
          <p:spPr>
            <a:xfrm>
              <a:off x="2874618" y="251123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円/楕円 100"/>
            <p:cNvSpPr/>
            <p:nvPr/>
          </p:nvSpPr>
          <p:spPr>
            <a:xfrm>
              <a:off x="3137756" y="218327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/>
          </p:nvSpPr>
          <p:spPr>
            <a:xfrm>
              <a:off x="3405954" y="218327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円/楕円 102"/>
            <p:cNvSpPr/>
            <p:nvPr/>
          </p:nvSpPr>
          <p:spPr>
            <a:xfrm>
              <a:off x="3582167" y="2453755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円/楕円 103"/>
            <p:cNvSpPr/>
            <p:nvPr/>
          </p:nvSpPr>
          <p:spPr>
            <a:xfrm>
              <a:off x="2951461" y="3091131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6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"/>
          <a:stretch/>
        </p:blipFill>
        <p:spPr bwMode="auto">
          <a:xfrm>
            <a:off x="4577081" y="1816098"/>
            <a:ext cx="2251774" cy="173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グループ化 1032"/>
          <p:cNvGrpSpPr/>
          <p:nvPr/>
        </p:nvGrpSpPr>
        <p:grpSpPr>
          <a:xfrm>
            <a:off x="6621773" y="1572016"/>
            <a:ext cx="2141227" cy="2325435"/>
            <a:chOff x="-2129275" y="5348187"/>
            <a:chExt cx="1885523" cy="2047733"/>
          </a:xfrm>
        </p:grpSpPr>
        <p:pic>
          <p:nvPicPr>
            <p:cNvPr id="14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0147" y="5640575"/>
              <a:ext cx="1472951" cy="1331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3" name="直線矢印コネクタ 142"/>
            <p:cNvCxnSpPr/>
            <p:nvPr/>
          </p:nvCxnSpPr>
          <p:spPr>
            <a:xfrm>
              <a:off x="-1780917" y="6982094"/>
              <a:ext cx="1505045" cy="0"/>
            </a:xfrm>
            <a:prstGeom prst="straightConnector1">
              <a:avLst/>
            </a:prstGeom>
            <a:ln w="34925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矢印コネクタ 143"/>
            <p:cNvCxnSpPr/>
            <p:nvPr/>
          </p:nvCxnSpPr>
          <p:spPr>
            <a:xfrm flipV="1">
              <a:off x="-1773925" y="5575512"/>
              <a:ext cx="0" cy="1406581"/>
            </a:xfrm>
            <a:prstGeom prst="straightConnector1">
              <a:avLst/>
            </a:prstGeom>
            <a:ln w="34925" cap="rnd">
              <a:solidFill>
                <a:srgbClr val="00FF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テキスト ボックス 144"/>
            <p:cNvSpPr txBox="1"/>
            <p:nvPr/>
          </p:nvSpPr>
          <p:spPr>
            <a:xfrm>
              <a:off x="-633601" y="6811147"/>
              <a:ext cx="389849" cy="584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32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kumimoji="1" lang="ja-JP" altLang="en-US" sz="1200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-2129275" y="5348187"/>
              <a:ext cx="3674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3200" i="1" dirty="0" smtClean="0">
                  <a:solidFill>
                    <a:srgbClr val="00FFFF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kumimoji="1" lang="ja-JP" altLang="en-US" sz="1200" i="1" dirty="0">
                <a:solidFill>
                  <a:srgbClr val="00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6" name="フリーフォーム 135"/>
            <p:cNvSpPr/>
            <p:nvPr/>
          </p:nvSpPr>
          <p:spPr>
            <a:xfrm>
              <a:off x="-1551090" y="5825820"/>
              <a:ext cx="1028695" cy="926101"/>
            </a:xfrm>
            <a:custGeom>
              <a:avLst/>
              <a:gdLst>
                <a:gd name="connsiteX0" fmla="*/ 3729138 w 4092892"/>
                <a:gd name="connsiteY0" fmla="*/ 599390 h 4014108"/>
                <a:gd name="connsiteX1" fmla="*/ 4029176 w 4092892"/>
                <a:gd name="connsiteY1" fmla="*/ 1032777 h 4014108"/>
                <a:gd name="connsiteX2" fmla="*/ 4067276 w 4092892"/>
                <a:gd name="connsiteY2" fmla="*/ 1442352 h 4014108"/>
                <a:gd name="connsiteX3" fmla="*/ 3719613 w 4092892"/>
                <a:gd name="connsiteY3" fmla="*/ 1870977 h 4014108"/>
                <a:gd name="connsiteX4" fmla="*/ 3367188 w 4092892"/>
                <a:gd name="connsiteY4" fmla="*/ 2228165 h 4014108"/>
                <a:gd name="connsiteX5" fmla="*/ 3219551 w 4092892"/>
                <a:gd name="connsiteY5" fmla="*/ 2518677 h 4014108"/>
                <a:gd name="connsiteX6" fmla="*/ 2829026 w 4092892"/>
                <a:gd name="connsiteY6" fmla="*/ 2880627 h 4014108"/>
                <a:gd name="connsiteX7" fmla="*/ 2729013 w 4092892"/>
                <a:gd name="connsiteY7" fmla="*/ 3056840 h 4014108"/>
                <a:gd name="connsiteX8" fmla="*/ 2614713 w 4092892"/>
                <a:gd name="connsiteY8" fmla="*/ 3385452 h 4014108"/>
                <a:gd name="connsiteX9" fmla="*/ 2395638 w 4092892"/>
                <a:gd name="connsiteY9" fmla="*/ 3575952 h 4014108"/>
                <a:gd name="connsiteX10" fmla="*/ 2162276 w 4092892"/>
                <a:gd name="connsiteY10" fmla="*/ 3604527 h 4014108"/>
                <a:gd name="connsiteX11" fmla="*/ 1833663 w 4092892"/>
                <a:gd name="connsiteY11" fmla="*/ 3875990 h 4014108"/>
                <a:gd name="connsiteX12" fmla="*/ 1595538 w 4092892"/>
                <a:gd name="connsiteY12" fmla="*/ 4014102 h 4014108"/>
                <a:gd name="connsiteX13" fmla="*/ 1224063 w 4092892"/>
                <a:gd name="connsiteY13" fmla="*/ 3871227 h 4014108"/>
                <a:gd name="connsiteX14" fmla="*/ 919263 w 4092892"/>
                <a:gd name="connsiteY14" fmla="*/ 3675965 h 4014108"/>
                <a:gd name="connsiteX15" fmla="*/ 676376 w 4092892"/>
                <a:gd name="connsiteY15" fmla="*/ 3518802 h 4014108"/>
                <a:gd name="connsiteX16" fmla="*/ 338238 w 4092892"/>
                <a:gd name="connsiteY16" fmla="*/ 3414027 h 4014108"/>
                <a:gd name="connsiteX17" fmla="*/ 71538 w 4092892"/>
                <a:gd name="connsiteY17" fmla="*/ 3209240 h 4014108"/>
                <a:gd name="connsiteX18" fmla="*/ 101 w 4092892"/>
                <a:gd name="connsiteY18" fmla="*/ 2842527 h 4014108"/>
                <a:gd name="connsiteX19" fmla="*/ 81063 w 4092892"/>
                <a:gd name="connsiteY19" fmla="*/ 2337702 h 4014108"/>
                <a:gd name="connsiteX20" fmla="*/ 214413 w 4092892"/>
                <a:gd name="connsiteY20" fmla="*/ 1913840 h 4014108"/>
                <a:gd name="connsiteX21" fmla="*/ 547788 w 4092892"/>
                <a:gd name="connsiteY21" fmla="*/ 1680477 h 4014108"/>
                <a:gd name="connsiteX22" fmla="*/ 1028801 w 4092892"/>
                <a:gd name="connsiteY22" fmla="*/ 1685240 h 4014108"/>
                <a:gd name="connsiteX23" fmla="*/ 1457426 w 4092892"/>
                <a:gd name="connsiteY23" fmla="*/ 1432827 h 4014108"/>
                <a:gd name="connsiteX24" fmla="*/ 1871763 w 4092892"/>
                <a:gd name="connsiteY24" fmla="*/ 847040 h 4014108"/>
                <a:gd name="connsiteX25" fmla="*/ 2028926 w 4092892"/>
                <a:gd name="connsiteY25" fmla="*/ 432702 h 4014108"/>
                <a:gd name="connsiteX26" fmla="*/ 2338488 w 4092892"/>
                <a:gd name="connsiteY26" fmla="*/ 104090 h 4014108"/>
                <a:gd name="connsiteX27" fmla="*/ 2362301 w 4092892"/>
                <a:gd name="connsiteY27" fmla="*/ 4077 h 4014108"/>
                <a:gd name="connsiteX28" fmla="*/ 2695676 w 4092892"/>
                <a:gd name="connsiteY28" fmla="*/ 18365 h 4014108"/>
                <a:gd name="connsiteX29" fmla="*/ 3095726 w 4092892"/>
                <a:gd name="connsiteY29" fmla="*/ 8840 h 4014108"/>
                <a:gd name="connsiteX30" fmla="*/ 3376713 w 4092892"/>
                <a:gd name="connsiteY30" fmla="*/ 156477 h 4014108"/>
                <a:gd name="connsiteX31" fmla="*/ 3729138 w 4092892"/>
                <a:gd name="connsiteY31" fmla="*/ 599390 h 4014108"/>
                <a:gd name="connsiteX0" fmla="*/ 3729138 w 4092892"/>
                <a:gd name="connsiteY0" fmla="*/ 600803 h 4015521"/>
                <a:gd name="connsiteX1" fmla="*/ 4029176 w 4092892"/>
                <a:gd name="connsiteY1" fmla="*/ 1034190 h 4015521"/>
                <a:gd name="connsiteX2" fmla="*/ 4067276 w 4092892"/>
                <a:gd name="connsiteY2" fmla="*/ 1443765 h 4015521"/>
                <a:gd name="connsiteX3" fmla="*/ 3719613 w 4092892"/>
                <a:gd name="connsiteY3" fmla="*/ 1872390 h 4015521"/>
                <a:gd name="connsiteX4" fmla="*/ 3367188 w 4092892"/>
                <a:gd name="connsiteY4" fmla="*/ 2229578 h 4015521"/>
                <a:gd name="connsiteX5" fmla="*/ 3219551 w 4092892"/>
                <a:gd name="connsiteY5" fmla="*/ 2520090 h 4015521"/>
                <a:gd name="connsiteX6" fmla="*/ 2829026 w 4092892"/>
                <a:gd name="connsiteY6" fmla="*/ 2882040 h 4015521"/>
                <a:gd name="connsiteX7" fmla="*/ 2729013 w 4092892"/>
                <a:gd name="connsiteY7" fmla="*/ 3058253 h 4015521"/>
                <a:gd name="connsiteX8" fmla="*/ 2614713 w 4092892"/>
                <a:gd name="connsiteY8" fmla="*/ 3386865 h 4015521"/>
                <a:gd name="connsiteX9" fmla="*/ 2395638 w 4092892"/>
                <a:gd name="connsiteY9" fmla="*/ 3577365 h 4015521"/>
                <a:gd name="connsiteX10" fmla="*/ 2162276 w 4092892"/>
                <a:gd name="connsiteY10" fmla="*/ 3605940 h 4015521"/>
                <a:gd name="connsiteX11" fmla="*/ 1833663 w 4092892"/>
                <a:gd name="connsiteY11" fmla="*/ 3877403 h 4015521"/>
                <a:gd name="connsiteX12" fmla="*/ 1595538 w 4092892"/>
                <a:gd name="connsiteY12" fmla="*/ 4015515 h 4015521"/>
                <a:gd name="connsiteX13" fmla="*/ 1224063 w 4092892"/>
                <a:gd name="connsiteY13" fmla="*/ 3872640 h 4015521"/>
                <a:gd name="connsiteX14" fmla="*/ 919263 w 4092892"/>
                <a:gd name="connsiteY14" fmla="*/ 3677378 h 4015521"/>
                <a:gd name="connsiteX15" fmla="*/ 676376 w 4092892"/>
                <a:gd name="connsiteY15" fmla="*/ 3520215 h 4015521"/>
                <a:gd name="connsiteX16" fmla="*/ 338238 w 4092892"/>
                <a:gd name="connsiteY16" fmla="*/ 3415440 h 4015521"/>
                <a:gd name="connsiteX17" fmla="*/ 71538 w 4092892"/>
                <a:gd name="connsiteY17" fmla="*/ 3210653 h 4015521"/>
                <a:gd name="connsiteX18" fmla="*/ 101 w 4092892"/>
                <a:gd name="connsiteY18" fmla="*/ 2843940 h 4015521"/>
                <a:gd name="connsiteX19" fmla="*/ 81063 w 4092892"/>
                <a:gd name="connsiteY19" fmla="*/ 2339115 h 4015521"/>
                <a:gd name="connsiteX20" fmla="*/ 214413 w 4092892"/>
                <a:gd name="connsiteY20" fmla="*/ 1915253 h 4015521"/>
                <a:gd name="connsiteX21" fmla="*/ 547788 w 4092892"/>
                <a:gd name="connsiteY21" fmla="*/ 1681890 h 4015521"/>
                <a:gd name="connsiteX22" fmla="*/ 1028801 w 4092892"/>
                <a:gd name="connsiteY22" fmla="*/ 1686653 h 4015521"/>
                <a:gd name="connsiteX23" fmla="*/ 1457426 w 4092892"/>
                <a:gd name="connsiteY23" fmla="*/ 1434240 h 4015521"/>
                <a:gd name="connsiteX24" fmla="*/ 1871763 w 4092892"/>
                <a:gd name="connsiteY24" fmla="*/ 848453 h 4015521"/>
                <a:gd name="connsiteX25" fmla="*/ 2028926 w 4092892"/>
                <a:gd name="connsiteY25" fmla="*/ 434115 h 4015521"/>
                <a:gd name="connsiteX26" fmla="*/ 2307532 w 4092892"/>
                <a:gd name="connsiteY26" fmla="*/ 126934 h 4015521"/>
                <a:gd name="connsiteX27" fmla="*/ 2362301 w 4092892"/>
                <a:gd name="connsiteY27" fmla="*/ 5490 h 4015521"/>
                <a:gd name="connsiteX28" fmla="*/ 2695676 w 4092892"/>
                <a:gd name="connsiteY28" fmla="*/ 19778 h 4015521"/>
                <a:gd name="connsiteX29" fmla="*/ 3095726 w 4092892"/>
                <a:gd name="connsiteY29" fmla="*/ 10253 h 4015521"/>
                <a:gd name="connsiteX30" fmla="*/ 3376713 w 4092892"/>
                <a:gd name="connsiteY30" fmla="*/ 157890 h 4015521"/>
                <a:gd name="connsiteX31" fmla="*/ 3729138 w 4092892"/>
                <a:gd name="connsiteY31" fmla="*/ 600803 h 4015521"/>
                <a:gd name="connsiteX0" fmla="*/ 3729138 w 4092892"/>
                <a:gd name="connsiteY0" fmla="*/ 617091 h 4031809"/>
                <a:gd name="connsiteX1" fmla="*/ 4029176 w 4092892"/>
                <a:gd name="connsiteY1" fmla="*/ 1050478 h 4031809"/>
                <a:gd name="connsiteX2" fmla="*/ 4067276 w 4092892"/>
                <a:gd name="connsiteY2" fmla="*/ 1460053 h 4031809"/>
                <a:gd name="connsiteX3" fmla="*/ 3719613 w 4092892"/>
                <a:gd name="connsiteY3" fmla="*/ 1888678 h 4031809"/>
                <a:gd name="connsiteX4" fmla="*/ 3367188 w 4092892"/>
                <a:gd name="connsiteY4" fmla="*/ 2245866 h 4031809"/>
                <a:gd name="connsiteX5" fmla="*/ 3219551 w 4092892"/>
                <a:gd name="connsiteY5" fmla="*/ 2536378 h 4031809"/>
                <a:gd name="connsiteX6" fmla="*/ 2829026 w 4092892"/>
                <a:gd name="connsiteY6" fmla="*/ 2898328 h 4031809"/>
                <a:gd name="connsiteX7" fmla="*/ 2729013 w 4092892"/>
                <a:gd name="connsiteY7" fmla="*/ 3074541 h 4031809"/>
                <a:gd name="connsiteX8" fmla="*/ 2614713 w 4092892"/>
                <a:gd name="connsiteY8" fmla="*/ 3403153 h 4031809"/>
                <a:gd name="connsiteX9" fmla="*/ 2395638 w 4092892"/>
                <a:gd name="connsiteY9" fmla="*/ 3593653 h 4031809"/>
                <a:gd name="connsiteX10" fmla="*/ 2162276 w 4092892"/>
                <a:gd name="connsiteY10" fmla="*/ 3622228 h 4031809"/>
                <a:gd name="connsiteX11" fmla="*/ 1833663 w 4092892"/>
                <a:gd name="connsiteY11" fmla="*/ 3893691 h 4031809"/>
                <a:gd name="connsiteX12" fmla="*/ 1595538 w 4092892"/>
                <a:gd name="connsiteY12" fmla="*/ 4031803 h 4031809"/>
                <a:gd name="connsiteX13" fmla="*/ 1224063 w 4092892"/>
                <a:gd name="connsiteY13" fmla="*/ 3888928 h 4031809"/>
                <a:gd name="connsiteX14" fmla="*/ 919263 w 4092892"/>
                <a:gd name="connsiteY14" fmla="*/ 3693666 h 4031809"/>
                <a:gd name="connsiteX15" fmla="*/ 676376 w 4092892"/>
                <a:gd name="connsiteY15" fmla="*/ 3536503 h 4031809"/>
                <a:gd name="connsiteX16" fmla="*/ 338238 w 4092892"/>
                <a:gd name="connsiteY16" fmla="*/ 3431728 h 4031809"/>
                <a:gd name="connsiteX17" fmla="*/ 71538 w 4092892"/>
                <a:gd name="connsiteY17" fmla="*/ 3226941 h 4031809"/>
                <a:gd name="connsiteX18" fmla="*/ 101 w 4092892"/>
                <a:gd name="connsiteY18" fmla="*/ 2860228 h 4031809"/>
                <a:gd name="connsiteX19" fmla="*/ 81063 w 4092892"/>
                <a:gd name="connsiteY19" fmla="*/ 2355403 h 4031809"/>
                <a:gd name="connsiteX20" fmla="*/ 214413 w 4092892"/>
                <a:gd name="connsiteY20" fmla="*/ 1931541 h 4031809"/>
                <a:gd name="connsiteX21" fmla="*/ 547788 w 4092892"/>
                <a:gd name="connsiteY21" fmla="*/ 1698178 h 4031809"/>
                <a:gd name="connsiteX22" fmla="*/ 1028801 w 4092892"/>
                <a:gd name="connsiteY22" fmla="*/ 1702941 h 4031809"/>
                <a:gd name="connsiteX23" fmla="*/ 1457426 w 4092892"/>
                <a:gd name="connsiteY23" fmla="*/ 1450528 h 4031809"/>
                <a:gd name="connsiteX24" fmla="*/ 1871763 w 4092892"/>
                <a:gd name="connsiteY24" fmla="*/ 864741 h 4031809"/>
                <a:gd name="connsiteX25" fmla="*/ 2028926 w 4092892"/>
                <a:gd name="connsiteY25" fmla="*/ 450403 h 4031809"/>
                <a:gd name="connsiteX26" fmla="*/ 2307532 w 4092892"/>
                <a:gd name="connsiteY26" fmla="*/ 143222 h 4031809"/>
                <a:gd name="connsiteX27" fmla="*/ 2362301 w 4092892"/>
                <a:gd name="connsiteY27" fmla="*/ 21778 h 4031809"/>
                <a:gd name="connsiteX28" fmla="*/ 2695676 w 4092892"/>
                <a:gd name="connsiteY28" fmla="*/ 36066 h 4031809"/>
                <a:gd name="connsiteX29" fmla="*/ 3095726 w 4092892"/>
                <a:gd name="connsiteY29" fmla="*/ 26541 h 4031809"/>
                <a:gd name="connsiteX30" fmla="*/ 3376713 w 4092892"/>
                <a:gd name="connsiteY30" fmla="*/ 174178 h 4031809"/>
                <a:gd name="connsiteX31" fmla="*/ 3729138 w 4092892"/>
                <a:gd name="connsiteY31" fmla="*/ 617091 h 4031809"/>
                <a:gd name="connsiteX0" fmla="*/ 3729138 w 4092892"/>
                <a:gd name="connsiteY0" fmla="*/ 602752 h 4017470"/>
                <a:gd name="connsiteX1" fmla="*/ 4029176 w 4092892"/>
                <a:gd name="connsiteY1" fmla="*/ 1036139 h 4017470"/>
                <a:gd name="connsiteX2" fmla="*/ 4067276 w 4092892"/>
                <a:gd name="connsiteY2" fmla="*/ 1445714 h 4017470"/>
                <a:gd name="connsiteX3" fmla="*/ 3719613 w 4092892"/>
                <a:gd name="connsiteY3" fmla="*/ 1874339 h 4017470"/>
                <a:gd name="connsiteX4" fmla="*/ 3367188 w 4092892"/>
                <a:gd name="connsiteY4" fmla="*/ 2231527 h 4017470"/>
                <a:gd name="connsiteX5" fmla="*/ 3219551 w 4092892"/>
                <a:gd name="connsiteY5" fmla="*/ 2522039 h 4017470"/>
                <a:gd name="connsiteX6" fmla="*/ 2829026 w 4092892"/>
                <a:gd name="connsiteY6" fmla="*/ 2883989 h 4017470"/>
                <a:gd name="connsiteX7" fmla="*/ 2729013 w 4092892"/>
                <a:gd name="connsiteY7" fmla="*/ 3060202 h 4017470"/>
                <a:gd name="connsiteX8" fmla="*/ 2614713 w 4092892"/>
                <a:gd name="connsiteY8" fmla="*/ 3388814 h 4017470"/>
                <a:gd name="connsiteX9" fmla="*/ 2395638 w 4092892"/>
                <a:gd name="connsiteY9" fmla="*/ 3579314 h 4017470"/>
                <a:gd name="connsiteX10" fmla="*/ 2162276 w 4092892"/>
                <a:gd name="connsiteY10" fmla="*/ 3607889 h 4017470"/>
                <a:gd name="connsiteX11" fmla="*/ 1833663 w 4092892"/>
                <a:gd name="connsiteY11" fmla="*/ 3879352 h 4017470"/>
                <a:gd name="connsiteX12" fmla="*/ 1595538 w 4092892"/>
                <a:gd name="connsiteY12" fmla="*/ 4017464 h 4017470"/>
                <a:gd name="connsiteX13" fmla="*/ 1224063 w 4092892"/>
                <a:gd name="connsiteY13" fmla="*/ 3874589 h 4017470"/>
                <a:gd name="connsiteX14" fmla="*/ 919263 w 4092892"/>
                <a:gd name="connsiteY14" fmla="*/ 3679327 h 4017470"/>
                <a:gd name="connsiteX15" fmla="*/ 676376 w 4092892"/>
                <a:gd name="connsiteY15" fmla="*/ 3522164 h 4017470"/>
                <a:gd name="connsiteX16" fmla="*/ 338238 w 4092892"/>
                <a:gd name="connsiteY16" fmla="*/ 3417389 h 4017470"/>
                <a:gd name="connsiteX17" fmla="*/ 71538 w 4092892"/>
                <a:gd name="connsiteY17" fmla="*/ 3212602 h 4017470"/>
                <a:gd name="connsiteX18" fmla="*/ 101 w 4092892"/>
                <a:gd name="connsiteY18" fmla="*/ 2845889 h 4017470"/>
                <a:gd name="connsiteX19" fmla="*/ 81063 w 4092892"/>
                <a:gd name="connsiteY19" fmla="*/ 2341064 h 4017470"/>
                <a:gd name="connsiteX20" fmla="*/ 214413 w 4092892"/>
                <a:gd name="connsiteY20" fmla="*/ 1917202 h 4017470"/>
                <a:gd name="connsiteX21" fmla="*/ 547788 w 4092892"/>
                <a:gd name="connsiteY21" fmla="*/ 1683839 h 4017470"/>
                <a:gd name="connsiteX22" fmla="*/ 1028801 w 4092892"/>
                <a:gd name="connsiteY22" fmla="*/ 1688602 h 4017470"/>
                <a:gd name="connsiteX23" fmla="*/ 1457426 w 4092892"/>
                <a:gd name="connsiteY23" fmla="*/ 1436189 h 4017470"/>
                <a:gd name="connsiteX24" fmla="*/ 1871763 w 4092892"/>
                <a:gd name="connsiteY24" fmla="*/ 850402 h 4017470"/>
                <a:gd name="connsiteX25" fmla="*/ 2028926 w 4092892"/>
                <a:gd name="connsiteY25" fmla="*/ 436064 h 4017470"/>
                <a:gd name="connsiteX26" fmla="*/ 2307532 w 4092892"/>
                <a:gd name="connsiteY26" fmla="*/ 128883 h 4017470"/>
                <a:gd name="connsiteX27" fmla="*/ 2362301 w 4092892"/>
                <a:gd name="connsiteY27" fmla="*/ 7439 h 4017470"/>
                <a:gd name="connsiteX28" fmla="*/ 2695676 w 4092892"/>
                <a:gd name="connsiteY28" fmla="*/ 21727 h 4017470"/>
                <a:gd name="connsiteX29" fmla="*/ 3095726 w 4092892"/>
                <a:gd name="connsiteY29" fmla="*/ 12202 h 4017470"/>
                <a:gd name="connsiteX30" fmla="*/ 3376713 w 4092892"/>
                <a:gd name="connsiteY30" fmla="*/ 159839 h 4017470"/>
                <a:gd name="connsiteX31" fmla="*/ 3729138 w 4092892"/>
                <a:gd name="connsiteY31" fmla="*/ 602752 h 4017470"/>
                <a:gd name="connsiteX0" fmla="*/ 3729138 w 4092892"/>
                <a:gd name="connsiteY0" fmla="*/ 615010 h 4029728"/>
                <a:gd name="connsiteX1" fmla="*/ 4029176 w 4092892"/>
                <a:gd name="connsiteY1" fmla="*/ 1048397 h 4029728"/>
                <a:gd name="connsiteX2" fmla="*/ 4067276 w 4092892"/>
                <a:gd name="connsiteY2" fmla="*/ 1457972 h 4029728"/>
                <a:gd name="connsiteX3" fmla="*/ 3719613 w 4092892"/>
                <a:gd name="connsiteY3" fmla="*/ 1886597 h 4029728"/>
                <a:gd name="connsiteX4" fmla="*/ 3367188 w 4092892"/>
                <a:gd name="connsiteY4" fmla="*/ 2243785 h 4029728"/>
                <a:gd name="connsiteX5" fmla="*/ 3219551 w 4092892"/>
                <a:gd name="connsiteY5" fmla="*/ 2534297 h 4029728"/>
                <a:gd name="connsiteX6" fmla="*/ 2829026 w 4092892"/>
                <a:gd name="connsiteY6" fmla="*/ 2896247 h 4029728"/>
                <a:gd name="connsiteX7" fmla="*/ 2729013 w 4092892"/>
                <a:gd name="connsiteY7" fmla="*/ 3072460 h 4029728"/>
                <a:gd name="connsiteX8" fmla="*/ 2614713 w 4092892"/>
                <a:gd name="connsiteY8" fmla="*/ 3401072 h 4029728"/>
                <a:gd name="connsiteX9" fmla="*/ 2395638 w 4092892"/>
                <a:gd name="connsiteY9" fmla="*/ 3591572 h 4029728"/>
                <a:gd name="connsiteX10" fmla="*/ 2162276 w 4092892"/>
                <a:gd name="connsiteY10" fmla="*/ 3620147 h 4029728"/>
                <a:gd name="connsiteX11" fmla="*/ 1833663 w 4092892"/>
                <a:gd name="connsiteY11" fmla="*/ 3891610 h 4029728"/>
                <a:gd name="connsiteX12" fmla="*/ 1595538 w 4092892"/>
                <a:gd name="connsiteY12" fmla="*/ 4029722 h 4029728"/>
                <a:gd name="connsiteX13" fmla="*/ 1224063 w 4092892"/>
                <a:gd name="connsiteY13" fmla="*/ 3886847 h 4029728"/>
                <a:gd name="connsiteX14" fmla="*/ 919263 w 4092892"/>
                <a:gd name="connsiteY14" fmla="*/ 3691585 h 4029728"/>
                <a:gd name="connsiteX15" fmla="*/ 676376 w 4092892"/>
                <a:gd name="connsiteY15" fmla="*/ 3534422 h 4029728"/>
                <a:gd name="connsiteX16" fmla="*/ 338238 w 4092892"/>
                <a:gd name="connsiteY16" fmla="*/ 3429647 h 4029728"/>
                <a:gd name="connsiteX17" fmla="*/ 71538 w 4092892"/>
                <a:gd name="connsiteY17" fmla="*/ 3224860 h 4029728"/>
                <a:gd name="connsiteX18" fmla="*/ 101 w 4092892"/>
                <a:gd name="connsiteY18" fmla="*/ 2858147 h 4029728"/>
                <a:gd name="connsiteX19" fmla="*/ 81063 w 4092892"/>
                <a:gd name="connsiteY19" fmla="*/ 2353322 h 4029728"/>
                <a:gd name="connsiteX20" fmla="*/ 214413 w 4092892"/>
                <a:gd name="connsiteY20" fmla="*/ 1929460 h 4029728"/>
                <a:gd name="connsiteX21" fmla="*/ 547788 w 4092892"/>
                <a:gd name="connsiteY21" fmla="*/ 1696097 h 4029728"/>
                <a:gd name="connsiteX22" fmla="*/ 1028801 w 4092892"/>
                <a:gd name="connsiteY22" fmla="*/ 1700860 h 4029728"/>
                <a:gd name="connsiteX23" fmla="*/ 1457426 w 4092892"/>
                <a:gd name="connsiteY23" fmla="*/ 1448447 h 4029728"/>
                <a:gd name="connsiteX24" fmla="*/ 1871763 w 4092892"/>
                <a:gd name="connsiteY24" fmla="*/ 862660 h 4029728"/>
                <a:gd name="connsiteX25" fmla="*/ 2028926 w 4092892"/>
                <a:gd name="connsiteY25" fmla="*/ 448322 h 4029728"/>
                <a:gd name="connsiteX26" fmla="*/ 2307532 w 4092892"/>
                <a:gd name="connsiteY26" fmla="*/ 141141 h 4029728"/>
                <a:gd name="connsiteX27" fmla="*/ 2362301 w 4092892"/>
                <a:gd name="connsiteY27" fmla="*/ 19697 h 4029728"/>
                <a:gd name="connsiteX28" fmla="*/ 2695676 w 4092892"/>
                <a:gd name="connsiteY28" fmla="*/ 33985 h 4029728"/>
                <a:gd name="connsiteX29" fmla="*/ 3095726 w 4092892"/>
                <a:gd name="connsiteY29" fmla="*/ 24460 h 4029728"/>
                <a:gd name="connsiteX30" fmla="*/ 3376713 w 4092892"/>
                <a:gd name="connsiteY30" fmla="*/ 172097 h 4029728"/>
                <a:gd name="connsiteX31" fmla="*/ 3729138 w 4092892"/>
                <a:gd name="connsiteY31" fmla="*/ 615010 h 4029728"/>
                <a:gd name="connsiteX0" fmla="*/ 3729138 w 4092892"/>
                <a:gd name="connsiteY0" fmla="*/ 609132 h 4023850"/>
                <a:gd name="connsiteX1" fmla="*/ 4029176 w 4092892"/>
                <a:gd name="connsiteY1" fmla="*/ 1042519 h 4023850"/>
                <a:gd name="connsiteX2" fmla="*/ 4067276 w 4092892"/>
                <a:gd name="connsiteY2" fmla="*/ 1452094 h 4023850"/>
                <a:gd name="connsiteX3" fmla="*/ 3719613 w 4092892"/>
                <a:gd name="connsiteY3" fmla="*/ 1880719 h 4023850"/>
                <a:gd name="connsiteX4" fmla="*/ 3367188 w 4092892"/>
                <a:gd name="connsiteY4" fmla="*/ 2237907 h 4023850"/>
                <a:gd name="connsiteX5" fmla="*/ 3219551 w 4092892"/>
                <a:gd name="connsiteY5" fmla="*/ 2528419 h 4023850"/>
                <a:gd name="connsiteX6" fmla="*/ 2829026 w 4092892"/>
                <a:gd name="connsiteY6" fmla="*/ 2890369 h 4023850"/>
                <a:gd name="connsiteX7" fmla="*/ 2729013 w 4092892"/>
                <a:gd name="connsiteY7" fmla="*/ 3066582 h 4023850"/>
                <a:gd name="connsiteX8" fmla="*/ 2614713 w 4092892"/>
                <a:gd name="connsiteY8" fmla="*/ 3395194 h 4023850"/>
                <a:gd name="connsiteX9" fmla="*/ 2395638 w 4092892"/>
                <a:gd name="connsiteY9" fmla="*/ 3585694 h 4023850"/>
                <a:gd name="connsiteX10" fmla="*/ 2162276 w 4092892"/>
                <a:gd name="connsiteY10" fmla="*/ 3614269 h 4023850"/>
                <a:gd name="connsiteX11" fmla="*/ 1833663 w 4092892"/>
                <a:gd name="connsiteY11" fmla="*/ 3885732 h 4023850"/>
                <a:gd name="connsiteX12" fmla="*/ 1595538 w 4092892"/>
                <a:gd name="connsiteY12" fmla="*/ 4023844 h 4023850"/>
                <a:gd name="connsiteX13" fmla="*/ 1224063 w 4092892"/>
                <a:gd name="connsiteY13" fmla="*/ 3880969 h 4023850"/>
                <a:gd name="connsiteX14" fmla="*/ 919263 w 4092892"/>
                <a:gd name="connsiteY14" fmla="*/ 3685707 h 4023850"/>
                <a:gd name="connsiteX15" fmla="*/ 676376 w 4092892"/>
                <a:gd name="connsiteY15" fmla="*/ 3528544 h 4023850"/>
                <a:gd name="connsiteX16" fmla="*/ 338238 w 4092892"/>
                <a:gd name="connsiteY16" fmla="*/ 3423769 h 4023850"/>
                <a:gd name="connsiteX17" fmla="*/ 71538 w 4092892"/>
                <a:gd name="connsiteY17" fmla="*/ 3218982 h 4023850"/>
                <a:gd name="connsiteX18" fmla="*/ 101 w 4092892"/>
                <a:gd name="connsiteY18" fmla="*/ 2852269 h 4023850"/>
                <a:gd name="connsiteX19" fmla="*/ 81063 w 4092892"/>
                <a:gd name="connsiteY19" fmla="*/ 2347444 h 4023850"/>
                <a:gd name="connsiteX20" fmla="*/ 214413 w 4092892"/>
                <a:gd name="connsiteY20" fmla="*/ 1923582 h 4023850"/>
                <a:gd name="connsiteX21" fmla="*/ 547788 w 4092892"/>
                <a:gd name="connsiteY21" fmla="*/ 1690219 h 4023850"/>
                <a:gd name="connsiteX22" fmla="*/ 1028801 w 4092892"/>
                <a:gd name="connsiteY22" fmla="*/ 1694982 h 4023850"/>
                <a:gd name="connsiteX23" fmla="*/ 1457426 w 4092892"/>
                <a:gd name="connsiteY23" fmla="*/ 1442569 h 4023850"/>
                <a:gd name="connsiteX24" fmla="*/ 1871763 w 4092892"/>
                <a:gd name="connsiteY24" fmla="*/ 856782 h 4023850"/>
                <a:gd name="connsiteX25" fmla="*/ 2028926 w 4092892"/>
                <a:gd name="connsiteY25" fmla="*/ 442444 h 4023850"/>
                <a:gd name="connsiteX26" fmla="*/ 2307532 w 4092892"/>
                <a:gd name="connsiteY26" fmla="*/ 135263 h 4023850"/>
                <a:gd name="connsiteX27" fmla="*/ 2355157 w 4092892"/>
                <a:gd name="connsiteY27" fmla="*/ 20963 h 4023850"/>
                <a:gd name="connsiteX28" fmla="*/ 2695676 w 4092892"/>
                <a:gd name="connsiteY28" fmla="*/ 28107 h 4023850"/>
                <a:gd name="connsiteX29" fmla="*/ 3095726 w 4092892"/>
                <a:gd name="connsiteY29" fmla="*/ 18582 h 4023850"/>
                <a:gd name="connsiteX30" fmla="*/ 3376713 w 4092892"/>
                <a:gd name="connsiteY30" fmla="*/ 166219 h 4023850"/>
                <a:gd name="connsiteX31" fmla="*/ 3729138 w 4092892"/>
                <a:gd name="connsiteY31" fmla="*/ 609132 h 4023850"/>
                <a:gd name="connsiteX0" fmla="*/ 3729138 w 4092892"/>
                <a:gd name="connsiteY0" fmla="*/ 599425 h 4014143"/>
                <a:gd name="connsiteX1" fmla="*/ 4029176 w 4092892"/>
                <a:gd name="connsiteY1" fmla="*/ 1032812 h 4014143"/>
                <a:gd name="connsiteX2" fmla="*/ 4067276 w 4092892"/>
                <a:gd name="connsiteY2" fmla="*/ 1442387 h 4014143"/>
                <a:gd name="connsiteX3" fmla="*/ 3719613 w 4092892"/>
                <a:gd name="connsiteY3" fmla="*/ 1871012 h 4014143"/>
                <a:gd name="connsiteX4" fmla="*/ 3367188 w 4092892"/>
                <a:gd name="connsiteY4" fmla="*/ 2228200 h 4014143"/>
                <a:gd name="connsiteX5" fmla="*/ 3219551 w 4092892"/>
                <a:gd name="connsiteY5" fmla="*/ 2518712 h 4014143"/>
                <a:gd name="connsiteX6" fmla="*/ 2829026 w 4092892"/>
                <a:gd name="connsiteY6" fmla="*/ 2880662 h 4014143"/>
                <a:gd name="connsiteX7" fmla="*/ 2729013 w 4092892"/>
                <a:gd name="connsiteY7" fmla="*/ 3056875 h 4014143"/>
                <a:gd name="connsiteX8" fmla="*/ 2614713 w 4092892"/>
                <a:gd name="connsiteY8" fmla="*/ 3385487 h 4014143"/>
                <a:gd name="connsiteX9" fmla="*/ 2395638 w 4092892"/>
                <a:gd name="connsiteY9" fmla="*/ 3575987 h 4014143"/>
                <a:gd name="connsiteX10" fmla="*/ 2162276 w 4092892"/>
                <a:gd name="connsiteY10" fmla="*/ 3604562 h 4014143"/>
                <a:gd name="connsiteX11" fmla="*/ 1833663 w 4092892"/>
                <a:gd name="connsiteY11" fmla="*/ 3876025 h 4014143"/>
                <a:gd name="connsiteX12" fmla="*/ 1595538 w 4092892"/>
                <a:gd name="connsiteY12" fmla="*/ 4014137 h 4014143"/>
                <a:gd name="connsiteX13" fmla="*/ 1224063 w 4092892"/>
                <a:gd name="connsiteY13" fmla="*/ 3871262 h 4014143"/>
                <a:gd name="connsiteX14" fmla="*/ 919263 w 4092892"/>
                <a:gd name="connsiteY14" fmla="*/ 3676000 h 4014143"/>
                <a:gd name="connsiteX15" fmla="*/ 676376 w 4092892"/>
                <a:gd name="connsiteY15" fmla="*/ 3518837 h 4014143"/>
                <a:gd name="connsiteX16" fmla="*/ 338238 w 4092892"/>
                <a:gd name="connsiteY16" fmla="*/ 3414062 h 4014143"/>
                <a:gd name="connsiteX17" fmla="*/ 71538 w 4092892"/>
                <a:gd name="connsiteY17" fmla="*/ 3209275 h 4014143"/>
                <a:gd name="connsiteX18" fmla="*/ 101 w 4092892"/>
                <a:gd name="connsiteY18" fmla="*/ 2842562 h 4014143"/>
                <a:gd name="connsiteX19" fmla="*/ 81063 w 4092892"/>
                <a:gd name="connsiteY19" fmla="*/ 2337737 h 4014143"/>
                <a:gd name="connsiteX20" fmla="*/ 214413 w 4092892"/>
                <a:gd name="connsiteY20" fmla="*/ 1913875 h 4014143"/>
                <a:gd name="connsiteX21" fmla="*/ 547788 w 4092892"/>
                <a:gd name="connsiteY21" fmla="*/ 1680512 h 4014143"/>
                <a:gd name="connsiteX22" fmla="*/ 1028801 w 4092892"/>
                <a:gd name="connsiteY22" fmla="*/ 1685275 h 4014143"/>
                <a:gd name="connsiteX23" fmla="*/ 1457426 w 4092892"/>
                <a:gd name="connsiteY23" fmla="*/ 1432862 h 4014143"/>
                <a:gd name="connsiteX24" fmla="*/ 1871763 w 4092892"/>
                <a:gd name="connsiteY24" fmla="*/ 847075 h 4014143"/>
                <a:gd name="connsiteX25" fmla="*/ 2028926 w 4092892"/>
                <a:gd name="connsiteY25" fmla="*/ 432737 h 4014143"/>
                <a:gd name="connsiteX26" fmla="*/ 2307532 w 4092892"/>
                <a:gd name="connsiteY26" fmla="*/ 125556 h 4014143"/>
                <a:gd name="connsiteX27" fmla="*/ 2352776 w 4092892"/>
                <a:gd name="connsiteY27" fmla="*/ 32687 h 4014143"/>
                <a:gd name="connsiteX28" fmla="*/ 2695676 w 4092892"/>
                <a:gd name="connsiteY28" fmla="*/ 18400 h 4014143"/>
                <a:gd name="connsiteX29" fmla="*/ 3095726 w 4092892"/>
                <a:gd name="connsiteY29" fmla="*/ 8875 h 4014143"/>
                <a:gd name="connsiteX30" fmla="*/ 3376713 w 4092892"/>
                <a:gd name="connsiteY30" fmla="*/ 156512 h 4014143"/>
                <a:gd name="connsiteX31" fmla="*/ 3729138 w 4092892"/>
                <a:gd name="connsiteY31" fmla="*/ 599425 h 4014143"/>
                <a:gd name="connsiteX0" fmla="*/ 3729138 w 4092892"/>
                <a:gd name="connsiteY0" fmla="*/ 604838 h 4019556"/>
                <a:gd name="connsiteX1" fmla="*/ 4029176 w 4092892"/>
                <a:gd name="connsiteY1" fmla="*/ 1038225 h 4019556"/>
                <a:gd name="connsiteX2" fmla="*/ 4067276 w 4092892"/>
                <a:gd name="connsiteY2" fmla="*/ 1447800 h 4019556"/>
                <a:gd name="connsiteX3" fmla="*/ 3719613 w 4092892"/>
                <a:gd name="connsiteY3" fmla="*/ 1876425 h 4019556"/>
                <a:gd name="connsiteX4" fmla="*/ 3367188 w 4092892"/>
                <a:gd name="connsiteY4" fmla="*/ 2233613 h 4019556"/>
                <a:gd name="connsiteX5" fmla="*/ 3219551 w 4092892"/>
                <a:gd name="connsiteY5" fmla="*/ 2524125 h 4019556"/>
                <a:gd name="connsiteX6" fmla="*/ 2829026 w 4092892"/>
                <a:gd name="connsiteY6" fmla="*/ 2886075 h 4019556"/>
                <a:gd name="connsiteX7" fmla="*/ 2729013 w 4092892"/>
                <a:gd name="connsiteY7" fmla="*/ 3062288 h 4019556"/>
                <a:gd name="connsiteX8" fmla="*/ 2614713 w 4092892"/>
                <a:gd name="connsiteY8" fmla="*/ 3390900 h 4019556"/>
                <a:gd name="connsiteX9" fmla="*/ 2395638 w 4092892"/>
                <a:gd name="connsiteY9" fmla="*/ 3581400 h 4019556"/>
                <a:gd name="connsiteX10" fmla="*/ 2162276 w 4092892"/>
                <a:gd name="connsiteY10" fmla="*/ 3609975 h 4019556"/>
                <a:gd name="connsiteX11" fmla="*/ 1833663 w 4092892"/>
                <a:gd name="connsiteY11" fmla="*/ 3881438 h 4019556"/>
                <a:gd name="connsiteX12" fmla="*/ 1595538 w 4092892"/>
                <a:gd name="connsiteY12" fmla="*/ 4019550 h 4019556"/>
                <a:gd name="connsiteX13" fmla="*/ 1224063 w 4092892"/>
                <a:gd name="connsiteY13" fmla="*/ 3876675 h 4019556"/>
                <a:gd name="connsiteX14" fmla="*/ 919263 w 4092892"/>
                <a:gd name="connsiteY14" fmla="*/ 3681413 h 4019556"/>
                <a:gd name="connsiteX15" fmla="*/ 676376 w 4092892"/>
                <a:gd name="connsiteY15" fmla="*/ 3524250 h 4019556"/>
                <a:gd name="connsiteX16" fmla="*/ 338238 w 4092892"/>
                <a:gd name="connsiteY16" fmla="*/ 3419475 h 4019556"/>
                <a:gd name="connsiteX17" fmla="*/ 71538 w 4092892"/>
                <a:gd name="connsiteY17" fmla="*/ 3214688 h 4019556"/>
                <a:gd name="connsiteX18" fmla="*/ 101 w 4092892"/>
                <a:gd name="connsiteY18" fmla="*/ 2847975 h 4019556"/>
                <a:gd name="connsiteX19" fmla="*/ 81063 w 4092892"/>
                <a:gd name="connsiteY19" fmla="*/ 2343150 h 4019556"/>
                <a:gd name="connsiteX20" fmla="*/ 214413 w 4092892"/>
                <a:gd name="connsiteY20" fmla="*/ 1919288 h 4019556"/>
                <a:gd name="connsiteX21" fmla="*/ 547788 w 4092892"/>
                <a:gd name="connsiteY21" fmla="*/ 1685925 h 4019556"/>
                <a:gd name="connsiteX22" fmla="*/ 1028801 w 4092892"/>
                <a:gd name="connsiteY22" fmla="*/ 1690688 h 4019556"/>
                <a:gd name="connsiteX23" fmla="*/ 1457426 w 4092892"/>
                <a:gd name="connsiteY23" fmla="*/ 1438275 h 4019556"/>
                <a:gd name="connsiteX24" fmla="*/ 1871763 w 4092892"/>
                <a:gd name="connsiteY24" fmla="*/ 852488 h 4019556"/>
                <a:gd name="connsiteX25" fmla="*/ 2028926 w 4092892"/>
                <a:gd name="connsiteY25" fmla="*/ 438150 h 4019556"/>
                <a:gd name="connsiteX26" fmla="*/ 2307532 w 4092892"/>
                <a:gd name="connsiteY26" fmla="*/ 130969 h 4019556"/>
                <a:gd name="connsiteX27" fmla="*/ 2352776 w 4092892"/>
                <a:gd name="connsiteY27" fmla="*/ 38100 h 4019556"/>
                <a:gd name="connsiteX28" fmla="*/ 2693295 w 4092892"/>
                <a:gd name="connsiteY28" fmla="*/ 0 h 4019556"/>
                <a:gd name="connsiteX29" fmla="*/ 3095726 w 4092892"/>
                <a:gd name="connsiteY29" fmla="*/ 14288 h 4019556"/>
                <a:gd name="connsiteX30" fmla="*/ 3376713 w 4092892"/>
                <a:gd name="connsiteY30" fmla="*/ 161925 h 4019556"/>
                <a:gd name="connsiteX31" fmla="*/ 3729138 w 4092892"/>
                <a:gd name="connsiteY31" fmla="*/ 604838 h 4019556"/>
                <a:gd name="connsiteX0" fmla="*/ 3729138 w 4092892"/>
                <a:gd name="connsiteY0" fmla="*/ 604838 h 4019556"/>
                <a:gd name="connsiteX1" fmla="*/ 4029176 w 4092892"/>
                <a:gd name="connsiteY1" fmla="*/ 1038225 h 4019556"/>
                <a:gd name="connsiteX2" fmla="*/ 4067276 w 4092892"/>
                <a:gd name="connsiteY2" fmla="*/ 1447800 h 4019556"/>
                <a:gd name="connsiteX3" fmla="*/ 3719613 w 4092892"/>
                <a:gd name="connsiteY3" fmla="*/ 1876425 h 4019556"/>
                <a:gd name="connsiteX4" fmla="*/ 3367188 w 4092892"/>
                <a:gd name="connsiteY4" fmla="*/ 2233613 h 4019556"/>
                <a:gd name="connsiteX5" fmla="*/ 3219551 w 4092892"/>
                <a:gd name="connsiteY5" fmla="*/ 2524125 h 4019556"/>
                <a:gd name="connsiteX6" fmla="*/ 2829026 w 4092892"/>
                <a:gd name="connsiteY6" fmla="*/ 2886075 h 4019556"/>
                <a:gd name="connsiteX7" fmla="*/ 2729013 w 4092892"/>
                <a:gd name="connsiteY7" fmla="*/ 3062288 h 4019556"/>
                <a:gd name="connsiteX8" fmla="*/ 2614713 w 4092892"/>
                <a:gd name="connsiteY8" fmla="*/ 3390900 h 4019556"/>
                <a:gd name="connsiteX9" fmla="*/ 2395638 w 4092892"/>
                <a:gd name="connsiteY9" fmla="*/ 3581400 h 4019556"/>
                <a:gd name="connsiteX10" fmla="*/ 2162276 w 4092892"/>
                <a:gd name="connsiteY10" fmla="*/ 3609975 h 4019556"/>
                <a:gd name="connsiteX11" fmla="*/ 1833663 w 4092892"/>
                <a:gd name="connsiteY11" fmla="*/ 3881438 h 4019556"/>
                <a:gd name="connsiteX12" fmla="*/ 1595538 w 4092892"/>
                <a:gd name="connsiteY12" fmla="*/ 4019550 h 4019556"/>
                <a:gd name="connsiteX13" fmla="*/ 1224063 w 4092892"/>
                <a:gd name="connsiteY13" fmla="*/ 3876675 h 4019556"/>
                <a:gd name="connsiteX14" fmla="*/ 919263 w 4092892"/>
                <a:gd name="connsiteY14" fmla="*/ 3681413 h 4019556"/>
                <a:gd name="connsiteX15" fmla="*/ 676376 w 4092892"/>
                <a:gd name="connsiteY15" fmla="*/ 3524250 h 4019556"/>
                <a:gd name="connsiteX16" fmla="*/ 338238 w 4092892"/>
                <a:gd name="connsiteY16" fmla="*/ 3419475 h 4019556"/>
                <a:gd name="connsiteX17" fmla="*/ 71538 w 4092892"/>
                <a:gd name="connsiteY17" fmla="*/ 3214688 h 4019556"/>
                <a:gd name="connsiteX18" fmla="*/ 101 w 4092892"/>
                <a:gd name="connsiteY18" fmla="*/ 2847975 h 4019556"/>
                <a:gd name="connsiteX19" fmla="*/ 81063 w 4092892"/>
                <a:gd name="connsiteY19" fmla="*/ 2343150 h 4019556"/>
                <a:gd name="connsiteX20" fmla="*/ 214413 w 4092892"/>
                <a:gd name="connsiteY20" fmla="*/ 1919288 h 4019556"/>
                <a:gd name="connsiteX21" fmla="*/ 547788 w 4092892"/>
                <a:gd name="connsiteY21" fmla="*/ 1685925 h 4019556"/>
                <a:gd name="connsiteX22" fmla="*/ 1028801 w 4092892"/>
                <a:gd name="connsiteY22" fmla="*/ 1690688 h 4019556"/>
                <a:gd name="connsiteX23" fmla="*/ 1457426 w 4092892"/>
                <a:gd name="connsiteY23" fmla="*/ 1438275 h 4019556"/>
                <a:gd name="connsiteX24" fmla="*/ 1871763 w 4092892"/>
                <a:gd name="connsiteY24" fmla="*/ 852488 h 4019556"/>
                <a:gd name="connsiteX25" fmla="*/ 2028926 w 4092892"/>
                <a:gd name="connsiteY25" fmla="*/ 438150 h 4019556"/>
                <a:gd name="connsiteX26" fmla="*/ 2255145 w 4092892"/>
                <a:gd name="connsiteY26" fmla="*/ 185738 h 4019556"/>
                <a:gd name="connsiteX27" fmla="*/ 2352776 w 4092892"/>
                <a:gd name="connsiteY27" fmla="*/ 38100 h 4019556"/>
                <a:gd name="connsiteX28" fmla="*/ 2693295 w 4092892"/>
                <a:gd name="connsiteY28" fmla="*/ 0 h 4019556"/>
                <a:gd name="connsiteX29" fmla="*/ 3095726 w 4092892"/>
                <a:gd name="connsiteY29" fmla="*/ 14288 h 4019556"/>
                <a:gd name="connsiteX30" fmla="*/ 3376713 w 4092892"/>
                <a:gd name="connsiteY30" fmla="*/ 161925 h 4019556"/>
                <a:gd name="connsiteX31" fmla="*/ 3729138 w 4092892"/>
                <a:gd name="connsiteY31" fmla="*/ 604838 h 4019556"/>
                <a:gd name="connsiteX0" fmla="*/ 3729138 w 4092892"/>
                <a:gd name="connsiteY0" fmla="*/ 604838 h 4019556"/>
                <a:gd name="connsiteX1" fmla="*/ 4029176 w 4092892"/>
                <a:gd name="connsiteY1" fmla="*/ 1038225 h 4019556"/>
                <a:gd name="connsiteX2" fmla="*/ 4067276 w 4092892"/>
                <a:gd name="connsiteY2" fmla="*/ 1447800 h 4019556"/>
                <a:gd name="connsiteX3" fmla="*/ 3719613 w 4092892"/>
                <a:gd name="connsiteY3" fmla="*/ 1876425 h 4019556"/>
                <a:gd name="connsiteX4" fmla="*/ 3367188 w 4092892"/>
                <a:gd name="connsiteY4" fmla="*/ 2233613 h 4019556"/>
                <a:gd name="connsiteX5" fmla="*/ 3219551 w 4092892"/>
                <a:gd name="connsiteY5" fmla="*/ 2524125 h 4019556"/>
                <a:gd name="connsiteX6" fmla="*/ 2829026 w 4092892"/>
                <a:gd name="connsiteY6" fmla="*/ 2886075 h 4019556"/>
                <a:gd name="connsiteX7" fmla="*/ 2729013 w 4092892"/>
                <a:gd name="connsiteY7" fmla="*/ 3062288 h 4019556"/>
                <a:gd name="connsiteX8" fmla="*/ 2614713 w 4092892"/>
                <a:gd name="connsiteY8" fmla="*/ 3390900 h 4019556"/>
                <a:gd name="connsiteX9" fmla="*/ 2395638 w 4092892"/>
                <a:gd name="connsiteY9" fmla="*/ 3581400 h 4019556"/>
                <a:gd name="connsiteX10" fmla="*/ 2162276 w 4092892"/>
                <a:gd name="connsiteY10" fmla="*/ 3609975 h 4019556"/>
                <a:gd name="connsiteX11" fmla="*/ 1833663 w 4092892"/>
                <a:gd name="connsiteY11" fmla="*/ 3881438 h 4019556"/>
                <a:gd name="connsiteX12" fmla="*/ 1595538 w 4092892"/>
                <a:gd name="connsiteY12" fmla="*/ 4019550 h 4019556"/>
                <a:gd name="connsiteX13" fmla="*/ 1224063 w 4092892"/>
                <a:gd name="connsiteY13" fmla="*/ 3876675 h 4019556"/>
                <a:gd name="connsiteX14" fmla="*/ 919263 w 4092892"/>
                <a:gd name="connsiteY14" fmla="*/ 3681413 h 4019556"/>
                <a:gd name="connsiteX15" fmla="*/ 676376 w 4092892"/>
                <a:gd name="connsiteY15" fmla="*/ 3524250 h 4019556"/>
                <a:gd name="connsiteX16" fmla="*/ 338238 w 4092892"/>
                <a:gd name="connsiteY16" fmla="*/ 3419475 h 4019556"/>
                <a:gd name="connsiteX17" fmla="*/ 71538 w 4092892"/>
                <a:gd name="connsiteY17" fmla="*/ 3214688 h 4019556"/>
                <a:gd name="connsiteX18" fmla="*/ 101 w 4092892"/>
                <a:gd name="connsiteY18" fmla="*/ 2847975 h 4019556"/>
                <a:gd name="connsiteX19" fmla="*/ 81063 w 4092892"/>
                <a:gd name="connsiteY19" fmla="*/ 2343150 h 4019556"/>
                <a:gd name="connsiteX20" fmla="*/ 214413 w 4092892"/>
                <a:gd name="connsiteY20" fmla="*/ 1919288 h 4019556"/>
                <a:gd name="connsiteX21" fmla="*/ 547788 w 4092892"/>
                <a:gd name="connsiteY21" fmla="*/ 1685925 h 4019556"/>
                <a:gd name="connsiteX22" fmla="*/ 1028801 w 4092892"/>
                <a:gd name="connsiteY22" fmla="*/ 1690688 h 4019556"/>
                <a:gd name="connsiteX23" fmla="*/ 1457426 w 4092892"/>
                <a:gd name="connsiteY23" fmla="*/ 1438275 h 4019556"/>
                <a:gd name="connsiteX24" fmla="*/ 1871763 w 4092892"/>
                <a:gd name="connsiteY24" fmla="*/ 852488 h 4019556"/>
                <a:gd name="connsiteX25" fmla="*/ 2028926 w 4092892"/>
                <a:gd name="connsiteY25" fmla="*/ 438150 h 4019556"/>
                <a:gd name="connsiteX26" fmla="*/ 2255145 w 4092892"/>
                <a:gd name="connsiteY26" fmla="*/ 185738 h 4019556"/>
                <a:gd name="connsiteX27" fmla="*/ 2352776 w 4092892"/>
                <a:gd name="connsiteY27" fmla="*/ 38100 h 4019556"/>
                <a:gd name="connsiteX28" fmla="*/ 2693295 w 4092892"/>
                <a:gd name="connsiteY28" fmla="*/ 0 h 4019556"/>
                <a:gd name="connsiteX29" fmla="*/ 3095726 w 4092892"/>
                <a:gd name="connsiteY29" fmla="*/ 14288 h 4019556"/>
                <a:gd name="connsiteX30" fmla="*/ 3376713 w 4092892"/>
                <a:gd name="connsiteY30" fmla="*/ 161925 h 4019556"/>
                <a:gd name="connsiteX31" fmla="*/ 3729138 w 4092892"/>
                <a:gd name="connsiteY31" fmla="*/ 604838 h 4019556"/>
                <a:gd name="connsiteX0" fmla="*/ 3729138 w 4092892"/>
                <a:gd name="connsiteY0" fmla="*/ 607701 h 4022419"/>
                <a:gd name="connsiteX1" fmla="*/ 4029176 w 4092892"/>
                <a:gd name="connsiteY1" fmla="*/ 1041088 h 4022419"/>
                <a:gd name="connsiteX2" fmla="*/ 4067276 w 4092892"/>
                <a:gd name="connsiteY2" fmla="*/ 1450663 h 4022419"/>
                <a:gd name="connsiteX3" fmla="*/ 3719613 w 4092892"/>
                <a:gd name="connsiteY3" fmla="*/ 1879288 h 4022419"/>
                <a:gd name="connsiteX4" fmla="*/ 3367188 w 4092892"/>
                <a:gd name="connsiteY4" fmla="*/ 2236476 h 4022419"/>
                <a:gd name="connsiteX5" fmla="*/ 3219551 w 4092892"/>
                <a:gd name="connsiteY5" fmla="*/ 2526988 h 4022419"/>
                <a:gd name="connsiteX6" fmla="*/ 2829026 w 4092892"/>
                <a:gd name="connsiteY6" fmla="*/ 2888938 h 4022419"/>
                <a:gd name="connsiteX7" fmla="*/ 2729013 w 4092892"/>
                <a:gd name="connsiteY7" fmla="*/ 3065151 h 4022419"/>
                <a:gd name="connsiteX8" fmla="*/ 2614713 w 4092892"/>
                <a:gd name="connsiteY8" fmla="*/ 3393763 h 4022419"/>
                <a:gd name="connsiteX9" fmla="*/ 2395638 w 4092892"/>
                <a:gd name="connsiteY9" fmla="*/ 3584263 h 4022419"/>
                <a:gd name="connsiteX10" fmla="*/ 2162276 w 4092892"/>
                <a:gd name="connsiteY10" fmla="*/ 3612838 h 4022419"/>
                <a:gd name="connsiteX11" fmla="*/ 1833663 w 4092892"/>
                <a:gd name="connsiteY11" fmla="*/ 3884301 h 4022419"/>
                <a:gd name="connsiteX12" fmla="*/ 1595538 w 4092892"/>
                <a:gd name="connsiteY12" fmla="*/ 4022413 h 4022419"/>
                <a:gd name="connsiteX13" fmla="*/ 1224063 w 4092892"/>
                <a:gd name="connsiteY13" fmla="*/ 3879538 h 4022419"/>
                <a:gd name="connsiteX14" fmla="*/ 919263 w 4092892"/>
                <a:gd name="connsiteY14" fmla="*/ 3684276 h 4022419"/>
                <a:gd name="connsiteX15" fmla="*/ 676376 w 4092892"/>
                <a:gd name="connsiteY15" fmla="*/ 3527113 h 4022419"/>
                <a:gd name="connsiteX16" fmla="*/ 338238 w 4092892"/>
                <a:gd name="connsiteY16" fmla="*/ 3422338 h 4022419"/>
                <a:gd name="connsiteX17" fmla="*/ 71538 w 4092892"/>
                <a:gd name="connsiteY17" fmla="*/ 3217551 h 4022419"/>
                <a:gd name="connsiteX18" fmla="*/ 101 w 4092892"/>
                <a:gd name="connsiteY18" fmla="*/ 2850838 h 4022419"/>
                <a:gd name="connsiteX19" fmla="*/ 81063 w 4092892"/>
                <a:gd name="connsiteY19" fmla="*/ 2346013 h 4022419"/>
                <a:gd name="connsiteX20" fmla="*/ 214413 w 4092892"/>
                <a:gd name="connsiteY20" fmla="*/ 1922151 h 4022419"/>
                <a:gd name="connsiteX21" fmla="*/ 547788 w 4092892"/>
                <a:gd name="connsiteY21" fmla="*/ 1688788 h 4022419"/>
                <a:gd name="connsiteX22" fmla="*/ 1028801 w 4092892"/>
                <a:gd name="connsiteY22" fmla="*/ 1693551 h 4022419"/>
                <a:gd name="connsiteX23" fmla="*/ 1457426 w 4092892"/>
                <a:gd name="connsiteY23" fmla="*/ 1441138 h 4022419"/>
                <a:gd name="connsiteX24" fmla="*/ 1871763 w 4092892"/>
                <a:gd name="connsiteY24" fmla="*/ 855351 h 4022419"/>
                <a:gd name="connsiteX25" fmla="*/ 2028926 w 4092892"/>
                <a:gd name="connsiteY25" fmla="*/ 441013 h 4022419"/>
                <a:gd name="connsiteX26" fmla="*/ 2255145 w 4092892"/>
                <a:gd name="connsiteY26" fmla="*/ 188601 h 4022419"/>
                <a:gd name="connsiteX27" fmla="*/ 2352776 w 4092892"/>
                <a:gd name="connsiteY27" fmla="*/ 40963 h 4022419"/>
                <a:gd name="connsiteX28" fmla="*/ 2693295 w 4092892"/>
                <a:gd name="connsiteY28" fmla="*/ 2863 h 4022419"/>
                <a:gd name="connsiteX29" fmla="*/ 3095726 w 4092892"/>
                <a:gd name="connsiteY29" fmla="*/ 17151 h 4022419"/>
                <a:gd name="connsiteX30" fmla="*/ 3376713 w 4092892"/>
                <a:gd name="connsiteY30" fmla="*/ 164788 h 4022419"/>
                <a:gd name="connsiteX31" fmla="*/ 3729138 w 4092892"/>
                <a:gd name="connsiteY31" fmla="*/ 607701 h 4022419"/>
                <a:gd name="connsiteX0" fmla="*/ 3729138 w 4092892"/>
                <a:gd name="connsiteY0" fmla="*/ 607701 h 4022419"/>
                <a:gd name="connsiteX1" fmla="*/ 4029176 w 4092892"/>
                <a:gd name="connsiteY1" fmla="*/ 1041088 h 4022419"/>
                <a:gd name="connsiteX2" fmla="*/ 4067276 w 4092892"/>
                <a:gd name="connsiteY2" fmla="*/ 1450663 h 4022419"/>
                <a:gd name="connsiteX3" fmla="*/ 3719613 w 4092892"/>
                <a:gd name="connsiteY3" fmla="*/ 1879288 h 4022419"/>
                <a:gd name="connsiteX4" fmla="*/ 3367188 w 4092892"/>
                <a:gd name="connsiteY4" fmla="*/ 2236476 h 4022419"/>
                <a:gd name="connsiteX5" fmla="*/ 3219551 w 4092892"/>
                <a:gd name="connsiteY5" fmla="*/ 2526988 h 4022419"/>
                <a:gd name="connsiteX6" fmla="*/ 2829026 w 4092892"/>
                <a:gd name="connsiteY6" fmla="*/ 2888938 h 4022419"/>
                <a:gd name="connsiteX7" fmla="*/ 2729013 w 4092892"/>
                <a:gd name="connsiteY7" fmla="*/ 3065151 h 4022419"/>
                <a:gd name="connsiteX8" fmla="*/ 2614713 w 4092892"/>
                <a:gd name="connsiteY8" fmla="*/ 3393763 h 4022419"/>
                <a:gd name="connsiteX9" fmla="*/ 2395638 w 4092892"/>
                <a:gd name="connsiteY9" fmla="*/ 3584263 h 4022419"/>
                <a:gd name="connsiteX10" fmla="*/ 2162276 w 4092892"/>
                <a:gd name="connsiteY10" fmla="*/ 3612838 h 4022419"/>
                <a:gd name="connsiteX11" fmla="*/ 1833663 w 4092892"/>
                <a:gd name="connsiteY11" fmla="*/ 3884301 h 4022419"/>
                <a:gd name="connsiteX12" fmla="*/ 1595538 w 4092892"/>
                <a:gd name="connsiteY12" fmla="*/ 4022413 h 4022419"/>
                <a:gd name="connsiteX13" fmla="*/ 1224063 w 4092892"/>
                <a:gd name="connsiteY13" fmla="*/ 3879538 h 4022419"/>
                <a:gd name="connsiteX14" fmla="*/ 919263 w 4092892"/>
                <a:gd name="connsiteY14" fmla="*/ 3684276 h 4022419"/>
                <a:gd name="connsiteX15" fmla="*/ 676376 w 4092892"/>
                <a:gd name="connsiteY15" fmla="*/ 3527113 h 4022419"/>
                <a:gd name="connsiteX16" fmla="*/ 338238 w 4092892"/>
                <a:gd name="connsiteY16" fmla="*/ 3422338 h 4022419"/>
                <a:gd name="connsiteX17" fmla="*/ 71538 w 4092892"/>
                <a:gd name="connsiteY17" fmla="*/ 3217551 h 4022419"/>
                <a:gd name="connsiteX18" fmla="*/ 101 w 4092892"/>
                <a:gd name="connsiteY18" fmla="*/ 2850838 h 4022419"/>
                <a:gd name="connsiteX19" fmla="*/ 81063 w 4092892"/>
                <a:gd name="connsiteY19" fmla="*/ 2346013 h 4022419"/>
                <a:gd name="connsiteX20" fmla="*/ 214413 w 4092892"/>
                <a:gd name="connsiteY20" fmla="*/ 1922151 h 4022419"/>
                <a:gd name="connsiteX21" fmla="*/ 547788 w 4092892"/>
                <a:gd name="connsiteY21" fmla="*/ 1688788 h 4022419"/>
                <a:gd name="connsiteX22" fmla="*/ 1062138 w 4092892"/>
                <a:gd name="connsiteY22" fmla="*/ 1667358 h 4022419"/>
                <a:gd name="connsiteX23" fmla="*/ 1457426 w 4092892"/>
                <a:gd name="connsiteY23" fmla="*/ 1441138 h 4022419"/>
                <a:gd name="connsiteX24" fmla="*/ 1871763 w 4092892"/>
                <a:gd name="connsiteY24" fmla="*/ 855351 h 4022419"/>
                <a:gd name="connsiteX25" fmla="*/ 2028926 w 4092892"/>
                <a:gd name="connsiteY25" fmla="*/ 441013 h 4022419"/>
                <a:gd name="connsiteX26" fmla="*/ 2255145 w 4092892"/>
                <a:gd name="connsiteY26" fmla="*/ 188601 h 4022419"/>
                <a:gd name="connsiteX27" fmla="*/ 2352776 w 4092892"/>
                <a:gd name="connsiteY27" fmla="*/ 40963 h 4022419"/>
                <a:gd name="connsiteX28" fmla="*/ 2693295 w 4092892"/>
                <a:gd name="connsiteY28" fmla="*/ 2863 h 4022419"/>
                <a:gd name="connsiteX29" fmla="*/ 3095726 w 4092892"/>
                <a:gd name="connsiteY29" fmla="*/ 17151 h 4022419"/>
                <a:gd name="connsiteX30" fmla="*/ 3376713 w 4092892"/>
                <a:gd name="connsiteY30" fmla="*/ 164788 h 4022419"/>
                <a:gd name="connsiteX31" fmla="*/ 3729138 w 4092892"/>
                <a:gd name="connsiteY31" fmla="*/ 607701 h 402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092892" h="4022419">
                  <a:moveTo>
                    <a:pt x="3729138" y="607701"/>
                  </a:moveTo>
                  <a:cubicBezTo>
                    <a:pt x="3837882" y="753751"/>
                    <a:pt x="3972820" y="900594"/>
                    <a:pt x="4029176" y="1041088"/>
                  </a:cubicBezTo>
                  <a:cubicBezTo>
                    <a:pt x="4085532" y="1181582"/>
                    <a:pt x="4118870" y="1310963"/>
                    <a:pt x="4067276" y="1450663"/>
                  </a:cubicBezTo>
                  <a:cubicBezTo>
                    <a:pt x="4015682" y="1590363"/>
                    <a:pt x="3836294" y="1748319"/>
                    <a:pt x="3719613" y="1879288"/>
                  </a:cubicBezTo>
                  <a:cubicBezTo>
                    <a:pt x="3602932" y="2010257"/>
                    <a:pt x="3450532" y="2128526"/>
                    <a:pt x="3367188" y="2236476"/>
                  </a:cubicBezTo>
                  <a:cubicBezTo>
                    <a:pt x="3283844" y="2344426"/>
                    <a:pt x="3309245" y="2418244"/>
                    <a:pt x="3219551" y="2526988"/>
                  </a:cubicBezTo>
                  <a:cubicBezTo>
                    <a:pt x="3129857" y="2635732"/>
                    <a:pt x="2910782" y="2799244"/>
                    <a:pt x="2829026" y="2888938"/>
                  </a:cubicBezTo>
                  <a:cubicBezTo>
                    <a:pt x="2747270" y="2978632"/>
                    <a:pt x="2764732" y="2981014"/>
                    <a:pt x="2729013" y="3065151"/>
                  </a:cubicBezTo>
                  <a:cubicBezTo>
                    <a:pt x="2693294" y="3149288"/>
                    <a:pt x="2670275" y="3307244"/>
                    <a:pt x="2614713" y="3393763"/>
                  </a:cubicBezTo>
                  <a:cubicBezTo>
                    <a:pt x="2559151" y="3480282"/>
                    <a:pt x="2471044" y="3547751"/>
                    <a:pt x="2395638" y="3584263"/>
                  </a:cubicBezTo>
                  <a:cubicBezTo>
                    <a:pt x="2320232" y="3620775"/>
                    <a:pt x="2255938" y="3562832"/>
                    <a:pt x="2162276" y="3612838"/>
                  </a:cubicBezTo>
                  <a:cubicBezTo>
                    <a:pt x="2068614" y="3662844"/>
                    <a:pt x="1928119" y="3816039"/>
                    <a:pt x="1833663" y="3884301"/>
                  </a:cubicBezTo>
                  <a:cubicBezTo>
                    <a:pt x="1739207" y="3952563"/>
                    <a:pt x="1697138" y="4023207"/>
                    <a:pt x="1595538" y="4022413"/>
                  </a:cubicBezTo>
                  <a:cubicBezTo>
                    <a:pt x="1493938" y="4021619"/>
                    <a:pt x="1336775" y="3935894"/>
                    <a:pt x="1224063" y="3879538"/>
                  </a:cubicBezTo>
                  <a:cubicBezTo>
                    <a:pt x="1111351" y="3823182"/>
                    <a:pt x="919263" y="3684276"/>
                    <a:pt x="919263" y="3684276"/>
                  </a:cubicBezTo>
                  <a:cubicBezTo>
                    <a:pt x="827982" y="3625539"/>
                    <a:pt x="773213" y="3570769"/>
                    <a:pt x="676376" y="3527113"/>
                  </a:cubicBezTo>
                  <a:cubicBezTo>
                    <a:pt x="579539" y="3483457"/>
                    <a:pt x="439044" y="3473932"/>
                    <a:pt x="338238" y="3422338"/>
                  </a:cubicBezTo>
                  <a:cubicBezTo>
                    <a:pt x="237432" y="3370744"/>
                    <a:pt x="127894" y="3312801"/>
                    <a:pt x="71538" y="3217551"/>
                  </a:cubicBezTo>
                  <a:cubicBezTo>
                    <a:pt x="15182" y="3122301"/>
                    <a:pt x="-1487" y="2996094"/>
                    <a:pt x="101" y="2850838"/>
                  </a:cubicBezTo>
                  <a:cubicBezTo>
                    <a:pt x="1688" y="2705582"/>
                    <a:pt x="45344" y="2500794"/>
                    <a:pt x="81063" y="2346013"/>
                  </a:cubicBezTo>
                  <a:cubicBezTo>
                    <a:pt x="116782" y="2191232"/>
                    <a:pt x="136626" y="2031688"/>
                    <a:pt x="214413" y="1922151"/>
                  </a:cubicBezTo>
                  <a:cubicBezTo>
                    <a:pt x="292200" y="1812614"/>
                    <a:pt x="406501" y="1731253"/>
                    <a:pt x="547788" y="1688788"/>
                  </a:cubicBezTo>
                  <a:cubicBezTo>
                    <a:pt x="689075" y="1646323"/>
                    <a:pt x="910532" y="1708633"/>
                    <a:pt x="1062138" y="1667358"/>
                  </a:cubicBezTo>
                  <a:cubicBezTo>
                    <a:pt x="1213744" y="1626083"/>
                    <a:pt x="1322489" y="1576473"/>
                    <a:pt x="1457426" y="1441138"/>
                  </a:cubicBezTo>
                  <a:cubicBezTo>
                    <a:pt x="1592364" y="1305804"/>
                    <a:pt x="1776513" y="1022038"/>
                    <a:pt x="1871763" y="855351"/>
                  </a:cubicBezTo>
                  <a:cubicBezTo>
                    <a:pt x="1967013" y="688664"/>
                    <a:pt x="1965029" y="552138"/>
                    <a:pt x="2028926" y="441013"/>
                  </a:cubicBezTo>
                  <a:cubicBezTo>
                    <a:pt x="2092823" y="329888"/>
                    <a:pt x="2201170" y="255276"/>
                    <a:pt x="2255145" y="188601"/>
                  </a:cubicBezTo>
                  <a:cubicBezTo>
                    <a:pt x="2309120" y="121926"/>
                    <a:pt x="2315470" y="102875"/>
                    <a:pt x="2352776" y="40963"/>
                  </a:cubicBezTo>
                  <a:cubicBezTo>
                    <a:pt x="2390082" y="-20949"/>
                    <a:pt x="2569470" y="6832"/>
                    <a:pt x="2693295" y="2863"/>
                  </a:cubicBezTo>
                  <a:lnTo>
                    <a:pt x="3095726" y="17151"/>
                  </a:lnTo>
                  <a:cubicBezTo>
                    <a:pt x="3209232" y="40170"/>
                    <a:pt x="3264794" y="63188"/>
                    <a:pt x="3376713" y="164788"/>
                  </a:cubicBezTo>
                  <a:cubicBezTo>
                    <a:pt x="3488632" y="266388"/>
                    <a:pt x="3620394" y="461651"/>
                    <a:pt x="3729138" y="607701"/>
                  </a:cubicBezTo>
                  <a:close/>
                </a:path>
              </a:pathLst>
            </a:custGeom>
            <a:noFill/>
            <a:ln w="38100">
              <a:solidFill>
                <a:srgbClr val="FFFF00">
                  <a:alpha val="9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7" name="円/楕円 146"/>
            <p:cNvSpPr/>
            <p:nvPr/>
          </p:nvSpPr>
          <p:spPr>
            <a:xfrm>
              <a:off x="-1593534" y="6348608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8" name="円/楕円 147"/>
            <p:cNvSpPr/>
            <p:nvPr/>
          </p:nvSpPr>
          <p:spPr>
            <a:xfrm>
              <a:off x="-1436908" y="6172027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9" name="円/楕円 148"/>
            <p:cNvSpPr/>
            <p:nvPr/>
          </p:nvSpPr>
          <p:spPr>
            <a:xfrm>
              <a:off x="-1272388" y="6139277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0" name="円/楕円 149"/>
            <p:cNvSpPr/>
            <p:nvPr/>
          </p:nvSpPr>
          <p:spPr>
            <a:xfrm>
              <a:off x="-1009250" y="5811317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1" name="円/楕円 150"/>
            <p:cNvSpPr/>
            <p:nvPr/>
          </p:nvSpPr>
          <p:spPr>
            <a:xfrm>
              <a:off x="-741052" y="5811317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2" name="円/楕円 151"/>
            <p:cNvSpPr/>
            <p:nvPr/>
          </p:nvSpPr>
          <p:spPr>
            <a:xfrm>
              <a:off x="-564839" y="6081797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3" name="円/楕円 152"/>
            <p:cNvSpPr/>
            <p:nvPr/>
          </p:nvSpPr>
          <p:spPr>
            <a:xfrm>
              <a:off x="-1195545" y="6719173"/>
              <a:ext cx="84888" cy="84548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4" name="直線矢印コネクタ 153"/>
            <p:cNvCxnSpPr/>
            <p:nvPr/>
          </p:nvCxnSpPr>
          <p:spPr>
            <a:xfrm>
              <a:off x="-1394530" y="6217698"/>
              <a:ext cx="48243" cy="1191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矢印コネクタ 154"/>
            <p:cNvCxnSpPr/>
            <p:nvPr/>
          </p:nvCxnSpPr>
          <p:spPr>
            <a:xfrm>
              <a:off x="-1225723" y="6187731"/>
              <a:ext cx="100644" cy="714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矢印コネクタ 155"/>
            <p:cNvCxnSpPr/>
            <p:nvPr/>
          </p:nvCxnSpPr>
          <p:spPr>
            <a:xfrm>
              <a:off x="-970483" y="5856497"/>
              <a:ext cx="106467" cy="778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矢印コネクタ 156"/>
            <p:cNvCxnSpPr/>
            <p:nvPr/>
          </p:nvCxnSpPr>
          <p:spPr>
            <a:xfrm flipH="1">
              <a:off x="-767529" y="5861258"/>
              <a:ext cx="59888" cy="1031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矢印コネクタ 157"/>
            <p:cNvCxnSpPr/>
            <p:nvPr/>
          </p:nvCxnSpPr>
          <p:spPr>
            <a:xfrm flipH="1" flipV="1">
              <a:off x="-689084" y="6124071"/>
              <a:ext cx="178263" cy="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矢印コネクタ 158"/>
            <p:cNvCxnSpPr/>
            <p:nvPr/>
          </p:nvCxnSpPr>
          <p:spPr>
            <a:xfrm flipH="1" flipV="1">
              <a:off x="-1177183" y="6628417"/>
              <a:ext cx="27984" cy="1449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-1544408" y="6384964"/>
              <a:ext cx="12310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正方形/長方形 77"/>
          <p:cNvSpPr/>
          <p:nvPr/>
        </p:nvSpPr>
        <p:spPr>
          <a:xfrm>
            <a:off x="218891" y="3643455"/>
            <a:ext cx="1782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 smtClean="0"/>
              <a:t>Constraints on 2D image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12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9744" y="16975"/>
            <a:ext cx="8686800" cy="697819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Previous contour-based technique</a:t>
            </a:r>
            <a:endParaRPr kumimoji="1" lang="ja-JP" altLang="en-US" dirty="0"/>
          </a:p>
        </p:txBody>
      </p:sp>
      <p:grpSp>
        <p:nvGrpSpPr>
          <p:cNvPr id="4" name="グループ化 10"/>
          <p:cNvGrpSpPr/>
          <p:nvPr/>
        </p:nvGrpSpPr>
        <p:grpSpPr>
          <a:xfrm>
            <a:off x="1067640" y="5134302"/>
            <a:ext cx="2305489" cy="1491625"/>
            <a:chOff x="172720" y="5394960"/>
            <a:chExt cx="1859280" cy="1249680"/>
          </a:xfrm>
          <a:solidFill>
            <a:srgbClr val="002060"/>
          </a:solidFill>
        </p:grpSpPr>
        <p:sp>
          <p:nvSpPr>
            <p:cNvPr id="5" name="正方形/長方形 4"/>
            <p:cNvSpPr/>
            <p:nvPr/>
          </p:nvSpPr>
          <p:spPr>
            <a:xfrm>
              <a:off x="172720" y="5394960"/>
              <a:ext cx="1859280" cy="4165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/>
                <a:t>Pass contours</a:t>
              </a:r>
              <a:endParaRPr kumimoji="1" lang="ja-JP" altLang="en-US" sz="2800" dirty="0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72720" y="5811520"/>
              <a:ext cx="1859280" cy="4165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 smtClean="0"/>
                <a:t>Smooth shape</a:t>
              </a:r>
              <a:endParaRPr kumimoji="1" lang="ja-JP" altLang="en-US" sz="2800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172720" y="6228080"/>
              <a:ext cx="1859280" cy="4165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Fit image edge</a:t>
              </a: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143612" y="768015"/>
            <a:ext cx="3360849" cy="4318543"/>
            <a:chOff x="163919" y="1058151"/>
            <a:chExt cx="3360849" cy="4318543"/>
          </a:xfrm>
        </p:grpSpPr>
        <p:sp>
          <p:nvSpPr>
            <p:cNvPr id="45" name="正方形/長方形 44"/>
            <p:cNvSpPr/>
            <p:nvPr/>
          </p:nvSpPr>
          <p:spPr>
            <a:xfrm>
              <a:off x="228274" y="1058151"/>
              <a:ext cx="3098916" cy="18732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1684515" y="1325294"/>
              <a:ext cx="1642699" cy="32122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37274" y="1069261"/>
              <a:ext cx="3089916" cy="3468298"/>
              <a:chOff x="-330255" y="-272982"/>
              <a:chExt cx="3852959" cy="432470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-330255" y="-272981"/>
                <a:ext cx="1731415" cy="2036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0977" y="-272982"/>
                <a:ext cx="1731727" cy="202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071" y="2069620"/>
                <a:ext cx="1694633" cy="1982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正方形/長方形 20"/>
            <p:cNvSpPr/>
            <p:nvPr/>
          </p:nvSpPr>
          <p:spPr>
            <a:xfrm>
              <a:off x="163919" y="3267334"/>
              <a:ext cx="15095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400" dirty="0" smtClean="0"/>
                <a:t>[Liu et al. </a:t>
              </a:r>
            </a:p>
            <a:p>
              <a:r>
                <a:rPr lang="en-US" altLang="ja-JP" sz="2400" dirty="0" smtClean="0"/>
                <a:t>EG08]</a:t>
              </a:r>
              <a:endParaRPr lang="ja-JP" altLang="en-US" sz="2400" dirty="0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53456" y="4422587"/>
              <a:ext cx="316991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800" u="sng" dirty="0" smtClean="0"/>
                <a:t>Generalized </a:t>
              </a:r>
              <a:r>
                <a:rPr lang="en-US" altLang="ja-JP" sz="2800" u="sng" dirty="0" err="1" smtClean="0"/>
                <a:t>Volonoi</a:t>
              </a:r>
              <a:r>
                <a:rPr lang="en-US" altLang="ja-JP" sz="2800" u="sng" dirty="0" smtClean="0"/>
                <a:t> Diagram</a:t>
              </a:r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1813234" y="2552288"/>
              <a:ext cx="17115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>
                  <a:solidFill>
                    <a:schemeClr val="bg1"/>
                  </a:solidFill>
                </a:rPr>
                <a:t>Initial surface</a:t>
              </a:r>
              <a:endParaRPr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409436" y="2552288"/>
              <a:ext cx="112096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>
                  <a:solidFill>
                    <a:schemeClr val="bg1"/>
                  </a:solidFill>
                </a:rPr>
                <a:t>Contours</a:t>
              </a:r>
              <a:endParaRPr lang="ja-JP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613040" y="1232380"/>
            <a:ext cx="2955400" cy="3784585"/>
            <a:chOff x="3877209" y="1235920"/>
            <a:chExt cx="2955400" cy="3784585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4163401" y="4205025"/>
              <a:ext cx="2454520" cy="815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kumimoji="1" lang="en-US" altLang="ja-JP" sz="2800" u="sng" dirty="0" smtClean="0">
                  <a:latin typeface="+mj-lt"/>
                  <a:cs typeface="Times" pitchFamily="18" charset="0"/>
                </a:rPr>
                <a:t>Implicit surface</a:t>
              </a:r>
            </a:p>
            <a:p>
              <a:pPr algn="ctr">
                <a:lnSpc>
                  <a:spcPts val="2800"/>
                </a:lnSpc>
              </a:pPr>
              <a:r>
                <a:rPr lang="en-US" altLang="ja-JP" sz="2800" u="sng" dirty="0" smtClean="0">
                  <a:latin typeface="+mj-lt"/>
                  <a:cs typeface="Times" pitchFamily="18" charset="0"/>
                </a:rPr>
                <a:t>reconstruction</a:t>
              </a:r>
              <a:endParaRPr kumimoji="1" lang="en-US" altLang="ja-JP" sz="2800" u="sng" dirty="0" smtClean="0">
                <a:latin typeface="+mj-lt"/>
                <a:cs typeface="Times" pitchFamily="18" charset="0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60170" t="1872" r="1526" b="2589"/>
            <a:stretch/>
          </p:blipFill>
          <p:spPr bwMode="auto">
            <a:xfrm>
              <a:off x="5288972" y="1704201"/>
              <a:ext cx="1543637" cy="19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6182" r="4363"/>
            <a:stretch/>
          </p:blipFill>
          <p:spPr bwMode="auto">
            <a:xfrm rot="16200000">
              <a:off x="3312481" y="1800648"/>
              <a:ext cx="2440019" cy="1310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正方形/長方形 38"/>
            <p:cNvSpPr/>
            <p:nvPr/>
          </p:nvSpPr>
          <p:spPr>
            <a:xfrm>
              <a:off x="3901491" y="3675939"/>
              <a:ext cx="12862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400" dirty="0" smtClean="0"/>
                <a:t>[Turk et. al. SIGGRAPH 01]</a:t>
              </a:r>
              <a:endParaRPr lang="ja-JP" altLang="en-US" sz="1400" dirty="0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5526356" y="3640203"/>
              <a:ext cx="11288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400" dirty="0" smtClean="0"/>
                <a:t>[</a:t>
              </a:r>
              <a:r>
                <a:rPr lang="en-US" altLang="ja-JP" sz="1400" dirty="0" err="1" smtClean="0"/>
                <a:t>Heckel</a:t>
              </a:r>
              <a:r>
                <a:rPr lang="en-US" altLang="ja-JP" sz="1400" dirty="0" smtClean="0"/>
                <a:t> </a:t>
              </a:r>
              <a:r>
                <a:rPr lang="en-US" altLang="ja-JP" sz="1100" i="1" dirty="0" smtClean="0"/>
                <a:t>et. al.</a:t>
              </a:r>
              <a:r>
                <a:rPr lang="en-US" altLang="ja-JP" sz="1400" dirty="0" smtClean="0"/>
                <a:t> </a:t>
              </a:r>
            </a:p>
            <a:p>
              <a:r>
                <a:rPr lang="en-US" altLang="ja-JP" sz="1400" dirty="0" smtClean="0"/>
                <a:t>VCBM </a:t>
              </a:r>
              <a:r>
                <a:rPr lang="en-US" altLang="ja-JP" sz="1400" dirty="0"/>
                <a:t>1</a:t>
              </a:r>
              <a:r>
                <a:rPr lang="en-US" altLang="ja-JP" sz="1400" dirty="0" smtClean="0"/>
                <a:t>1]</a:t>
              </a:r>
              <a:endParaRPr lang="ja-JP" altLang="en-US" sz="1400" dirty="0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3338929" y="4639984"/>
            <a:ext cx="1785911" cy="1985943"/>
            <a:chOff x="3168241" y="4639984"/>
            <a:chExt cx="1785911" cy="1985943"/>
          </a:xfrm>
        </p:grpSpPr>
        <p:grpSp>
          <p:nvGrpSpPr>
            <p:cNvPr id="27" name="グループ化 10"/>
            <p:cNvGrpSpPr/>
            <p:nvPr/>
          </p:nvGrpSpPr>
          <p:grpSpPr>
            <a:xfrm>
              <a:off x="3202441" y="5134302"/>
              <a:ext cx="1751711" cy="1491625"/>
              <a:chOff x="172720" y="5394960"/>
              <a:chExt cx="1859280" cy="1249680"/>
            </a:xfrm>
            <a:solidFill>
              <a:srgbClr val="002060"/>
            </a:solidFill>
          </p:grpSpPr>
          <p:sp>
            <p:nvSpPr>
              <p:cNvPr id="28" name="正方形/長方形 27"/>
              <p:cNvSpPr/>
              <p:nvPr/>
            </p:nvSpPr>
            <p:spPr>
              <a:xfrm>
                <a:off x="172720" y="539496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4400" dirty="0" smtClean="0">
                    <a:solidFill>
                      <a:srgbClr val="92D050"/>
                    </a:solidFill>
                  </a:rPr>
                  <a:t>✓</a:t>
                </a:r>
                <a:endParaRPr kumimoji="1" lang="ja-JP" altLang="en-US" sz="4400" dirty="0"/>
              </a:p>
            </p:txBody>
          </p:sp>
          <p:sp>
            <p:nvSpPr>
              <p:cNvPr id="29" name="正方形/長方形 28"/>
              <p:cNvSpPr/>
              <p:nvPr/>
            </p:nvSpPr>
            <p:spPr>
              <a:xfrm>
                <a:off x="172720" y="581152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4400" dirty="0" smtClean="0">
                    <a:solidFill>
                      <a:srgbClr val="92D050"/>
                    </a:solidFill>
                  </a:rPr>
                  <a:t>✓</a:t>
                </a:r>
                <a:endParaRPr lang="ja-JP" altLang="en-US" sz="4400" dirty="0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2720" y="622808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5400" dirty="0">
                    <a:solidFill>
                      <a:schemeClr val="tx1"/>
                    </a:solidFill>
                  </a:rPr>
                  <a:t>☹</a:t>
                </a:r>
                <a:endParaRPr kumimoji="1" lang="en-US" altLang="ja-JP" sz="2800" dirty="0" smtClean="0"/>
              </a:p>
            </p:txBody>
          </p:sp>
        </p:grpSp>
        <p:cxnSp>
          <p:nvCxnSpPr>
            <p:cNvPr id="46" name="直線矢印コネクタ 45"/>
            <p:cNvCxnSpPr/>
            <p:nvPr/>
          </p:nvCxnSpPr>
          <p:spPr>
            <a:xfrm>
              <a:off x="3168241" y="4639984"/>
              <a:ext cx="364081" cy="49431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グループ化 58"/>
          <p:cNvGrpSpPr/>
          <p:nvPr/>
        </p:nvGrpSpPr>
        <p:grpSpPr>
          <a:xfrm>
            <a:off x="5111956" y="4887143"/>
            <a:ext cx="1751711" cy="1738784"/>
            <a:chOff x="4941268" y="4887143"/>
            <a:chExt cx="1751711" cy="1738784"/>
          </a:xfrm>
        </p:grpSpPr>
        <p:grpSp>
          <p:nvGrpSpPr>
            <p:cNvPr id="48" name="グループ化 10"/>
            <p:cNvGrpSpPr/>
            <p:nvPr/>
          </p:nvGrpSpPr>
          <p:grpSpPr>
            <a:xfrm>
              <a:off x="4941268" y="5134302"/>
              <a:ext cx="1751711" cy="1491625"/>
              <a:chOff x="172720" y="5394960"/>
              <a:chExt cx="1859280" cy="1249680"/>
            </a:xfrm>
            <a:solidFill>
              <a:srgbClr val="002060"/>
            </a:solidFill>
          </p:grpSpPr>
          <p:sp>
            <p:nvSpPr>
              <p:cNvPr id="49" name="正方形/長方形 48"/>
              <p:cNvSpPr/>
              <p:nvPr/>
            </p:nvSpPr>
            <p:spPr>
              <a:xfrm>
                <a:off x="172720" y="539496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4400" dirty="0" smtClean="0">
                    <a:solidFill>
                      <a:srgbClr val="92D050"/>
                    </a:solidFill>
                  </a:rPr>
                  <a:t>✓</a:t>
                </a:r>
                <a:endParaRPr kumimoji="1" lang="ja-JP" altLang="en-US" sz="4400" dirty="0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172720" y="581152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4400" dirty="0" smtClean="0">
                    <a:solidFill>
                      <a:srgbClr val="92D050"/>
                    </a:solidFill>
                  </a:rPr>
                  <a:t>✓</a:t>
                </a:r>
                <a:endParaRPr lang="ja-JP" altLang="en-US" sz="4400" dirty="0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>
                <a:off x="172720" y="6228080"/>
                <a:ext cx="1859280" cy="41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5400" dirty="0">
                    <a:solidFill>
                      <a:schemeClr val="tx1"/>
                    </a:solidFill>
                  </a:rPr>
                  <a:t>☹</a:t>
                </a:r>
                <a:endParaRPr kumimoji="1" lang="en-US" altLang="ja-JP" sz="2800" dirty="0" smtClean="0"/>
              </a:p>
            </p:txBody>
          </p:sp>
        </p:grpSp>
        <p:cxnSp>
          <p:nvCxnSpPr>
            <p:cNvPr id="60" name="直線矢印コネクタ 59"/>
            <p:cNvCxnSpPr/>
            <p:nvPr/>
          </p:nvCxnSpPr>
          <p:spPr>
            <a:xfrm>
              <a:off x="5671312" y="4887143"/>
              <a:ext cx="122988" cy="24715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グループ化 2"/>
          <p:cNvGrpSpPr/>
          <p:nvPr/>
        </p:nvGrpSpPr>
        <p:grpSpPr>
          <a:xfrm>
            <a:off x="6801812" y="1769375"/>
            <a:ext cx="2252817" cy="4856552"/>
            <a:chOff x="6801812" y="1769375"/>
            <a:chExt cx="2252817" cy="4856552"/>
          </a:xfrm>
        </p:grpSpPr>
        <p:grpSp>
          <p:nvGrpSpPr>
            <p:cNvPr id="62" name="グループ化 61"/>
            <p:cNvGrpSpPr/>
            <p:nvPr/>
          </p:nvGrpSpPr>
          <p:grpSpPr>
            <a:xfrm>
              <a:off x="6863667" y="4110045"/>
              <a:ext cx="2088326" cy="2515882"/>
              <a:chOff x="6688887" y="4110045"/>
              <a:chExt cx="2088326" cy="2515882"/>
            </a:xfrm>
          </p:grpSpPr>
          <p:sp>
            <p:nvSpPr>
              <p:cNvPr id="43" name="テキスト ボックス 42"/>
              <p:cNvSpPr txBox="1"/>
              <p:nvPr/>
            </p:nvSpPr>
            <p:spPr>
              <a:xfrm>
                <a:off x="6872524" y="4110045"/>
                <a:ext cx="19046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800" u="sng" dirty="0" smtClean="0">
                    <a:latin typeface="+mj-lt"/>
                    <a:cs typeface="Times" pitchFamily="18" charset="0"/>
                  </a:rPr>
                  <a:t>Our B-HRBF</a:t>
                </a:r>
              </a:p>
            </p:txBody>
          </p:sp>
          <p:grpSp>
            <p:nvGrpSpPr>
              <p:cNvPr id="52" name="グループ化 10"/>
              <p:cNvGrpSpPr/>
              <p:nvPr/>
            </p:nvGrpSpPr>
            <p:grpSpPr>
              <a:xfrm>
                <a:off x="6688887" y="5134302"/>
                <a:ext cx="1751711" cy="1491625"/>
                <a:chOff x="172720" y="5394960"/>
                <a:chExt cx="1859280" cy="1249680"/>
              </a:xfrm>
              <a:solidFill>
                <a:srgbClr val="002060"/>
              </a:solidFill>
            </p:grpSpPr>
            <p:sp>
              <p:nvSpPr>
                <p:cNvPr id="53" name="正方形/長方形 52"/>
                <p:cNvSpPr/>
                <p:nvPr/>
              </p:nvSpPr>
              <p:spPr>
                <a:xfrm>
                  <a:off x="172720" y="5394960"/>
                  <a:ext cx="1859280" cy="41656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4400" dirty="0" smtClean="0">
                      <a:solidFill>
                        <a:srgbClr val="92D050"/>
                      </a:solidFill>
                    </a:rPr>
                    <a:t>✓</a:t>
                  </a:r>
                  <a:endParaRPr kumimoji="1" lang="ja-JP" altLang="en-US" sz="4400" dirty="0"/>
                </a:p>
              </p:txBody>
            </p:sp>
            <p:sp>
              <p:nvSpPr>
                <p:cNvPr id="54" name="正方形/長方形 53"/>
                <p:cNvSpPr/>
                <p:nvPr/>
              </p:nvSpPr>
              <p:spPr>
                <a:xfrm>
                  <a:off x="172720" y="5811520"/>
                  <a:ext cx="1859280" cy="41656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4400" dirty="0" smtClean="0">
                      <a:solidFill>
                        <a:srgbClr val="92D050"/>
                      </a:solidFill>
                    </a:rPr>
                    <a:t>✓</a:t>
                  </a:r>
                  <a:endParaRPr lang="ja-JP" altLang="en-US" sz="4400" dirty="0"/>
                </a:p>
              </p:txBody>
            </p:sp>
            <p:sp>
              <p:nvSpPr>
                <p:cNvPr id="55" name="正方形/長方形 54"/>
                <p:cNvSpPr/>
                <p:nvPr/>
              </p:nvSpPr>
              <p:spPr>
                <a:xfrm>
                  <a:off x="172720" y="6228080"/>
                  <a:ext cx="1859280" cy="41656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4800" dirty="0" smtClean="0">
                      <a:solidFill>
                        <a:srgbClr val="92D050"/>
                      </a:solidFill>
                    </a:rPr>
                    <a:t>✓</a:t>
                  </a:r>
                  <a:endParaRPr lang="ja-JP" altLang="en-US" sz="2800" dirty="0"/>
                </a:p>
              </p:txBody>
            </p:sp>
          </p:grpSp>
          <p:cxnSp>
            <p:nvCxnSpPr>
              <p:cNvPr id="61" name="直線矢印コネクタ 60"/>
              <p:cNvCxnSpPr>
                <a:stCxn id="43" idx="2"/>
                <a:endCxn id="53" idx="0"/>
              </p:cNvCxnSpPr>
              <p:nvPr/>
            </p:nvCxnSpPr>
            <p:spPr>
              <a:xfrm flipH="1">
                <a:off x="7564743" y="4633265"/>
                <a:ext cx="260126" cy="501037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Picture 7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0"/>
            <a:stretch/>
          </p:blipFill>
          <p:spPr bwMode="auto">
            <a:xfrm>
              <a:off x="6801812" y="1769375"/>
              <a:ext cx="2252817" cy="1737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436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41997" y="5165304"/>
            <a:ext cx="2057401" cy="861647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Demo </a:t>
            </a:r>
            <a:endParaRPr kumimoji="1" lang="ja-JP" altLang="en-US" dirty="0"/>
          </a:p>
        </p:txBody>
      </p:sp>
      <p:sp>
        <p:nvSpPr>
          <p:cNvPr id="3" name="正方形/長方形 2">
            <a:hlinkClick r:id="rId3" action="ppaction://hlinkfile"/>
          </p:cNvPr>
          <p:cNvSpPr/>
          <p:nvPr/>
        </p:nvSpPr>
        <p:spPr>
          <a:xfrm>
            <a:off x="7398328" y="5715000"/>
            <a:ext cx="1534656" cy="96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/>
              <a:t>V</a:t>
            </a:r>
            <a:r>
              <a:rPr kumimoji="1" lang="en-US" altLang="ja-JP" sz="3600" dirty="0" smtClean="0"/>
              <a:t>ideo</a:t>
            </a:r>
          </a:p>
          <a:p>
            <a:pPr algn="ctr"/>
            <a:r>
              <a:rPr kumimoji="1" lang="en-US" altLang="ja-JP" sz="2800" dirty="0" smtClean="0"/>
              <a:t>(backup)</a:t>
            </a:r>
            <a:endParaRPr kumimoji="1" lang="ja-JP" altLang="en-US" sz="36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94812" y="1391309"/>
            <a:ext cx="8033261" cy="3572576"/>
            <a:chOff x="419100" y="482812"/>
            <a:chExt cx="7310144" cy="32509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5422" t="9929" b="23210"/>
            <a:stretch/>
          </p:blipFill>
          <p:spPr bwMode="auto">
            <a:xfrm>
              <a:off x="419100" y="482812"/>
              <a:ext cx="7310144" cy="325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直線コネクタ 7"/>
            <p:cNvCxnSpPr/>
            <p:nvPr/>
          </p:nvCxnSpPr>
          <p:spPr>
            <a:xfrm>
              <a:off x="2607788" y="1850379"/>
              <a:ext cx="21007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6172200" y="1857072"/>
              <a:ext cx="12414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2231821" y="482812"/>
              <a:ext cx="285820" cy="1093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>
              <a:off x="1879799" y="1869594"/>
              <a:ext cx="719098" cy="1849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8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972" y="112905"/>
            <a:ext cx="5856903" cy="846138"/>
          </a:xfrm>
        </p:spPr>
        <p:txBody>
          <a:bodyPr>
            <a:normAutofit/>
          </a:bodyPr>
          <a:lstStyle/>
          <a:p>
            <a:pPr algn="l"/>
            <a:r>
              <a:rPr lang="en-US" altLang="ja-JP" sz="4800" dirty="0" smtClean="0"/>
              <a:t>B-HRBF segmentation</a:t>
            </a:r>
            <a:endParaRPr kumimoji="1" lang="ja-JP" altLang="en-US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973" y="1119980"/>
            <a:ext cx="6910546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Overview</a:t>
            </a:r>
            <a:endParaRPr kumimoji="1" lang="en-US" altLang="ja-JP" sz="3200" dirty="0" smtClean="0"/>
          </a:p>
          <a:p>
            <a:endParaRPr kumimoji="1" lang="en-US" altLang="ja-JP" sz="1050" dirty="0" smtClean="0"/>
          </a:p>
          <a:p>
            <a:r>
              <a:rPr lang="en-US" altLang="ja-JP" sz="3200" dirty="0"/>
              <a:t>Gradient constraint</a:t>
            </a:r>
          </a:p>
          <a:p>
            <a:endParaRPr lang="en-US" altLang="ja-JP" sz="900" dirty="0" smtClean="0"/>
          </a:p>
          <a:p>
            <a:r>
              <a:rPr lang="en-US" altLang="ja-JP" sz="3200" dirty="0" smtClean="0"/>
              <a:t>C</a:t>
            </a:r>
            <a:r>
              <a:rPr kumimoji="1" lang="en-US" altLang="ja-JP" sz="3200" dirty="0" smtClean="0"/>
              <a:t>ontours </a:t>
            </a:r>
            <a:r>
              <a:rPr lang="en-US" altLang="ja-JP" sz="3200" dirty="0" smtClean="0">
                <a:sym typeface="Wingdings" pitchFamily="2" charset="2"/>
              </a:rPr>
              <a:t> </a:t>
            </a:r>
            <a:r>
              <a:rPr kumimoji="1" lang="en-US" altLang="ja-JP" sz="3200" dirty="0" smtClean="0">
                <a:sym typeface="Wingdings" pitchFamily="2" charset="2"/>
              </a:rPr>
              <a:t>constraint</a:t>
            </a:r>
            <a:r>
              <a:rPr lang="ja-JP" altLang="en-US" sz="3200" dirty="0" smtClean="0">
                <a:sym typeface="Wingdings" pitchFamily="2" charset="2"/>
              </a:rPr>
              <a:t> </a:t>
            </a:r>
            <a:r>
              <a:rPr lang="en-US" altLang="ja-JP" sz="3200" dirty="0" smtClean="0">
                <a:sym typeface="Wingdings" pitchFamily="2" charset="2"/>
              </a:rPr>
              <a:t>points</a:t>
            </a:r>
            <a:r>
              <a:rPr kumimoji="1" lang="en-US" altLang="ja-JP" sz="3200" dirty="0" smtClean="0">
                <a:sym typeface="Wingdings" pitchFamily="2" charset="2"/>
              </a:rPr>
              <a:t> &amp; normals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81973" y="1119980"/>
            <a:ext cx="4967654" cy="615461"/>
          </a:xfrm>
          <a:prstGeom prst="rect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9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グループ化 51"/>
          <p:cNvGrpSpPr/>
          <p:nvPr/>
        </p:nvGrpSpPr>
        <p:grpSpPr>
          <a:xfrm>
            <a:off x="336213" y="55971"/>
            <a:ext cx="1842719" cy="1340631"/>
            <a:chOff x="336213" y="75021"/>
            <a:chExt cx="1842719" cy="1340631"/>
          </a:xfrm>
        </p:grpSpPr>
        <p:sp>
          <p:nvSpPr>
            <p:cNvPr id="53" name="正方形/長方形 52"/>
            <p:cNvSpPr/>
            <p:nvPr/>
          </p:nvSpPr>
          <p:spPr>
            <a:xfrm>
              <a:off x="336213" y="1015542"/>
              <a:ext cx="1842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1. Image </a:t>
              </a:r>
              <a:r>
                <a:rPr lang="en-US" altLang="ja-JP" sz="2000" dirty="0" err="1" smtClean="0">
                  <a:solidFill>
                    <a:schemeClr val="tx1">
                      <a:lumMod val="50000"/>
                    </a:schemeClr>
                  </a:solidFill>
                </a:rPr>
                <a:t>Manif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08" y="75021"/>
              <a:ext cx="1529929" cy="1062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グループ化 54"/>
          <p:cNvGrpSpPr/>
          <p:nvPr/>
        </p:nvGrpSpPr>
        <p:grpSpPr>
          <a:xfrm>
            <a:off x="6209994" y="24278"/>
            <a:ext cx="2531999" cy="1093975"/>
            <a:chOff x="6209994" y="43328"/>
            <a:chExt cx="2531999" cy="1093975"/>
          </a:xfrm>
        </p:grpSpPr>
        <p:pic>
          <p:nvPicPr>
            <p:cNvPr id="56" name="Picture 4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157" y="43328"/>
              <a:ext cx="1604836" cy="109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6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994" y="102178"/>
              <a:ext cx="877946" cy="9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グループ化 58"/>
          <p:cNvGrpSpPr/>
          <p:nvPr/>
        </p:nvGrpSpPr>
        <p:grpSpPr>
          <a:xfrm>
            <a:off x="2457926" y="82438"/>
            <a:ext cx="1510478" cy="1314164"/>
            <a:chOff x="2222648" y="101488"/>
            <a:chExt cx="1510478" cy="1314164"/>
          </a:xfrm>
        </p:grpSpPr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648" y="101488"/>
              <a:ext cx="1510478" cy="103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正方形/長方形 60"/>
            <p:cNvSpPr/>
            <p:nvPr/>
          </p:nvSpPr>
          <p:spPr>
            <a:xfrm>
              <a:off x="2371792" y="1015542"/>
              <a:ext cx="12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. B-HRBF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グループ化 61"/>
          <p:cNvGrpSpPr/>
          <p:nvPr/>
        </p:nvGrpSpPr>
        <p:grpSpPr>
          <a:xfrm>
            <a:off x="4247398" y="-150332"/>
            <a:ext cx="1683602" cy="1546934"/>
            <a:chOff x="4137302" y="-131282"/>
            <a:chExt cx="1683602" cy="1546934"/>
          </a:xfrm>
        </p:grpSpPr>
        <p:sp>
          <p:nvSpPr>
            <p:cNvPr id="63" name="正方形/長方形 62"/>
            <p:cNvSpPr/>
            <p:nvPr/>
          </p:nvSpPr>
          <p:spPr>
            <a:xfrm>
              <a:off x="4137302" y="1015542"/>
              <a:ext cx="16836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2000" dirty="0" smtClean="0">
                  <a:solidFill>
                    <a:schemeClr val="tx1">
                      <a:lumMod val="50000"/>
                    </a:schemeClr>
                  </a:solidFill>
                </a:rPr>
                <a:t>3. Intersection</a:t>
              </a:r>
              <a:endParaRPr lang="en-US" altLang="ja-JP" sz="2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559" y="-131282"/>
              <a:ext cx="1604836" cy="1268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6" name="Picture 2" descr="C:\Users\takashi\Desktop\forDemo.bm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-320"/>
          <a:stretch/>
        </p:blipFill>
        <p:spPr bwMode="auto">
          <a:xfrm>
            <a:off x="391010" y="2125156"/>
            <a:ext cx="4335890" cy="42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グループ化 66"/>
          <p:cNvGrpSpPr/>
          <p:nvPr/>
        </p:nvGrpSpPr>
        <p:grpSpPr>
          <a:xfrm>
            <a:off x="952029" y="2727680"/>
            <a:ext cx="3197226" cy="3048823"/>
            <a:chOff x="3618470" y="1957908"/>
            <a:chExt cx="3197226" cy="3048823"/>
          </a:xfrm>
          <a:solidFill>
            <a:srgbClr val="00B050"/>
          </a:solidFill>
        </p:grpSpPr>
        <p:sp>
          <p:nvSpPr>
            <p:cNvPr id="68" name="円/楕円 67"/>
            <p:cNvSpPr/>
            <p:nvPr/>
          </p:nvSpPr>
          <p:spPr>
            <a:xfrm>
              <a:off x="4075929" y="3081300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/>
          </p:nvSpPr>
          <p:spPr>
            <a:xfrm>
              <a:off x="4578136" y="2997132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5333934" y="1957910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6119567" y="1957908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6636691" y="2790870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/>
          </p:nvSpPr>
          <p:spPr>
            <a:xfrm>
              <a:off x="4806863" y="4819591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3618470" y="3631200"/>
              <a:ext cx="179005" cy="187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グループ化 78"/>
          <p:cNvGrpSpPr/>
          <p:nvPr/>
        </p:nvGrpSpPr>
        <p:grpSpPr>
          <a:xfrm>
            <a:off x="1041531" y="2821251"/>
            <a:ext cx="3018220" cy="2861683"/>
            <a:chOff x="3707972" y="2051479"/>
            <a:chExt cx="3018220" cy="2861683"/>
          </a:xfrm>
        </p:grpSpPr>
        <p:cxnSp>
          <p:nvCxnSpPr>
            <p:cNvPr id="80" name="直線矢印コネクタ 79"/>
            <p:cNvCxnSpPr/>
            <p:nvPr/>
          </p:nvCxnSpPr>
          <p:spPr>
            <a:xfrm>
              <a:off x="4170192" y="3177252"/>
              <a:ext cx="144198" cy="37382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矢印コネクタ 80"/>
            <p:cNvCxnSpPr/>
            <p:nvPr/>
          </p:nvCxnSpPr>
          <p:spPr>
            <a:xfrm>
              <a:off x="4667637" y="3090703"/>
              <a:ext cx="300826" cy="22429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矢印コネクタ 81"/>
            <p:cNvCxnSpPr/>
            <p:nvPr/>
          </p:nvCxnSpPr>
          <p:spPr>
            <a:xfrm>
              <a:off x="5423435" y="2051481"/>
              <a:ext cx="318231" cy="24418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矢印コネクタ 82"/>
            <p:cNvCxnSpPr/>
            <p:nvPr/>
          </p:nvCxnSpPr>
          <p:spPr>
            <a:xfrm flipH="1">
              <a:off x="6030063" y="2051479"/>
              <a:ext cx="179005" cy="3237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矢印コネクタ 83"/>
            <p:cNvCxnSpPr/>
            <p:nvPr/>
          </p:nvCxnSpPr>
          <p:spPr>
            <a:xfrm flipH="1" flipV="1">
              <a:off x="6298571" y="2884439"/>
              <a:ext cx="427621" cy="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矢印コネクタ 84"/>
            <p:cNvCxnSpPr/>
            <p:nvPr/>
          </p:nvCxnSpPr>
          <p:spPr>
            <a:xfrm flipH="1" flipV="1">
              <a:off x="4818049" y="4528253"/>
              <a:ext cx="78315" cy="38490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/>
            <p:cNvCxnSpPr/>
            <p:nvPr/>
          </p:nvCxnSpPr>
          <p:spPr>
            <a:xfrm>
              <a:off x="3707972" y="3731914"/>
              <a:ext cx="36795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正方形/長方形 86"/>
          <p:cNvSpPr/>
          <p:nvPr/>
        </p:nvSpPr>
        <p:spPr>
          <a:xfrm>
            <a:off x="4867723" y="2217645"/>
            <a:ext cx="2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latin typeface="+mj-lt"/>
                <a:cs typeface="Times New Roman" pitchFamily="18" charset="0"/>
              </a:rPr>
              <a:t>Constraint</a:t>
            </a:r>
            <a:r>
              <a:rPr lang="ja-JP" altLang="en-US" sz="3200" dirty="0" smtClean="0">
                <a:latin typeface="+mj-lt"/>
                <a:cs typeface="Times New Roman" pitchFamily="18" charset="0"/>
              </a:rPr>
              <a:t> </a:t>
            </a:r>
            <a:endParaRPr lang="en-US" altLang="ja-JP" sz="3200" dirty="0" smtClean="0">
              <a:latin typeface="+mj-lt"/>
              <a:cs typeface="Times New Roman" pitchFamily="18" charset="0"/>
            </a:endParaRPr>
          </a:p>
        </p:txBody>
      </p:sp>
      <p:grpSp>
        <p:nvGrpSpPr>
          <p:cNvPr id="88" name="グループ化 87"/>
          <p:cNvGrpSpPr/>
          <p:nvPr/>
        </p:nvGrpSpPr>
        <p:grpSpPr>
          <a:xfrm>
            <a:off x="5205014" y="2878523"/>
            <a:ext cx="2828583" cy="707886"/>
            <a:chOff x="6426040" y="2685031"/>
            <a:chExt cx="2828583" cy="707886"/>
          </a:xfrm>
        </p:grpSpPr>
        <p:sp>
          <p:nvSpPr>
            <p:cNvPr id="89" name="正方形/長方形 88"/>
            <p:cNvSpPr/>
            <p:nvPr/>
          </p:nvSpPr>
          <p:spPr>
            <a:xfrm>
              <a:off x="6921869" y="2685031"/>
              <a:ext cx="23327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dirty="0" smtClean="0">
                  <a:latin typeface="+mj-lt"/>
                  <a:cs typeface="Times New Roman" pitchFamily="18" charset="0"/>
                </a:rPr>
                <a:t>points   </a:t>
              </a:r>
              <a:r>
                <a:rPr lang="ja-JP" altLang="en-US" sz="4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ja-JP" sz="4000" b="1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ja-JP" sz="4000" i="1" baseline="-25000" dirty="0"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4000" dirty="0"/>
            </a:p>
          </p:txBody>
        </p:sp>
        <p:sp>
          <p:nvSpPr>
            <p:cNvPr id="90" name="円/楕円 89"/>
            <p:cNvSpPr/>
            <p:nvPr/>
          </p:nvSpPr>
          <p:spPr>
            <a:xfrm>
              <a:off x="6426040" y="2832225"/>
              <a:ext cx="429020" cy="44851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1" name="グループ化 90"/>
          <p:cNvGrpSpPr/>
          <p:nvPr/>
        </p:nvGrpSpPr>
        <p:grpSpPr>
          <a:xfrm>
            <a:off x="5255114" y="3530522"/>
            <a:ext cx="2814609" cy="707886"/>
            <a:chOff x="6492849" y="3467656"/>
            <a:chExt cx="2814609" cy="707886"/>
          </a:xfrm>
        </p:grpSpPr>
        <p:sp>
          <p:nvSpPr>
            <p:cNvPr id="92" name="正方形/長方形 91"/>
            <p:cNvSpPr/>
            <p:nvPr/>
          </p:nvSpPr>
          <p:spPr>
            <a:xfrm>
              <a:off x="6921869" y="3467656"/>
              <a:ext cx="23855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dirty="0" smtClean="0">
                  <a:latin typeface="+mj-lt"/>
                  <a:cs typeface="Times New Roman" pitchFamily="18" charset="0"/>
                </a:rPr>
                <a:t>normals</a:t>
              </a:r>
              <a:r>
                <a:rPr lang="ja-JP" altLang="en-US" sz="4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ja-JP" sz="4000" b="1" dirty="0" smtClean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ja-JP" sz="4000" i="1" baseline="-25000" dirty="0" smtClean="0">
                  <a:latin typeface="Times New Roman" pitchFamily="18" charset="0"/>
                  <a:cs typeface="Times New Roman" pitchFamily="18" charset="0"/>
                </a:rPr>
                <a:t>i</a:t>
              </a:r>
              <a:endParaRPr lang="ja-JP" altLang="en-US" sz="4000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3" name="直線矢印コネクタ 92"/>
            <p:cNvCxnSpPr/>
            <p:nvPr/>
          </p:nvCxnSpPr>
          <p:spPr>
            <a:xfrm flipH="1" flipV="1">
              <a:off x="6492849" y="3655682"/>
              <a:ext cx="295402" cy="376053"/>
            </a:xfrm>
            <a:prstGeom prst="straightConnector1">
              <a:avLst/>
            </a:prstGeom>
            <a:ln w="85725">
              <a:solidFill>
                <a:srgbClr val="FF00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正方形/長方形 93"/>
          <p:cNvSpPr/>
          <p:nvPr/>
        </p:nvSpPr>
        <p:spPr>
          <a:xfrm>
            <a:off x="733156" y="1525381"/>
            <a:ext cx="3539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 smtClean="0">
                <a:latin typeface="+mj-lt"/>
                <a:cs typeface="Times New Roman" pitchFamily="18" charset="0"/>
              </a:rPr>
              <a:t>2D gray scale image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4947816" y="4301995"/>
            <a:ext cx="3640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latin typeface="+mj-lt"/>
                <a:cs typeface="Times New Roman" pitchFamily="18" charset="0"/>
              </a:rPr>
              <a:t>o</a:t>
            </a:r>
            <a:r>
              <a:rPr lang="en-US" altLang="ja-JP" sz="3200" dirty="0" smtClean="0">
                <a:latin typeface="+mj-lt"/>
                <a:cs typeface="Times New Roman" pitchFamily="18" charset="0"/>
              </a:rPr>
              <a:t>f boundary surface</a:t>
            </a:r>
          </a:p>
        </p:txBody>
      </p:sp>
      <p:sp>
        <p:nvSpPr>
          <p:cNvPr id="41" name="正方形/長方形 40"/>
          <p:cNvSpPr/>
          <p:nvPr/>
        </p:nvSpPr>
        <p:spPr>
          <a:xfrm>
            <a:off x="6828903" y="4712940"/>
            <a:ext cx="2308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 smtClean="0">
                <a:latin typeface="+mj-lt"/>
                <a:cs typeface="Times New Roman" pitchFamily="18" charset="0"/>
              </a:rPr>
              <a:t>(curve in 2D)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6493032" y="996492"/>
            <a:ext cx="1962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50000"/>
                  </a:schemeClr>
                </a:solidFill>
              </a:rPr>
              <a:t>4. Zero-set on IM</a:t>
            </a:r>
            <a:endParaRPr lang="en-US" altLang="ja-JP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​​テーマ">
  <a:themeElements>
    <a:clrScheme name="ストロー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19598</TotalTime>
  <Words>3919</Words>
  <Application>Microsoft Office PowerPoint</Application>
  <PresentationFormat>画面に合わせる (4:3)</PresentationFormat>
  <Paragraphs>699</Paragraphs>
  <Slides>41</Slides>
  <Notes>37</Notes>
  <HiddenSlides>1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2" baseType="lpstr">
      <vt:lpstr>1_Office ​​テーマ</vt:lpstr>
      <vt:lpstr>Bilateral Hermite Radial Basis Function  for Contour-based Volume Segmentation</vt:lpstr>
      <vt:lpstr>Introduction</vt:lpstr>
      <vt:lpstr>PowerPoint プレゼンテーション</vt:lpstr>
      <vt:lpstr>Our goal</vt:lpstr>
      <vt:lpstr>Our approach</vt:lpstr>
      <vt:lpstr>Previous contour-based technique</vt:lpstr>
      <vt:lpstr>Demo </vt:lpstr>
      <vt:lpstr>B-HRBF segmentation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B-HRBF segmentation</vt:lpstr>
      <vt:lpstr>PowerPoint プレゼンテーション</vt:lpstr>
      <vt:lpstr>PowerPoint プレゼンテーション</vt:lpstr>
      <vt:lpstr>PowerPoint プレゼンテーション</vt:lpstr>
      <vt:lpstr>B-HRBF segmentation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Results</vt:lpstr>
      <vt:lpstr>Right thigh segmentation (CT)</vt:lpstr>
      <vt:lpstr>Comparison with previous seed-based methods</vt:lpstr>
      <vt:lpstr>Comparison with previous contour-based method</vt:lpstr>
      <vt:lpstr>Conclusion</vt:lpstr>
      <vt:lpstr>Thank you for your attentions </vt:lpstr>
      <vt:lpstr>Limitation &amp; future work </vt:lpstr>
      <vt:lpstr>PowerPoint プレゼンテーション</vt:lpstr>
      <vt:lpstr>Main bottleneck of algorithm</vt:lpstr>
      <vt:lpstr>Acceleration of LU factorization</vt:lpstr>
      <vt:lpstr>Acceleration of LU factorization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</dc:creator>
  <cp:lastModifiedBy>takashi</cp:lastModifiedBy>
  <cp:revision>752</cp:revision>
  <cp:lastPrinted>2013-04-25T11:27:53Z</cp:lastPrinted>
  <dcterms:created xsi:type="dcterms:W3CDTF">2013-01-30T04:28:06Z</dcterms:created>
  <dcterms:modified xsi:type="dcterms:W3CDTF">2014-06-16T11:41:42Z</dcterms:modified>
</cp:coreProperties>
</file>